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2"/>
  </p:notesMasterIdLst>
  <p:sldIdLst>
    <p:sldId id="256" r:id="rId2"/>
    <p:sldId id="306" r:id="rId3"/>
    <p:sldId id="313" r:id="rId4"/>
    <p:sldId id="308" r:id="rId5"/>
    <p:sldId id="283" r:id="rId6"/>
    <p:sldId id="287" r:id="rId7"/>
    <p:sldId id="288" r:id="rId8"/>
    <p:sldId id="301" r:id="rId9"/>
    <p:sldId id="285" r:id="rId10"/>
    <p:sldId id="258" r:id="rId11"/>
    <p:sldId id="257" r:id="rId12"/>
    <p:sldId id="298" r:id="rId13"/>
    <p:sldId id="299" r:id="rId14"/>
    <p:sldId id="310" r:id="rId15"/>
    <p:sldId id="300" r:id="rId16"/>
    <p:sldId id="305" r:id="rId17"/>
    <p:sldId id="289" r:id="rId18"/>
    <p:sldId id="291" r:id="rId19"/>
    <p:sldId id="293" r:id="rId20"/>
    <p:sldId id="295" r:id="rId21"/>
    <p:sldId id="296" r:id="rId22"/>
    <p:sldId id="302" r:id="rId23"/>
    <p:sldId id="304" r:id="rId24"/>
    <p:sldId id="263" r:id="rId25"/>
    <p:sldId id="281" r:id="rId26"/>
    <p:sldId id="264" r:id="rId27"/>
    <p:sldId id="265" r:id="rId28"/>
    <p:sldId id="272" r:id="rId29"/>
    <p:sldId id="273" r:id="rId30"/>
    <p:sldId id="271" r:id="rId31"/>
  </p:sldIdLst>
  <p:sldSz cx="9144000" cy="6858000" type="screen4x3"/>
  <p:notesSz cx="6858000" cy="9144000"/>
  <p:defaultTex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9" autoAdjust="0"/>
    <p:restoredTop sz="94633" autoAdjust="0"/>
  </p:normalViewPr>
  <p:slideViewPr>
    <p:cSldViewPr>
      <p:cViewPr varScale="1">
        <p:scale>
          <a:sx n="68" d="100"/>
          <a:sy n="68" d="100"/>
        </p:scale>
        <p:origin x="-498"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4482"/>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0.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1.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2.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3.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4.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ja-JP" altLang="en-US"/>
          </a:p>
        </p:txBody>
      </p:sp>
      <p:sp>
        <p:nvSpPr>
          <p:cNvPr id="3" name="日付プレースホルダ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ea typeface="+mn-ea"/>
              </a:defRPr>
            </a:lvl1pPr>
          </a:lstStyle>
          <a:p>
            <a:pPr>
              <a:defRPr/>
            </a:pPr>
            <a:fld id="{829270E2-93A3-4B7D-93AD-2BE050416675}" type="datetimeFigureOut">
              <a:rPr lang="ja-JP" altLang="en-US"/>
              <a:pPr>
                <a:defRPr/>
              </a:pPr>
              <a:t>2011/7/5</a:t>
            </a:fld>
            <a:endParaRPr lang="ja-JP" altLang="en-US"/>
          </a:p>
        </p:txBody>
      </p:sp>
      <p:sp>
        <p:nvSpPr>
          <p:cNvPr id="4" name="スライド イメージ プレースホル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ja-JP" altLang="en-US" noProof="0"/>
          </a:p>
        </p:txBody>
      </p:sp>
      <p:sp>
        <p:nvSpPr>
          <p:cNvPr id="5" name="ノート プレースホル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ja-JP" altLang="en-US" noProof="0" smtClean="0"/>
              <a:t>マスタ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endParaRPr lang="ja-JP" altLang="en-US" noProof="0"/>
          </a:p>
        </p:txBody>
      </p:sp>
      <p:sp>
        <p:nvSpPr>
          <p:cNvPr id="6" name="フッター プレースホル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ja-JP" altLang="en-US"/>
          </a:p>
        </p:txBody>
      </p:sp>
      <p:sp>
        <p:nvSpPr>
          <p:cNvPr id="7" name="スライド番号プレースホル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ea typeface="+mn-ea"/>
              </a:defRPr>
            </a:lvl1pPr>
          </a:lstStyle>
          <a:p>
            <a:pPr>
              <a:defRPr/>
            </a:pPr>
            <a:fld id="{DA23D26E-5686-4E2D-82A3-1C3E21648D1E}" type="slidenum">
              <a:rPr lang="ja-JP" altLang="en-US"/>
              <a:pPr>
                <a:defRPr/>
              </a:pPr>
              <a:t>&lt;#&gt;</a:t>
            </a:fld>
            <a:endParaRPr lang="ja-JP" alt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mn-lt"/>
        <a:ea typeface="+mn-ea"/>
        <a:cs typeface="+mn-cs"/>
      </a:defRPr>
    </a:lvl1pPr>
    <a:lvl2pPr marL="457200" algn="l" rtl="0" fontAlgn="base">
      <a:spcBef>
        <a:spcPct val="30000"/>
      </a:spcBef>
      <a:spcAft>
        <a:spcPct val="0"/>
      </a:spcAft>
      <a:defRPr kumimoji="1" sz="1200" kern="1200">
        <a:solidFill>
          <a:schemeClr val="tx1"/>
        </a:solidFill>
        <a:latin typeface="+mn-lt"/>
        <a:ea typeface="+mn-ea"/>
        <a:cs typeface="+mn-cs"/>
      </a:defRPr>
    </a:lvl2pPr>
    <a:lvl3pPr marL="914400" algn="l" rtl="0" fontAlgn="base">
      <a:spcBef>
        <a:spcPct val="30000"/>
      </a:spcBef>
      <a:spcAft>
        <a:spcPct val="0"/>
      </a:spcAft>
      <a:defRPr kumimoji="1" sz="1200" kern="1200">
        <a:solidFill>
          <a:schemeClr val="tx1"/>
        </a:solidFill>
        <a:latin typeface="+mn-lt"/>
        <a:ea typeface="+mn-ea"/>
        <a:cs typeface="+mn-cs"/>
      </a:defRPr>
    </a:lvl3pPr>
    <a:lvl4pPr marL="1371600" algn="l" rtl="0" fontAlgn="base">
      <a:spcBef>
        <a:spcPct val="30000"/>
      </a:spcBef>
      <a:spcAft>
        <a:spcPct val="0"/>
      </a:spcAft>
      <a:defRPr kumimoji="1" sz="1200" kern="1200">
        <a:solidFill>
          <a:schemeClr val="tx1"/>
        </a:solidFill>
        <a:latin typeface="+mn-lt"/>
        <a:ea typeface="+mn-ea"/>
        <a:cs typeface="+mn-cs"/>
      </a:defRPr>
    </a:lvl4pPr>
    <a:lvl5pPr marL="1828800" algn="l" rtl="0" fontAlgn="base">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BC0F38A-880B-4C03-B597-ADC3798E046C}" type="slidenum">
              <a:rPr lang="en-US" altLang="ja-JP">
                <a:solidFill>
                  <a:srgbClr val="000000"/>
                </a:solidFill>
                <a:latin typeface="Arial" charset="0"/>
              </a:rPr>
              <a:pPr fontAlgn="base">
                <a:spcBef>
                  <a:spcPct val="0"/>
                </a:spcBef>
                <a:spcAft>
                  <a:spcPct val="0"/>
                </a:spcAft>
              </a:pPr>
              <a:t>2</a:t>
            </a:fld>
            <a:endParaRPr lang="en-US" altLang="ja-JP">
              <a:solidFill>
                <a:srgbClr val="000000"/>
              </a:solidFill>
              <a:latin typeface="Arial" charset="0"/>
            </a:endParaRPr>
          </a:p>
        </p:txBody>
      </p:sp>
      <p:sp>
        <p:nvSpPr>
          <p:cNvPr id="1638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638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ja-JP" altLang="en-US" b="1" smtClean="0">
                <a:solidFill>
                  <a:srgbClr val="000066"/>
                </a:solidFill>
                <a:latin typeface="Arial" charset="0"/>
              </a:rPr>
              <a:t>アンケート調査方式で、全国２８２施設から</a:t>
            </a:r>
            <a:r>
              <a:rPr lang="en-US" altLang="ja-JP" b="1" smtClean="0">
                <a:solidFill>
                  <a:srgbClr val="000066"/>
                </a:solidFill>
                <a:latin typeface="Arial" charset="0"/>
              </a:rPr>
              <a:t>18,385</a:t>
            </a:r>
            <a:r>
              <a:rPr lang="ja-JP" altLang="en-US" b="1" smtClean="0">
                <a:solidFill>
                  <a:srgbClr val="000066"/>
                </a:solidFill>
                <a:latin typeface="Arial" charset="0"/>
              </a:rPr>
              <a:t>名が集計され、</a:t>
            </a:r>
            <a:r>
              <a:rPr lang="en-US" altLang="ja-JP" b="1" smtClean="0">
                <a:solidFill>
                  <a:srgbClr val="000066"/>
                </a:solidFill>
                <a:latin typeface="Arial" charset="0"/>
              </a:rPr>
              <a:t>1991</a:t>
            </a:r>
            <a:r>
              <a:rPr lang="ja-JP" altLang="en-US" b="1" smtClean="0">
                <a:solidFill>
                  <a:srgbClr val="000066"/>
                </a:solidFill>
                <a:latin typeface="Arial" charset="0"/>
              </a:rPr>
              <a:t>～</a:t>
            </a:r>
            <a:r>
              <a:rPr lang="en-US" altLang="ja-JP" b="1" smtClean="0">
                <a:solidFill>
                  <a:srgbClr val="000066"/>
                </a:solidFill>
                <a:latin typeface="Arial" charset="0"/>
              </a:rPr>
              <a:t>2000</a:t>
            </a:r>
            <a:r>
              <a:rPr lang="ja-JP" altLang="en-US" b="1" smtClean="0">
                <a:solidFill>
                  <a:srgbClr val="000066"/>
                </a:solidFill>
                <a:latin typeface="Arial" charset="0"/>
              </a:rPr>
              <a:t>年の</a:t>
            </a:r>
          </a:p>
          <a:p>
            <a:pPr>
              <a:spcBef>
                <a:spcPct val="0"/>
              </a:spcBef>
            </a:pPr>
            <a:r>
              <a:rPr lang="en-US" altLang="ja-JP" b="1" smtClean="0">
                <a:solidFill>
                  <a:srgbClr val="000066"/>
                </a:solidFill>
                <a:latin typeface="Arial" charset="0"/>
              </a:rPr>
              <a:t>10</a:t>
            </a:r>
            <a:r>
              <a:rPr lang="ja-JP" altLang="en-US" b="1" smtClean="0">
                <a:solidFill>
                  <a:srgbClr val="000066"/>
                </a:solidFill>
                <a:latin typeface="Arial" charset="0"/>
              </a:rPr>
              <a:t>年間における日本人糖尿病患者の死因を分析した</a:t>
            </a:r>
          </a:p>
          <a:p>
            <a:pPr>
              <a:spcBef>
                <a:spcPct val="0"/>
              </a:spcBef>
            </a:pPr>
            <a:endParaRPr lang="en-US" altLang="ja-JP" smtClean="0">
              <a:latin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50178"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ja-JP" altLang="en-US" smtClean="0">
                <a:latin typeface="Arial" charset="0"/>
              </a:rPr>
              <a:t>毎日夕食後に</a:t>
            </a:r>
            <a:r>
              <a:rPr lang="en-US" altLang="ja-JP" smtClean="0">
                <a:latin typeface="Arial" charset="0"/>
              </a:rPr>
              <a:t>1.5km</a:t>
            </a:r>
            <a:r>
              <a:rPr lang="ja-JP" altLang="en-US" smtClean="0">
                <a:latin typeface="Arial" charset="0"/>
              </a:rPr>
              <a:t>のウォーキング</a:t>
            </a:r>
          </a:p>
        </p:txBody>
      </p:sp>
      <p:sp>
        <p:nvSpPr>
          <p:cNvPr id="50179"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58D2605-8EC3-487E-8155-93CC3C9A4B3C}" type="slidenum">
              <a:rPr lang="ja-JP" altLang="en-US">
                <a:latin typeface="Arial" charset="0"/>
              </a:rPr>
              <a:pPr fontAlgn="base">
                <a:spcBef>
                  <a:spcPct val="0"/>
                </a:spcBef>
                <a:spcAft>
                  <a:spcPct val="0"/>
                </a:spcAft>
              </a:pPr>
              <a:t>21</a:t>
            </a:fld>
            <a:endParaRPr lang="en-US" altLang="ja-JP">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E35FAE2-3D67-4CFA-8EE0-121A8F1BFD37}" type="slidenum">
              <a:rPr lang="en-US" altLang="ja-JP"/>
              <a:pPr fontAlgn="base">
                <a:spcBef>
                  <a:spcPct val="0"/>
                </a:spcBef>
                <a:spcAft>
                  <a:spcPct val="0"/>
                </a:spcAft>
              </a:pPr>
              <a:t>3</a:t>
            </a:fld>
            <a:endParaRPr lang="en-US" altLang="ja-JP"/>
          </a:p>
        </p:txBody>
      </p:sp>
      <p:sp>
        <p:nvSpPr>
          <p:cNvPr id="1843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843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ja-JP" altLang="ja-JP"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918E24B-95B5-4F78-B682-38FC9C81D0AC}" type="slidenum">
              <a:rPr lang="en-US" altLang="ja-JP"/>
              <a:pPr fontAlgn="base">
                <a:spcBef>
                  <a:spcPct val="0"/>
                </a:spcBef>
                <a:spcAft>
                  <a:spcPct val="0"/>
                </a:spcAft>
              </a:pPr>
              <a:t>4</a:t>
            </a:fld>
            <a:endParaRPr lang="en-US" altLang="ja-JP"/>
          </a:p>
        </p:txBody>
      </p:sp>
      <p:sp>
        <p:nvSpPr>
          <p:cNvPr id="20482" name="Rectangle 2"/>
          <p:cNvSpPr>
            <a:spLocks noGrp="1" noRot="1" noChangeAspect="1" noChangeArrowheads="1" noTextEdit="1"/>
          </p:cNvSpPr>
          <p:nvPr>
            <p:ph type="sldImg"/>
          </p:nvPr>
        </p:nvSpPr>
        <p:spPr bwMode="auto">
          <a:xfrm>
            <a:off x="1143000" y="684213"/>
            <a:ext cx="4573588" cy="3430587"/>
          </a:xfrm>
          <a:noFill/>
          <a:ln>
            <a:solidFill>
              <a:srgbClr val="000000"/>
            </a:solidFill>
            <a:miter lim="800000"/>
            <a:headEnd/>
            <a:tailEnd/>
          </a:ln>
        </p:spPr>
      </p:sp>
      <p:sp>
        <p:nvSpPr>
          <p:cNvPr id="20483" name="Rectangle 4"/>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ja-JP" altLang="ja-JP"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9A02536-5B39-4580-B660-C62B9DD7FF89}" type="slidenum">
              <a:rPr lang="en-US" altLang="ja-JP"/>
              <a:pPr fontAlgn="base">
                <a:spcBef>
                  <a:spcPct val="0"/>
                </a:spcBef>
                <a:spcAft>
                  <a:spcPct val="0"/>
                </a:spcAft>
              </a:pPr>
              <a:t>5</a:t>
            </a:fld>
            <a:endParaRPr lang="en-US" altLang="ja-JP"/>
          </a:p>
        </p:txBody>
      </p:sp>
      <p:sp>
        <p:nvSpPr>
          <p:cNvPr id="2253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253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ja-JP" altLang="ja-JP"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9F545E1-69B0-4273-8181-AB5CC8CDC853}" type="slidenum">
              <a:rPr lang="en-US" altLang="ja-JP"/>
              <a:pPr fontAlgn="base">
                <a:spcBef>
                  <a:spcPct val="0"/>
                </a:spcBef>
                <a:spcAft>
                  <a:spcPct val="0"/>
                </a:spcAft>
              </a:pPr>
              <a:t>6</a:t>
            </a:fld>
            <a:endParaRPr lang="en-US" altLang="ja-JP"/>
          </a:p>
        </p:txBody>
      </p:sp>
      <p:sp>
        <p:nvSpPr>
          <p:cNvPr id="2457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457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ja-JP" altLang="ja-JP"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43CD0AE-EEE4-4036-8261-A59393383824}" type="slidenum">
              <a:rPr lang="en-US" altLang="ja-JP"/>
              <a:pPr fontAlgn="base">
                <a:spcBef>
                  <a:spcPct val="0"/>
                </a:spcBef>
                <a:spcAft>
                  <a:spcPct val="0"/>
                </a:spcAft>
              </a:pPr>
              <a:t>7</a:t>
            </a:fld>
            <a:endParaRPr lang="en-US" altLang="ja-JP"/>
          </a:p>
        </p:txBody>
      </p:sp>
      <p:sp>
        <p:nvSpPr>
          <p:cNvPr id="26626" name="Rectangle 2"/>
          <p:cNvSpPr>
            <a:spLocks noGrp="1" noRot="1" noChangeAspect="1" noChangeArrowheads="1" noTextEdit="1"/>
          </p:cNvSpPr>
          <p:nvPr>
            <p:ph type="sldImg"/>
          </p:nvPr>
        </p:nvSpPr>
        <p:spPr bwMode="auto">
          <a:xfrm>
            <a:off x="2009775" y="584200"/>
            <a:ext cx="3017838" cy="2262188"/>
          </a:xfrm>
          <a:noFill/>
          <a:ln>
            <a:solidFill>
              <a:srgbClr val="000000"/>
            </a:solidFill>
            <a:miter lim="800000"/>
            <a:headEnd/>
            <a:tailEnd/>
          </a:ln>
        </p:spPr>
      </p:sp>
      <p:sp>
        <p:nvSpPr>
          <p:cNvPr id="26627" name="Rectangle 3"/>
          <p:cNvSpPr>
            <a:spLocks noGrp="1" noChangeArrowheads="1"/>
          </p:cNvSpPr>
          <p:nvPr>
            <p:ph type="body" idx="1"/>
          </p:nvPr>
        </p:nvSpPr>
        <p:spPr bwMode="auto">
          <a:xfrm>
            <a:off x="1074738" y="3028950"/>
            <a:ext cx="5089525" cy="4116388"/>
          </a:xfrm>
          <a:noFill/>
        </p:spPr>
        <p:txBody>
          <a:bodyPr wrap="square" lIns="93378" tIns="46688" rIns="93378" bIns="46688" numCol="1" anchor="t" anchorCtr="0" compatLnSpc="1">
            <a:prstTxWarp prst="textNoShape">
              <a:avLst/>
            </a:prstTxWarp>
          </a:bodyPr>
          <a:lstStyle/>
          <a:p>
            <a:pPr>
              <a:spcBef>
                <a:spcPct val="0"/>
              </a:spcBef>
            </a:pPr>
            <a:endParaRPr lang="ja-JP" altLang="ja-JP"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noRot="1" noChangeAspect="1" noChangeArrowheads="1" noTextEdit="1"/>
          </p:cNvSpPr>
          <p:nvPr>
            <p:ph type="sldImg"/>
          </p:nvPr>
        </p:nvSpPr>
        <p:spPr bwMode="auto">
          <a:xfrm>
            <a:off x="927100" y="685800"/>
            <a:ext cx="5005388" cy="3429000"/>
          </a:xfrm>
          <a:noFill/>
          <a:ln>
            <a:solidFill>
              <a:srgbClr val="000000"/>
            </a:solidFill>
            <a:miter lim="800000"/>
            <a:headEnd/>
            <a:tailEnd/>
          </a:ln>
        </p:spPr>
      </p:sp>
      <p:sp>
        <p:nvSpPr>
          <p:cNvPr id="3481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altLang="ja-JP" smtClean="0">
                <a:latin typeface="Arial" charset="0"/>
              </a:rPr>
              <a:t>J-Des</a:t>
            </a:r>
            <a:r>
              <a:rPr lang="ja-JP" altLang="en-US" smtClean="0">
                <a:latin typeface="Arial" charset="0"/>
              </a:rPr>
              <a:t>：</a:t>
            </a:r>
            <a:r>
              <a:rPr lang="en-US" altLang="ja-JP" smtClean="0">
                <a:latin typeface="Arial" charset="0"/>
              </a:rPr>
              <a:t>519425</a:t>
            </a:r>
          </a:p>
          <a:p>
            <a:pPr>
              <a:spcBef>
                <a:spcPct val="0"/>
              </a:spcBef>
            </a:pPr>
            <a:r>
              <a:rPr lang="ja-JP" altLang="en-US" smtClean="0">
                <a:latin typeface="Arial" charset="0"/>
              </a:rPr>
              <a:t>アジア人の疫学研究を解析した</a:t>
            </a:r>
            <a:r>
              <a:rPr lang="en-US" altLang="ja-JP" smtClean="0">
                <a:latin typeface="Arial" charset="0"/>
              </a:rPr>
              <a:t>DECODA Study</a:t>
            </a:r>
            <a:r>
              <a:rPr lang="ja-JP" altLang="en-US" smtClean="0">
                <a:latin typeface="Arial" charset="0"/>
              </a:rPr>
              <a:t>のなかでも、</a:t>
            </a:r>
            <a:r>
              <a:rPr lang="en-US" altLang="ja-JP" smtClean="0">
                <a:latin typeface="Arial" charset="0"/>
              </a:rPr>
              <a:t>5</a:t>
            </a:r>
            <a:r>
              <a:rPr lang="ja-JP" altLang="en-US" smtClean="0">
                <a:latin typeface="Arial" charset="0"/>
              </a:rPr>
              <a:t>つの疫学研究（</a:t>
            </a:r>
            <a:r>
              <a:rPr lang="en-US" altLang="ja-JP" smtClean="0">
                <a:latin typeface="Arial" charset="0"/>
              </a:rPr>
              <a:t>30</a:t>
            </a:r>
            <a:r>
              <a:rPr lang="ja-JP" altLang="en-US" smtClean="0">
                <a:latin typeface="Arial" charset="0"/>
              </a:rPr>
              <a:t>～</a:t>
            </a:r>
            <a:r>
              <a:rPr lang="en-US" altLang="ja-JP" smtClean="0">
                <a:latin typeface="Arial" charset="0"/>
              </a:rPr>
              <a:t>89</a:t>
            </a:r>
            <a:r>
              <a:rPr lang="ja-JP" altLang="en-US" smtClean="0">
                <a:latin typeface="Arial" charset="0"/>
              </a:rPr>
              <a:t>歳、</a:t>
            </a:r>
            <a:r>
              <a:rPr lang="en-US" altLang="ja-JP" smtClean="0">
                <a:latin typeface="Arial" charset="0"/>
              </a:rPr>
              <a:t>6,817</a:t>
            </a:r>
            <a:r>
              <a:rPr lang="ja-JP" altLang="en-US" smtClean="0">
                <a:latin typeface="Arial" charset="0"/>
              </a:rPr>
              <a:t>名を解析）を取り上げて解析した結果です。空腹時血糖値で新たに糖尿病と診断される人の心血管死亡の危険度は、正常血糖域に比べ</a:t>
            </a:r>
            <a:r>
              <a:rPr lang="en-US" altLang="ja-JP" smtClean="0">
                <a:latin typeface="Arial" charset="0"/>
              </a:rPr>
              <a:t>2.3</a:t>
            </a:r>
            <a:r>
              <a:rPr lang="ja-JP" altLang="en-US" smtClean="0">
                <a:latin typeface="Arial" charset="0"/>
              </a:rPr>
              <a:t>倍、糖負荷後血糖値のみで新たに糖尿病と診断される人の危険度は</a:t>
            </a:r>
            <a:r>
              <a:rPr lang="en-US" altLang="ja-JP" smtClean="0">
                <a:latin typeface="Arial" charset="0"/>
              </a:rPr>
              <a:t>3</a:t>
            </a:r>
            <a:r>
              <a:rPr lang="ja-JP" altLang="en-US" smtClean="0">
                <a:latin typeface="Arial" charset="0"/>
              </a:rPr>
              <a:t>倍以上でした。</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44034"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ja-JP" altLang="en-US" smtClean="0">
                <a:latin typeface="Arial" charset="0"/>
              </a:rPr>
              <a:t>健常者に比べて、インスリンの初期分泌が圧倒的に落ちている。</a:t>
            </a:r>
            <a:endParaRPr lang="en-US" altLang="ja-JP" smtClean="0">
              <a:latin typeface="Arial" charset="0"/>
            </a:endParaRPr>
          </a:p>
          <a:p>
            <a:pPr>
              <a:spcBef>
                <a:spcPct val="0"/>
              </a:spcBef>
            </a:pPr>
            <a:r>
              <a:rPr lang="ja-JP" altLang="en-US" smtClean="0">
                <a:latin typeface="Arial" charset="0"/>
              </a:rPr>
              <a:t>このために、一時間以降の高血糖が膵臓に負担をかけ続ける。ここから膵臓を救ってあげたい。</a:t>
            </a:r>
          </a:p>
        </p:txBody>
      </p:sp>
      <p:sp>
        <p:nvSpPr>
          <p:cNvPr id="44035"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34BB519-89CF-4AFE-B0A0-4F9E36AE2C32}" type="slidenum">
              <a:rPr lang="ja-JP" altLang="en-US">
                <a:latin typeface="Arial" charset="0"/>
              </a:rPr>
              <a:pPr fontAlgn="base">
                <a:spcBef>
                  <a:spcPct val="0"/>
                </a:spcBef>
                <a:spcAft>
                  <a:spcPct val="0"/>
                </a:spcAft>
              </a:pPr>
              <a:t>19</a:t>
            </a:fld>
            <a:endParaRPr lang="en-US" altLang="ja-JP">
              <a:latin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47106"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ja-JP" altLang="en-US" smtClean="0">
                <a:latin typeface="Arial" charset="0"/>
              </a:rPr>
              <a:t>この程度やれる方では、</a:t>
            </a:r>
            <a:r>
              <a:rPr lang="en-US" altLang="ja-JP" smtClean="0">
                <a:latin typeface="Arial" charset="0"/>
              </a:rPr>
              <a:t>α</a:t>
            </a:r>
            <a:r>
              <a:rPr lang="ja-JP" altLang="en-US" smtClean="0">
                <a:latin typeface="Arial" charset="0"/>
              </a:rPr>
              <a:t>ー</a:t>
            </a:r>
            <a:r>
              <a:rPr lang="en-US" altLang="ja-JP" smtClean="0">
                <a:latin typeface="Arial" charset="0"/>
              </a:rPr>
              <a:t>GI</a:t>
            </a:r>
            <a:r>
              <a:rPr lang="ja-JP" altLang="en-US" smtClean="0">
                <a:latin typeface="Arial" charset="0"/>
              </a:rPr>
              <a:t>かナテグニドなどの処方で数年</a:t>
            </a:r>
            <a:r>
              <a:rPr lang="en-US" altLang="ja-JP" smtClean="0">
                <a:latin typeface="Arial" charset="0"/>
              </a:rPr>
              <a:t>SU</a:t>
            </a:r>
            <a:r>
              <a:rPr lang="ja-JP" altLang="en-US" smtClean="0">
                <a:latin typeface="Arial" charset="0"/>
              </a:rPr>
              <a:t>薬などを処方しなくても保つことができる。</a:t>
            </a:r>
          </a:p>
        </p:txBody>
      </p:sp>
      <p:sp>
        <p:nvSpPr>
          <p:cNvPr id="47107"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13DEE6F-C56E-4A0A-B6C1-B85D5742FF98}" type="slidenum">
              <a:rPr lang="ja-JP" altLang="en-US">
                <a:latin typeface="Arial" charset="0"/>
              </a:rPr>
              <a:pPr fontAlgn="base">
                <a:spcBef>
                  <a:spcPct val="0"/>
                </a:spcBef>
                <a:spcAft>
                  <a:spcPct val="0"/>
                </a:spcAft>
              </a:pPr>
              <a:t>20</a:t>
            </a:fld>
            <a:endParaRPr lang="en-US" altLang="ja-JP">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8" name="タイトル 7"/>
          <p:cNvSpPr>
            <a:spLocks noGrp="1"/>
          </p:cNvSpPr>
          <p:nvPr>
            <p:ph type="ctrTitle"/>
          </p:nvPr>
        </p:nvSpPr>
        <p:spPr>
          <a:xfrm>
            <a:off x="422030" y="1371600"/>
            <a:ext cx="8229600" cy="1828800"/>
          </a:xfrm>
        </p:spPr>
        <p:txBody>
          <a:bodyPr lIns="45720" tIns="0" rIns="45720" bIns="0" anchor="b">
            <a:scene3d>
              <a:camera prst="orthographicFront"/>
              <a:lightRig rig="soft" dir="t">
                <a:rot lat="0" lon="0" rev="17220000"/>
              </a:lightRig>
            </a:scene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lang="ja-JP" altLang="en-US" smtClean="0"/>
              <a:t>マスタ タイトルの書式設定</a:t>
            </a:r>
            <a:endParaRPr lang="en-US"/>
          </a:p>
        </p:txBody>
      </p:sp>
      <p:sp>
        <p:nvSpPr>
          <p:cNvPr id="9" name="サブタイトル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ja-JP" altLang="en-US" smtClean="0"/>
              <a:t>マスタ サブタイトルの書式設定</a:t>
            </a:r>
            <a:endParaRPr lang="en-US"/>
          </a:p>
        </p:txBody>
      </p:sp>
      <p:sp>
        <p:nvSpPr>
          <p:cNvPr id="4" name="日付プレースホルダ 13"/>
          <p:cNvSpPr>
            <a:spLocks noGrp="1"/>
          </p:cNvSpPr>
          <p:nvPr>
            <p:ph type="dt" sz="half" idx="10"/>
          </p:nvPr>
        </p:nvSpPr>
        <p:spPr/>
        <p:txBody>
          <a:bodyPr/>
          <a:lstStyle>
            <a:lvl1pPr>
              <a:defRPr/>
            </a:lvl1pPr>
          </a:lstStyle>
          <a:p>
            <a:pPr>
              <a:defRPr/>
            </a:pPr>
            <a:fld id="{8946451F-C76D-4910-A3B2-60BAE2959989}" type="datetimeFigureOut">
              <a:rPr lang="ja-JP" altLang="en-US"/>
              <a:pPr>
                <a:defRPr/>
              </a:pPr>
              <a:t>2011/7/5</a:t>
            </a:fld>
            <a:endParaRPr lang="ja-JP" altLang="en-US"/>
          </a:p>
        </p:txBody>
      </p:sp>
      <p:sp>
        <p:nvSpPr>
          <p:cNvPr id="5" name="フッター プレースホルダ 2"/>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22"/>
          <p:cNvSpPr>
            <a:spLocks noGrp="1"/>
          </p:cNvSpPr>
          <p:nvPr>
            <p:ph type="sldNum" sz="quarter" idx="12"/>
          </p:nvPr>
        </p:nvSpPr>
        <p:spPr/>
        <p:txBody>
          <a:bodyPr/>
          <a:lstStyle>
            <a:lvl1pPr>
              <a:defRPr/>
            </a:lvl1pPr>
          </a:lstStyle>
          <a:p>
            <a:pPr>
              <a:defRPr/>
            </a:pPr>
            <a:fld id="{A0EAA653-CB78-4408-9BC0-DD755950E70C}" type="slidenum">
              <a:rPr lang="ja-JP" altLang="en-US"/>
              <a:pPr>
                <a:defRPr/>
              </a:pPr>
              <a:t>&lt;#&gt;</a:t>
            </a:fld>
            <a:endParaRPr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日付プレースホルダ 13"/>
          <p:cNvSpPr>
            <a:spLocks noGrp="1"/>
          </p:cNvSpPr>
          <p:nvPr>
            <p:ph type="dt" sz="half" idx="10"/>
          </p:nvPr>
        </p:nvSpPr>
        <p:spPr/>
        <p:txBody>
          <a:bodyPr/>
          <a:lstStyle>
            <a:lvl1pPr>
              <a:defRPr/>
            </a:lvl1pPr>
          </a:lstStyle>
          <a:p>
            <a:pPr>
              <a:defRPr/>
            </a:pPr>
            <a:fld id="{F08380D0-68A3-43A6-85A5-AA9C7A938C48}" type="datetimeFigureOut">
              <a:rPr lang="ja-JP" altLang="en-US"/>
              <a:pPr>
                <a:defRPr/>
              </a:pPr>
              <a:t>2011/7/5</a:t>
            </a:fld>
            <a:endParaRPr lang="ja-JP" altLang="en-US"/>
          </a:p>
        </p:txBody>
      </p:sp>
      <p:sp>
        <p:nvSpPr>
          <p:cNvPr id="5" name="フッター プレースホルダ 2"/>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22"/>
          <p:cNvSpPr>
            <a:spLocks noGrp="1"/>
          </p:cNvSpPr>
          <p:nvPr>
            <p:ph type="sldNum" sz="quarter" idx="12"/>
          </p:nvPr>
        </p:nvSpPr>
        <p:spPr/>
        <p:txBody>
          <a:bodyPr/>
          <a:lstStyle>
            <a:lvl1pPr>
              <a:defRPr/>
            </a:lvl1pPr>
          </a:lstStyle>
          <a:p>
            <a:pPr>
              <a:defRPr/>
            </a:pPr>
            <a:fld id="{7A1BCF3B-12F8-4DD1-A61C-508EDC050BDD}" type="slidenum">
              <a:rPr lang="ja-JP" altLang="en-US"/>
              <a:pPr>
                <a:defRPr/>
              </a:pPr>
              <a:t>&lt;#&gt;</a:t>
            </a:fld>
            <a:endParaRPr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smtClean="0"/>
              <a:t>マスタ タイトルの書式設定</a:t>
            </a:r>
            <a:endParaRPr 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日付プレースホルダ 13"/>
          <p:cNvSpPr>
            <a:spLocks noGrp="1"/>
          </p:cNvSpPr>
          <p:nvPr>
            <p:ph type="dt" sz="half" idx="10"/>
          </p:nvPr>
        </p:nvSpPr>
        <p:spPr/>
        <p:txBody>
          <a:bodyPr/>
          <a:lstStyle>
            <a:lvl1pPr>
              <a:defRPr/>
            </a:lvl1pPr>
          </a:lstStyle>
          <a:p>
            <a:pPr>
              <a:defRPr/>
            </a:pPr>
            <a:fld id="{5BE60047-FE51-4A34-81E3-52417A18B8EF}" type="datetimeFigureOut">
              <a:rPr lang="ja-JP" altLang="en-US"/>
              <a:pPr>
                <a:defRPr/>
              </a:pPr>
              <a:t>2011/7/5</a:t>
            </a:fld>
            <a:endParaRPr lang="ja-JP" altLang="en-US"/>
          </a:p>
        </p:txBody>
      </p:sp>
      <p:sp>
        <p:nvSpPr>
          <p:cNvPr id="5" name="フッター プレースホルダ 2"/>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22"/>
          <p:cNvSpPr>
            <a:spLocks noGrp="1"/>
          </p:cNvSpPr>
          <p:nvPr>
            <p:ph type="sldNum" sz="quarter" idx="12"/>
          </p:nvPr>
        </p:nvSpPr>
        <p:spPr/>
        <p:txBody>
          <a:bodyPr/>
          <a:lstStyle>
            <a:lvl1pPr>
              <a:defRPr/>
            </a:lvl1pPr>
          </a:lstStyle>
          <a:p>
            <a:pPr>
              <a:defRPr/>
            </a:pPr>
            <a:fld id="{02C985D6-9A73-4CF9-A7D0-2DD134FC2C11}" type="slidenum">
              <a:rPr lang="ja-JP" altLang="en-US"/>
              <a:pPr>
                <a:defRPr/>
              </a:pPr>
              <a:t>&lt;#&gt;</a:t>
            </a:fld>
            <a:endParaRPr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日付プレースホルダ 13"/>
          <p:cNvSpPr>
            <a:spLocks noGrp="1"/>
          </p:cNvSpPr>
          <p:nvPr>
            <p:ph type="dt" sz="half" idx="10"/>
          </p:nvPr>
        </p:nvSpPr>
        <p:spPr/>
        <p:txBody>
          <a:bodyPr/>
          <a:lstStyle>
            <a:lvl1pPr>
              <a:defRPr/>
            </a:lvl1pPr>
          </a:lstStyle>
          <a:p>
            <a:pPr>
              <a:defRPr/>
            </a:pPr>
            <a:fld id="{946DF41F-38B0-485C-9528-934171AE46A0}" type="datetimeFigureOut">
              <a:rPr lang="ja-JP" altLang="en-US"/>
              <a:pPr>
                <a:defRPr/>
              </a:pPr>
              <a:t>2011/7/5</a:t>
            </a:fld>
            <a:endParaRPr lang="ja-JP" altLang="en-US"/>
          </a:p>
        </p:txBody>
      </p:sp>
      <p:sp>
        <p:nvSpPr>
          <p:cNvPr id="5" name="フッター プレースホルダ 2"/>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22"/>
          <p:cNvSpPr>
            <a:spLocks noGrp="1"/>
          </p:cNvSpPr>
          <p:nvPr>
            <p:ph type="sldNum" sz="quarter" idx="12"/>
          </p:nvPr>
        </p:nvSpPr>
        <p:spPr/>
        <p:txBody>
          <a:bodyPr/>
          <a:lstStyle>
            <a:lvl1pPr>
              <a:defRPr/>
            </a:lvl1pPr>
          </a:lstStyle>
          <a:p>
            <a:pPr>
              <a:defRPr/>
            </a:pPr>
            <a:fld id="{FBED1AF5-8FB8-4A1F-8B1E-91F34B1E1B5C}" type="slidenum">
              <a:rPr lang="ja-JP" altLang="en-US"/>
              <a:pPr>
                <a:defRPr/>
              </a:pPr>
              <a:t>&lt;#&gt;</a:t>
            </a:fld>
            <a:endParaRPr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1600200" y="609600"/>
            <a:ext cx="7086600" cy="1828800"/>
          </a:xfrm>
        </p:spPr>
        <p:txBody>
          <a:bodyPr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lang="ja-JP" altLang="en-US" smtClean="0"/>
              <a:t>マスタ タイトルの書式設定</a:t>
            </a:r>
            <a:endParaRPr lang="en-US"/>
          </a:p>
        </p:txBody>
      </p:sp>
      <p:sp>
        <p:nvSpPr>
          <p:cNvPr id="3" name="テキスト プレースホルダ 2"/>
          <p:cNvSpPr>
            <a:spLocks noGrp="1"/>
          </p:cNvSpPr>
          <p:nvPr>
            <p:ph type="body" idx="1"/>
          </p:nvPr>
        </p:nvSpPr>
        <p:spPr>
          <a:xfrm>
            <a:off x="1600200" y="2507786"/>
            <a:ext cx="7086600" cy="1509712"/>
          </a:xfrm>
        </p:spPr>
        <p:txBody>
          <a:bodyPr/>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ja-JP" altLang="en-US" smtClean="0"/>
              <a:t>マスタ テキストの書式設定</a:t>
            </a:r>
          </a:p>
        </p:txBody>
      </p:sp>
      <p:sp>
        <p:nvSpPr>
          <p:cNvPr id="4" name="日付プレースホルダ 3"/>
          <p:cNvSpPr>
            <a:spLocks noGrp="1"/>
          </p:cNvSpPr>
          <p:nvPr>
            <p:ph type="dt" sz="half" idx="10"/>
          </p:nvPr>
        </p:nvSpPr>
        <p:spPr/>
        <p:txBody>
          <a:bodyPr/>
          <a:lstStyle>
            <a:lvl1pPr>
              <a:defRPr/>
            </a:lvl1pPr>
          </a:lstStyle>
          <a:p>
            <a:pPr>
              <a:defRPr/>
            </a:pPr>
            <a:fld id="{936BC271-1844-413E-8EA6-E13D914C75E1}" type="datetimeFigureOut">
              <a:rPr lang="ja-JP" altLang="en-US"/>
              <a:pPr>
                <a:defRPr/>
              </a:pPr>
              <a:t>2011/7/5</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F725F7CA-7CA4-45FB-895D-4D1B89D61060}" type="slidenum">
              <a:rPr lang="ja-JP" altLang="en-US"/>
              <a:pPr>
                <a:defRPr/>
              </a:pPr>
              <a:t>&lt;#&gt;</a:t>
            </a:fld>
            <a:endParaRPr lang="ja-JP" alt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en-US"/>
          </a:p>
        </p:txBody>
      </p:sp>
      <p:sp>
        <p:nvSpPr>
          <p:cNvPr id="3" name="コンテンツ プレースホルダ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コンテンツ プレースホルダ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5" name="日付プレースホルダ 13"/>
          <p:cNvSpPr>
            <a:spLocks noGrp="1"/>
          </p:cNvSpPr>
          <p:nvPr>
            <p:ph type="dt" sz="half" idx="10"/>
          </p:nvPr>
        </p:nvSpPr>
        <p:spPr/>
        <p:txBody>
          <a:bodyPr/>
          <a:lstStyle>
            <a:lvl1pPr>
              <a:defRPr/>
            </a:lvl1pPr>
          </a:lstStyle>
          <a:p>
            <a:pPr>
              <a:defRPr/>
            </a:pPr>
            <a:fld id="{7D3BAEB2-FCA0-480F-A8DD-5D39F0E187B8}" type="datetimeFigureOut">
              <a:rPr lang="ja-JP" altLang="en-US"/>
              <a:pPr>
                <a:defRPr/>
              </a:pPr>
              <a:t>2011/7/5</a:t>
            </a:fld>
            <a:endParaRPr lang="ja-JP" altLang="en-US"/>
          </a:p>
        </p:txBody>
      </p:sp>
      <p:sp>
        <p:nvSpPr>
          <p:cNvPr id="6" name="フッター プレースホルダ 2"/>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22"/>
          <p:cNvSpPr>
            <a:spLocks noGrp="1"/>
          </p:cNvSpPr>
          <p:nvPr>
            <p:ph type="sldNum" sz="quarter" idx="12"/>
          </p:nvPr>
        </p:nvSpPr>
        <p:spPr/>
        <p:txBody>
          <a:bodyPr/>
          <a:lstStyle>
            <a:lvl1pPr>
              <a:defRPr/>
            </a:lvl1pPr>
          </a:lstStyle>
          <a:p>
            <a:pPr>
              <a:defRPr/>
            </a:pPr>
            <a:fld id="{71915D82-EF44-4571-9832-68F831105664}" type="slidenum">
              <a:rPr lang="ja-JP" altLang="en-US"/>
              <a:pPr>
                <a:defRPr/>
              </a:pPr>
              <a:t>&lt;#&gt;</a:t>
            </a:fld>
            <a:endParaRPr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8229600" cy="1143000"/>
          </a:xfrm>
        </p:spPr>
        <p:txBody>
          <a:bodyPr/>
          <a:lstStyle>
            <a:lvl1pPr>
              <a:defRPr/>
            </a:lvl1pPr>
          </a:lstStyle>
          <a:p>
            <a:r>
              <a:rPr lang="ja-JP" altLang="en-US" smtClean="0"/>
              <a:t>マスタ タイトルの書式設定</a:t>
            </a:r>
            <a:endParaRPr lang="en-US"/>
          </a:p>
        </p:txBody>
      </p:sp>
      <p:sp>
        <p:nvSpPr>
          <p:cNvPr id="3" name="テキスト プレースホルダ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ja-JP" altLang="en-US" smtClean="0"/>
              <a:t>マスタ テキストの書式設定</a:t>
            </a:r>
          </a:p>
        </p:txBody>
      </p:sp>
      <p:sp>
        <p:nvSpPr>
          <p:cNvPr id="4" name="テキスト プレースホルダ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ja-JP" altLang="en-US" smtClean="0"/>
              <a:t>マスタ テキストの書式設定</a:t>
            </a:r>
          </a:p>
        </p:txBody>
      </p:sp>
      <p:sp>
        <p:nvSpPr>
          <p:cNvPr id="5" name="コンテンツ プレースホルダ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6" name="コンテンツ プレースホルダ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7" name="日付プレースホルダ 13"/>
          <p:cNvSpPr>
            <a:spLocks noGrp="1"/>
          </p:cNvSpPr>
          <p:nvPr>
            <p:ph type="dt" sz="half" idx="10"/>
          </p:nvPr>
        </p:nvSpPr>
        <p:spPr/>
        <p:txBody>
          <a:bodyPr/>
          <a:lstStyle>
            <a:lvl1pPr>
              <a:defRPr/>
            </a:lvl1pPr>
          </a:lstStyle>
          <a:p>
            <a:pPr>
              <a:defRPr/>
            </a:pPr>
            <a:fld id="{83AD06EB-388A-4591-B911-F7B672D37FBB}" type="datetimeFigureOut">
              <a:rPr lang="ja-JP" altLang="en-US"/>
              <a:pPr>
                <a:defRPr/>
              </a:pPr>
              <a:t>2011/7/5</a:t>
            </a:fld>
            <a:endParaRPr lang="ja-JP" altLang="en-US"/>
          </a:p>
        </p:txBody>
      </p:sp>
      <p:sp>
        <p:nvSpPr>
          <p:cNvPr id="8" name="フッター プレースホルダ 2"/>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 22"/>
          <p:cNvSpPr>
            <a:spLocks noGrp="1"/>
          </p:cNvSpPr>
          <p:nvPr>
            <p:ph type="sldNum" sz="quarter" idx="12"/>
          </p:nvPr>
        </p:nvSpPr>
        <p:spPr/>
        <p:txBody>
          <a:bodyPr/>
          <a:lstStyle>
            <a:lvl1pPr>
              <a:defRPr/>
            </a:lvl1pPr>
          </a:lstStyle>
          <a:p>
            <a:pPr>
              <a:defRPr/>
            </a:pPr>
            <a:fld id="{2A4C24F5-E8AC-4EE6-8B57-692E88295EDD}" type="slidenum">
              <a:rPr lang="ja-JP" altLang="en-US"/>
              <a:pPr>
                <a:defRPr/>
              </a:pPr>
              <a:t>&lt;#&gt;</a:t>
            </a:fld>
            <a:endParaRPr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en-US"/>
          </a:p>
        </p:txBody>
      </p:sp>
      <p:sp>
        <p:nvSpPr>
          <p:cNvPr id="3" name="日付プレースホルダ 13"/>
          <p:cNvSpPr>
            <a:spLocks noGrp="1"/>
          </p:cNvSpPr>
          <p:nvPr>
            <p:ph type="dt" sz="half" idx="10"/>
          </p:nvPr>
        </p:nvSpPr>
        <p:spPr/>
        <p:txBody>
          <a:bodyPr/>
          <a:lstStyle>
            <a:lvl1pPr>
              <a:defRPr/>
            </a:lvl1pPr>
          </a:lstStyle>
          <a:p>
            <a:pPr>
              <a:defRPr/>
            </a:pPr>
            <a:fld id="{661B9E1E-A0ED-4DB5-9C0B-1A72CA36F827}" type="datetimeFigureOut">
              <a:rPr lang="ja-JP" altLang="en-US"/>
              <a:pPr>
                <a:defRPr/>
              </a:pPr>
              <a:t>2011/7/5</a:t>
            </a:fld>
            <a:endParaRPr lang="ja-JP" altLang="en-US"/>
          </a:p>
        </p:txBody>
      </p:sp>
      <p:sp>
        <p:nvSpPr>
          <p:cNvPr id="4" name="フッター プレースホルダ 2"/>
          <p:cNvSpPr>
            <a:spLocks noGrp="1"/>
          </p:cNvSpPr>
          <p:nvPr>
            <p:ph type="ftr" sz="quarter" idx="11"/>
          </p:nvPr>
        </p:nvSpPr>
        <p:spPr/>
        <p:txBody>
          <a:bodyPr/>
          <a:lstStyle>
            <a:lvl1pPr>
              <a:defRPr/>
            </a:lvl1pPr>
          </a:lstStyle>
          <a:p>
            <a:pPr>
              <a:defRPr/>
            </a:pPr>
            <a:endParaRPr lang="ja-JP" altLang="en-US"/>
          </a:p>
        </p:txBody>
      </p:sp>
      <p:sp>
        <p:nvSpPr>
          <p:cNvPr id="5" name="スライド番号プレースホルダ 22"/>
          <p:cNvSpPr>
            <a:spLocks noGrp="1"/>
          </p:cNvSpPr>
          <p:nvPr>
            <p:ph type="sldNum" sz="quarter" idx="12"/>
          </p:nvPr>
        </p:nvSpPr>
        <p:spPr/>
        <p:txBody>
          <a:bodyPr/>
          <a:lstStyle>
            <a:lvl1pPr>
              <a:defRPr/>
            </a:lvl1pPr>
          </a:lstStyle>
          <a:p>
            <a:pPr>
              <a:defRPr/>
            </a:pPr>
            <a:fld id="{3FAF9AC1-91C7-4C6F-A201-A07D8BE8A6C3}" type="slidenum">
              <a:rPr lang="ja-JP" altLang="en-US"/>
              <a:pPr>
                <a:defRPr/>
              </a:pPr>
              <a:t>&lt;#&gt;</a:t>
            </a:fld>
            <a:endParaRPr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3"/>
          <p:cNvSpPr>
            <a:spLocks noGrp="1"/>
          </p:cNvSpPr>
          <p:nvPr>
            <p:ph type="dt" sz="half" idx="10"/>
          </p:nvPr>
        </p:nvSpPr>
        <p:spPr/>
        <p:txBody>
          <a:bodyPr/>
          <a:lstStyle>
            <a:lvl1pPr>
              <a:defRPr/>
            </a:lvl1pPr>
          </a:lstStyle>
          <a:p>
            <a:pPr>
              <a:defRPr/>
            </a:pPr>
            <a:fld id="{10979B8F-0317-44FB-AEB0-4DB1B7707FAD}" type="datetimeFigureOut">
              <a:rPr lang="ja-JP" altLang="en-US"/>
              <a:pPr>
                <a:defRPr/>
              </a:pPr>
              <a:t>2011/7/5</a:t>
            </a:fld>
            <a:endParaRPr lang="ja-JP" altLang="en-US"/>
          </a:p>
        </p:txBody>
      </p:sp>
      <p:sp>
        <p:nvSpPr>
          <p:cNvPr id="3" name="フッター プレースホルダ 2"/>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 22"/>
          <p:cNvSpPr>
            <a:spLocks noGrp="1"/>
          </p:cNvSpPr>
          <p:nvPr>
            <p:ph type="sldNum" sz="quarter" idx="12"/>
          </p:nvPr>
        </p:nvSpPr>
        <p:spPr/>
        <p:txBody>
          <a:bodyPr/>
          <a:lstStyle>
            <a:lvl1pPr>
              <a:defRPr/>
            </a:lvl1pPr>
          </a:lstStyle>
          <a:p>
            <a:pPr>
              <a:defRPr/>
            </a:pPr>
            <a:fld id="{C7D57579-7908-4DC5-B329-0861CA386398}" type="slidenum">
              <a:rPr lang="ja-JP" altLang="en-US"/>
              <a:pPr>
                <a:defRPr/>
              </a:pPr>
              <a:t>&lt;#&gt;</a:t>
            </a:fld>
            <a:endParaRPr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sp3d prstMaterial="softEdge"/>
          </a:bodyPr>
          <a:lstStyle>
            <a:lvl1pPr algn="l">
              <a:buNone/>
              <a:defRPr sz="2200" b="0">
                <a:ln w="6350">
                  <a:noFill/>
                </a:ln>
                <a:solidFill>
                  <a:schemeClr val="accent1">
                    <a:tint val="73000"/>
                    <a:satMod val="180000"/>
                  </a:schemeClr>
                </a:solidFill>
              </a:defRPr>
            </a:lvl1pPr>
          </a:lstStyle>
          <a:p>
            <a:r>
              <a:rPr lang="ja-JP" altLang="en-US" smtClean="0"/>
              <a:t>マスタ タイトルの書式設定</a:t>
            </a:r>
            <a:endParaRPr lang="en-US"/>
          </a:p>
        </p:txBody>
      </p:sp>
      <p:sp>
        <p:nvSpPr>
          <p:cNvPr id="3" name="テキスト プレースホルダ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ja-JP" altLang="en-US" smtClean="0"/>
              <a:t>マスタ テキストの書式設定</a:t>
            </a:r>
          </a:p>
        </p:txBody>
      </p:sp>
      <p:sp>
        <p:nvSpPr>
          <p:cNvPr id="4" name="コンテンツ プレースホルダ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5" name="日付プレースホルダ 13"/>
          <p:cNvSpPr>
            <a:spLocks noGrp="1"/>
          </p:cNvSpPr>
          <p:nvPr>
            <p:ph type="dt" sz="half" idx="10"/>
          </p:nvPr>
        </p:nvSpPr>
        <p:spPr/>
        <p:txBody>
          <a:bodyPr/>
          <a:lstStyle>
            <a:lvl1pPr>
              <a:defRPr/>
            </a:lvl1pPr>
          </a:lstStyle>
          <a:p>
            <a:pPr>
              <a:defRPr/>
            </a:pPr>
            <a:fld id="{31535395-FAEF-4E42-B320-68E0C7808A32}" type="datetimeFigureOut">
              <a:rPr lang="ja-JP" altLang="en-US"/>
              <a:pPr>
                <a:defRPr/>
              </a:pPr>
              <a:t>2011/7/5</a:t>
            </a:fld>
            <a:endParaRPr lang="ja-JP" altLang="en-US"/>
          </a:p>
        </p:txBody>
      </p:sp>
      <p:sp>
        <p:nvSpPr>
          <p:cNvPr id="6" name="フッター プレースホルダ 2"/>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22"/>
          <p:cNvSpPr>
            <a:spLocks noGrp="1"/>
          </p:cNvSpPr>
          <p:nvPr>
            <p:ph type="sldNum" sz="quarter" idx="12"/>
          </p:nvPr>
        </p:nvSpPr>
        <p:spPr/>
        <p:txBody>
          <a:bodyPr/>
          <a:lstStyle>
            <a:lvl1pPr>
              <a:defRPr/>
            </a:lvl1pPr>
          </a:lstStyle>
          <a:p>
            <a:pPr>
              <a:defRPr/>
            </a:pPr>
            <a:fld id="{7D528F32-C9C2-4A40-95F3-1B3FFA5F6B44}" type="slidenum">
              <a:rPr lang="ja-JP" altLang="en-US"/>
              <a:pPr>
                <a:defRPr/>
              </a:pPr>
              <a:t>&lt;#&gt;</a:t>
            </a:fld>
            <a:endParaRPr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lang="ja-JP" altLang="en-US" smtClean="0"/>
              <a:t>マスタ タイトルの書式設定</a:t>
            </a:r>
            <a:endParaRPr lang="en-US"/>
          </a:p>
        </p:txBody>
      </p:sp>
      <p:sp>
        <p:nvSpPr>
          <p:cNvPr id="3" name="図プレースホルダ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ormAutofit/>
          </a:bodyPr>
          <a:lstStyle>
            <a:lvl1pPr indent="0">
              <a:buNone/>
              <a:defRPr sz="3200"/>
            </a:lvl1pPr>
          </a:lstStyle>
          <a:p>
            <a:pPr lvl="0"/>
            <a:r>
              <a:rPr lang="ja-JP" altLang="en-US" noProof="0" smtClean="0"/>
              <a:t>アイコンをクリックして図を追加</a:t>
            </a:r>
            <a:endParaRPr lang="en-US" noProof="0" dirty="0"/>
          </a:p>
        </p:txBody>
      </p:sp>
      <p:sp>
        <p:nvSpPr>
          <p:cNvPr id="4" name="テキスト プレースホルダ 3"/>
          <p:cNvSpPr>
            <a:spLocks noGrp="1"/>
          </p:cNvSpPr>
          <p:nvPr>
            <p:ph type="body" sz="half" idx="2"/>
          </p:nvPr>
        </p:nvSpPr>
        <p:spPr>
          <a:xfrm>
            <a:off x="1828800" y="1166787"/>
            <a:ext cx="5486400" cy="530352"/>
          </a:xfrm>
        </p:spPr>
        <p:txBody>
          <a:bodyPr lIns="45720" rIns="45720"/>
          <a:lstStyle>
            <a:lvl1pPr marL="0" indent="0" algn="ctr">
              <a:buNone/>
              <a:defRPr sz="1400"/>
            </a:lvl1pPr>
            <a:lvl2pPr>
              <a:defRPr sz="1200"/>
            </a:lvl2pPr>
            <a:lvl3pPr>
              <a:defRPr sz="1000"/>
            </a:lvl3pPr>
            <a:lvl4pPr>
              <a:defRPr sz="900"/>
            </a:lvl4pPr>
            <a:lvl5pPr>
              <a:defRPr sz="900"/>
            </a:lvl5pPr>
          </a:lstStyle>
          <a:p>
            <a:pPr lvl="0"/>
            <a:r>
              <a:rPr lang="ja-JP" altLang="en-US" smtClean="0"/>
              <a:t>マスタ テキストの書式設定</a:t>
            </a:r>
          </a:p>
        </p:txBody>
      </p:sp>
      <p:sp>
        <p:nvSpPr>
          <p:cNvPr id="5" name="日付プレースホルダ 13"/>
          <p:cNvSpPr>
            <a:spLocks noGrp="1"/>
          </p:cNvSpPr>
          <p:nvPr>
            <p:ph type="dt" sz="half" idx="10"/>
          </p:nvPr>
        </p:nvSpPr>
        <p:spPr/>
        <p:txBody>
          <a:bodyPr/>
          <a:lstStyle>
            <a:lvl1pPr>
              <a:defRPr/>
            </a:lvl1pPr>
          </a:lstStyle>
          <a:p>
            <a:pPr>
              <a:defRPr/>
            </a:pPr>
            <a:fld id="{5ED7B15D-1454-45E5-AD18-027C9E5C3F08}" type="datetimeFigureOut">
              <a:rPr lang="ja-JP" altLang="en-US"/>
              <a:pPr>
                <a:defRPr/>
              </a:pPr>
              <a:t>2011/7/5</a:t>
            </a:fld>
            <a:endParaRPr lang="ja-JP" altLang="en-US"/>
          </a:p>
        </p:txBody>
      </p:sp>
      <p:sp>
        <p:nvSpPr>
          <p:cNvPr id="6" name="フッター プレースホルダ 2"/>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22"/>
          <p:cNvSpPr>
            <a:spLocks noGrp="1"/>
          </p:cNvSpPr>
          <p:nvPr>
            <p:ph type="sldNum" sz="quarter" idx="12"/>
          </p:nvPr>
        </p:nvSpPr>
        <p:spPr/>
        <p:txBody>
          <a:bodyPr/>
          <a:lstStyle>
            <a:lvl1pPr>
              <a:defRPr/>
            </a:lvl1pPr>
          </a:lstStyle>
          <a:p>
            <a:pPr>
              <a:defRPr/>
            </a:pPr>
            <a:fld id="{F50B08EE-6DB9-4704-9B7B-4250E856013D}" type="slidenum">
              <a:rPr lang="ja-JP" altLang="en-US"/>
              <a:pPr>
                <a:defRPr/>
              </a:pPr>
              <a:t>&lt;#&gt;</a:t>
            </a:fld>
            <a:endParaRPr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タイトル プレースホルダ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lang="ja-JP" altLang="en-US" smtClean="0"/>
              <a:t>マスタ タイトルの書式設定</a:t>
            </a:r>
            <a:endParaRPr lang="en-US"/>
          </a:p>
        </p:txBody>
      </p:sp>
      <p:sp>
        <p:nvSpPr>
          <p:cNvPr id="38915" name="テキスト プレースホルダ 12"/>
          <p:cNvSpPr>
            <a:spLocks noGrp="1"/>
          </p:cNvSpPr>
          <p:nvPr>
            <p:ph type="body" idx="1"/>
          </p:nvPr>
        </p:nvSpPr>
        <p:spPr bwMode="auto">
          <a:xfrm>
            <a:off x="457200" y="1600200"/>
            <a:ext cx="8229600" cy="47085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smtClean="0"/>
          </a:p>
        </p:txBody>
      </p:sp>
      <p:sp>
        <p:nvSpPr>
          <p:cNvPr id="14" name="日付プレースホルダ 13"/>
          <p:cNvSpPr>
            <a:spLocks noGrp="1"/>
          </p:cNvSpPr>
          <p:nvPr>
            <p:ph type="dt" sz="half" idx="2"/>
          </p:nvPr>
        </p:nvSpPr>
        <p:spPr>
          <a:xfrm>
            <a:off x="457200" y="6416675"/>
            <a:ext cx="2133600" cy="365125"/>
          </a:xfrm>
          <a:prstGeom prst="rect">
            <a:avLst/>
          </a:prstGeom>
        </p:spPr>
        <p:txBody>
          <a:bodyPr vert="horz" anchor="b"/>
          <a:lstStyle>
            <a:lvl1pPr algn="l" eaLnBrk="1" fontAlgn="auto" latinLnBrk="0" hangingPunct="1">
              <a:spcBef>
                <a:spcPts val="0"/>
              </a:spcBef>
              <a:spcAft>
                <a:spcPts val="0"/>
              </a:spcAft>
              <a:defRPr kumimoji="1" sz="1200" smtClean="0">
                <a:solidFill>
                  <a:schemeClr val="tx1">
                    <a:shade val="50000"/>
                  </a:schemeClr>
                </a:solidFill>
                <a:latin typeface="+mn-lt"/>
                <a:ea typeface="+mn-ea"/>
              </a:defRPr>
            </a:lvl1pPr>
          </a:lstStyle>
          <a:p>
            <a:pPr>
              <a:defRPr/>
            </a:pPr>
            <a:fld id="{EB8265CB-174E-4DEE-AADB-71EE5C5A2CDA}" type="datetimeFigureOut">
              <a:rPr lang="ja-JP" altLang="en-US"/>
              <a:pPr>
                <a:defRPr/>
              </a:pPr>
              <a:t>2011/7/5</a:t>
            </a:fld>
            <a:endParaRPr lang="ja-JP" altLang="en-US"/>
          </a:p>
        </p:txBody>
      </p:sp>
      <p:sp>
        <p:nvSpPr>
          <p:cNvPr id="3" name="フッター プレースホルダ 2"/>
          <p:cNvSpPr>
            <a:spLocks noGrp="1"/>
          </p:cNvSpPr>
          <p:nvPr>
            <p:ph type="ftr" sz="quarter" idx="3"/>
          </p:nvPr>
        </p:nvSpPr>
        <p:spPr>
          <a:xfrm>
            <a:off x="3124200" y="6416675"/>
            <a:ext cx="2895600" cy="365125"/>
          </a:xfrm>
          <a:prstGeom prst="rect">
            <a:avLst/>
          </a:prstGeom>
        </p:spPr>
        <p:txBody>
          <a:bodyPr vert="horz" anchor="b"/>
          <a:lstStyle>
            <a:lvl1pPr algn="ctr" eaLnBrk="1" fontAlgn="auto" latinLnBrk="0" hangingPunct="1">
              <a:spcBef>
                <a:spcPts val="0"/>
              </a:spcBef>
              <a:spcAft>
                <a:spcPts val="0"/>
              </a:spcAft>
              <a:defRPr kumimoji="1" sz="1200">
                <a:solidFill>
                  <a:schemeClr val="tx1">
                    <a:shade val="50000"/>
                  </a:schemeClr>
                </a:solidFill>
                <a:latin typeface="+mn-lt"/>
                <a:ea typeface="+mn-ea"/>
              </a:defRPr>
            </a:lvl1pPr>
          </a:lstStyle>
          <a:p>
            <a:pPr>
              <a:defRPr/>
            </a:pPr>
            <a:endParaRPr lang="ja-JP" altLang="en-US"/>
          </a:p>
        </p:txBody>
      </p:sp>
      <p:sp>
        <p:nvSpPr>
          <p:cNvPr id="23" name="スライド番号プレースホルダ 22"/>
          <p:cNvSpPr>
            <a:spLocks noGrp="1"/>
          </p:cNvSpPr>
          <p:nvPr>
            <p:ph type="sldNum" sz="quarter" idx="4"/>
          </p:nvPr>
        </p:nvSpPr>
        <p:spPr>
          <a:xfrm>
            <a:off x="7924800" y="6416675"/>
            <a:ext cx="762000" cy="365125"/>
          </a:xfrm>
          <a:prstGeom prst="rect">
            <a:avLst/>
          </a:prstGeom>
        </p:spPr>
        <p:txBody>
          <a:bodyPr vert="horz" lIns="0" rIns="0" anchor="b"/>
          <a:lstStyle>
            <a:lvl1pPr algn="r" eaLnBrk="1" fontAlgn="auto" latinLnBrk="0" hangingPunct="1">
              <a:spcBef>
                <a:spcPts val="0"/>
              </a:spcBef>
              <a:spcAft>
                <a:spcPts val="0"/>
              </a:spcAft>
              <a:defRPr kumimoji="1" sz="1200" smtClean="0">
                <a:solidFill>
                  <a:schemeClr val="tx1">
                    <a:shade val="50000"/>
                  </a:schemeClr>
                </a:solidFill>
                <a:latin typeface="+mn-lt"/>
                <a:ea typeface="+mn-ea"/>
              </a:defRPr>
            </a:lvl1pPr>
          </a:lstStyle>
          <a:p>
            <a:pPr>
              <a:defRPr/>
            </a:pPr>
            <a:fld id="{EC6DFD54-2FCE-482D-8F5D-A924171E82E7}" type="slidenum">
              <a:rPr lang="ja-JP" altLang="en-US"/>
              <a:pPr>
                <a:defRPr/>
              </a:pPr>
              <a:t>&lt;#&gt;</a:t>
            </a:fld>
            <a:endParaRPr lang="ja-JP" altLang="en-US"/>
          </a:p>
        </p:txBody>
      </p:sp>
    </p:spTree>
  </p:cSld>
  <p:clrMap bg1="dk1" tx1="lt1" bg2="dk2" tx2="lt2" accent1="accent1" accent2="accent2" accent3="accent3" accent4="accent4" accent5="accent5" accent6="accent6" hlink="hlink" folHlink="folHlink"/>
  <p:sldLayoutIdLst>
    <p:sldLayoutId id="2147483671" r:id="rId1"/>
    <p:sldLayoutId id="2147483670" r:id="rId2"/>
    <p:sldLayoutId id="2147483672" r:id="rId3"/>
    <p:sldLayoutId id="2147483669" r:id="rId4"/>
    <p:sldLayoutId id="2147483668" r:id="rId5"/>
    <p:sldLayoutId id="2147483667" r:id="rId6"/>
    <p:sldLayoutId id="2147483666" r:id="rId7"/>
    <p:sldLayoutId id="2147483665" r:id="rId8"/>
    <p:sldLayoutId id="2147483664" r:id="rId9"/>
    <p:sldLayoutId id="2147483663" r:id="rId10"/>
    <p:sldLayoutId id="2147483662" r:id="rId11"/>
  </p:sldLayoutIdLst>
  <p:txStyles>
    <p:titleStyle>
      <a:lvl1pPr algn="ctr" rtl="0" fontAlgn="base">
        <a:spcBef>
          <a:spcPct val="0"/>
        </a:spcBef>
        <a:spcAft>
          <a:spcPct val="0"/>
        </a:spcAft>
        <a:defRPr kumimoji="1" sz="4100" b="1" kern="120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vl2pPr algn="ctr" rtl="0" fontAlgn="base">
        <a:spcBef>
          <a:spcPct val="0"/>
        </a:spcBef>
        <a:spcAft>
          <a:spcPct val="0"/>
        </a:spcAft>
        <a:defRPr kumimoji="1" sz="4100" b="1">
          <a:solidFill>
            <a:schemeClr val="tx1"/>
          </a:solidFill>
          <a:latin typeface="Lucida Sans"/>
          <a:ea typeface="HG丸ｺﾞｼｯｸM-PRO" pitchFamily="50" charset="-128"/>
        </a:defRPr>
      </a:lvl2pPr>
      <a:lvl3pPr algn="ctr" rtl="0" fontAlgn="base">
        <a:spcBef>
          <a:spcPct val="0"/>
        </a:spcBef>
        <a:spcAft>
          <a:spcPct val="0"/>
        </a:spcAft>
        <a:defRPr kumimoji="1" sz="4100" b="1">
          <a:solidFill>
            <a:schemeClr val="tx1"/>
          </a:solidFill>
          <a:latin typeface="Lucida Sans"/>
          <a:ea typeface="HG丸ｺﾞｼｯｸM-PRO" pitchFamily="50" charset="-128"/>
        </a:defRPr>
      </a:lvl3pPr>
      <a:lvl4pPr algn="ctr" rtl="0" fontAlgn="base">
        <a:spcBef>
          <a:spcPct val="0"/>
        </a:spcBef>
        <a:spcAft>
          <a:spcPct val="0"/>
        </a:spcAft>
        <a:defRPr kumimoji="1" sz="4100" b="1">
          <a:solidFill>
            <a:schemeClr val="tx1"/>
          </a:solidFill>
          <a:latin typeface="Lucida Sans"/>
          <a:ea typeface="HG丸ｺﾞｼｯｸM-PRO" pitchFamily="50" charset="-128"/>
        </a:defRPr>
      </a:lvl4pPr>
      <a:lvl5pPr algn="ctr" rtl="0" fontAlgn="base">
        <a:spcBef>
          <a:spcPct val="0"/>
        </a:spcBef>
        <a:spcAft>
          <a:spcPct val="0"/>
        </a:spcAft>
        <a:defRPr kumimoji="1" sz="4100" b="1">
          <a:solidFill>
            <a:schemeClr val="tx1"/>
          </a:solidFill>
          <a:latin typeface="Lucida Sans"/>
          <a:ea typeface="HG丸ｺﾞｼｯｸM-PRO" pitchFamily="50" charset="-128"/>
        </a:defRPr>
      </a:lvl5pPr>
      <a:lvl6pPr marL="457200" algn="ctr" rtl="0" fontAlgn="base">
        <a:spcBef>
          <a:spcPct val="0"/>
        </a:spcBef>
        <a:spcAft>
          <a:spcPct val="0"/>
        </a:spcAft>
        <a:defRPr kumimoji="1" sz="4100" b="1">
          <a:solidFill>
            <a:schemeClr val="tx1"/>
          </a:solidFill>
          <a:latin typeface="Lucida Sans"/>
          <a:ea typeface="HG丸ｺﾞｼｯｸM-PRO" pitchFamily="50" charset="-128"/>
        </a:defRPr>
      </a:lvl6pPr>
      <a:lvl7pPr marL="914400" algn="ctr" rtl="0" fontAlgn="base">
        <a:spcBef>
          <a:spcPct val="0"/>
        </a:spcBef>
        <a:spcAft>
          <a:spcPct val="0"/>
        </a:spcAft>
        <a:defRPr kumimoji="1" sz="4100" b="1">
          <a:solidFill>
            <a:schemeClr val="tx1"/>
          </a:solidFill>
          <a:latin typeface="Lucida Sans"/>
          <a:ea typeface="HG丸ｺﾞｼｯｸM-PRO" pitchFamily="50" charset="-128"/>
        </a:defRPr>
      </a:lvl7pPr>
      <a:lvl8pPr marL="1371600" algn="ctr" rtl="0" fontAlgn="base">
        <a:spcBef>
          <a:spcPct val="0"/>
        </a:spcBef>
        <a:spcAft>
          <a:spcPct val="0"/>
        </a:spcAft>
        <a:defRPr kumimoji="1" sz="4100" b="1">
          <a:solidFill>
            <a:schemeClr val="tx1"/>
          </a:solidFill>
          <a:latin typeface="Lucida Sans"/>
          <a:ea typeface="HG丸ｺﾞｼｯｸM-PRO" pitchFamily="50" charset="-128"/>
        </a:defRPr>
      </a:lvl8pPr>
      <a:lvl9pPr marL="1828800" algn="ctr" rtl="0" fontAlgn="base">
        <a:spcBef>
          <a:spcPct val="0"/>
        </a:spcBef>
        <a:spcAft>
          <a:spcPct val="0"/>
        </a:spcAft>
        <a:defRPr kumimoji="1" sz="4100" b="1">
          <a:solidFill>
            <a:schemeClr val="tx1"/>
          </a:solidFill>
          <a:latin typeface="Lucida Sans"/>
          <a:ea typeface="HG丸ｺﾞｼｯｸM-PRO" pitchFamily="50" charset="-128"/>
        </a:defRPr>
      </a:lvl9pPr>
    </p:titleStyle>
    <p:bodyStyle>
      <a:lvl1pPr marL="547688" indent="-411163" algn="l" rtl="0" fontAlgn="base">
        <a:spcBef>
          <a:spcPct val="20000"/>
        </a:spcBef>
        <a:spcAft>
          <a:spcPct val="0"/>
        </a:spcAft>
        <a:buClr>
          <a:srgbClr val="F9F9F9"/>
        </a:buClr>
        <a:buSzPct val="65000"/>
        <a:buFont typeface="Wingdings 2" pitchFamily="18" charset="2"/>
        <a:buChar char=""/>
        <a:defRPr kumimoji="1" sz="2800" kern="1200">
          <a:solidFill>
            <a:schemeClr val="tx1"/>
          </a:solidFill>
          <a:latin typeface="+mn-lt"/>
          <a:ea typeface="+mn-ea"/>
          <a:cs typeface="+mn-cs"/>
        </a:defRPr>
      </a:lvl1pPr>
      <a:lvl2pPr marL="868363" indent="-282575" algn="l" rtl="0" fontAlgn="base">
        <a:spcBef>
          <a:spcPct val="20000"/>
        </a:spcBef>
        <a:spcAft>
          <a:spcPct val="0"/>
        </a:spcAft>
        <a:buClr>
          <a:schemeClr val="tx1"/>
        </a:buClr>
        <a:buSzPct val="80000"/>
        <a:buFont typeface="Wingdings 2" pitchFamily="18" charset="2"/>
        <a:buChar char=""/>
        <a:defRPr kumimoji="1" sz="2400" kern="1200">
          <a:solidFill>
            <a:schemeClr val="tx1"/>
          </a:solidFill>
          <a:latin typeface="+mn-lt"/>
          <a:ea typeface="+mn-ea"/>
          <a:cs typeface="+mn-cs"/>
        </a:defRPr>
      </a:lvl2pPr>
      <a:lvl3pPr marL="1133475" indent="-228600" algn="l" rtl="0" fontAlgn="base">
        <a:spcBef>
          <a:spcPct val="20000"/>
        </a:spcBef>
        <a:spcAft>
          <a:spcPct val="0"/>
        </a:spcAft>
        <a:buClr>
          <a:schemeClr val="tx1"/>
        </a:buClr>
        <a:buSzPct val="95000"/>
        <a:buFont typeface="Wingdings" pitchFamily="2" charset="2"/>
        <a:buChar char=""/>
        <a:defRPr kumimoji="1" sz="2200" kern="1200">
          <a:solidFill>
            <a:schemeClr val="tx1"/>
          </a:solidFill>
          <a:latin typeface="+mn-lt"/>
          <a:ea typeface="+mn-ea"/>
          <a:cs typeface="+mn-cs"/>
        </a:defRPr>
      </a:lvl3pPr>
      <a:lvl4pPr marL="1352550" indent="-182563" algn="l" rtl="0" fontAlgn="base">
        <a:spcBef>
          <a:spcPct val="20000"/>
        </a:spcBef>
        <a:spcAft>
          <a:spcPct val="0"/>
        </a:spcAft>
        <a:buClr>
          <a:schemeClr val="tx1"/>
        </a:buClr>
        <a:buSzPct val="100000"/>
        <a:buFont typeface="Wingdings 3" pitchFamily="18" charset="2"/>
        <a:buChar char=""/>
        <a:defRPr kumimoji="1" sz="2000" kern="1200">
          <a:solidFill>
            <a:schemeClr val="tx1"/>
          </a:solidFill>
          <a:latin typeface="+mn-lt"/>
          <a:ea typeface="+mn-ea"/>
          <a:cs typeface="+mn-cs"/>
        </a:defRPr>
      </a:lvl4pPr>
      <a:lvl5pPr marL="1544638" indent="-182563" algn="l" rtl="0" fontAlgn="base">
        <a:spcBef>
          <a:spcPct val="20000"/>
        </a:spcBef>
        <a:spcAft>
          <a:spcPct val="0"/>
        </a:spcAft>
        <a:buClr>
          <a:schemeClr val="tx1"/>
        </a:buClr>
        <a:buFont typeface="Wingdings 2" pitchFamily="18" charset="2"/>
        <a:buChar char=""/>
        <a:defRPr kumimoji="1"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1"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1"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1"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1" sz="1400" kern="1200" baseline="0">
          <a:solidFill>
            <a:schemeClr val="tx1"/>
          </a:solidFill>
          <a:latin typeface="+mn-lt"/>
          <a:ea typeface="+mn-ea"/>
          <a:cs typeface="+mn-cs"/>
        </a:defRPr>
      </a:lvl9pPr>
    </p:bodyStyle>
    <p:otherStyle>
      <a:lvl1pPr marL="0" algn="l" rtl="0" eaLnBrk="1" latinLnBrk="0" hangingPunct="1">
        <a:defRPr kumimoji="1" kern="1200">
          <a:solidFill>
            <a:schemeClr val="tx1"/>
          </a:solidFill>
          <a:latin typeface="+mn-lt"/>
          <a:ea typeface="+mn-ea"/>
          <a:cs typeface="+mn-cs"/>
        </a:defRPr>
      </a:lvl1pPr>
      <a:lvl2pPr marL="457200" algn="l" rtl="0" eaLnBrk="1" latinLnBrk="0" hangingPunct="1">
        <a:defRPr kumimoji="1" kern="1200">
          <a:solidFill>
            <a:schemeClr val="tx1"/>
          </a:solidFill>
          <a:latin typeface="+mn-lt"/>
          <a:ea typeface="+mn-ea"/>
          <a:cs typeface="+mn-cs"/>
        </a:defRPr>
      </a:lvl2pPr>
      <a:lvl3pPr marL="914400" algn="l" rtl="0" eaLnBrk="1" latinLnBrk="0" hangingPunct="1">
        <a:defRPr kumimoji="1" kern="1200">
          <a:solidFill>
            <a:schemeClr val="tx1"/>
          </a:solidFill>
          <a:latin typeface="+mn-lt"/>
          <a:ea typeface="+mn-ea"/>
          <a:cs typeface="+mn-cs"/>
        </a:defRPr>
      </a:lvl3pPr>
      <a:lvl4pPr marL="1371600" algn="l" rtl="0" eaLnBrk="1" latinLnBrk="0" hangingPunct="1">
        <a:defRPr kumimoji="1" kern="1200">
          <a:solidFill>
            <a:schemeClr val="tx1"/>
          </a:solidFill>
          <a:latin typeface="+mn-lt"/>
          <a:ea typeface="+mn-ea"/>
          <a:cs typeface="+mn-cs"/>
        </a:defRPr>
      </a:lvl4pPr>
      <a:lvl5pPr marL="1828800" algn="l" rtl="0" eaLnBrk="1" latinLnBrk="0" hangingPunct="1">
        <a:defRPr kumimoji="1" kern="1200">
          <a:solidFill>
            <a:schemeClr val="tx1"/>
          </a:solidFill>
          <a:latin typeface="+mn-lt"/>
          <a:ea typeface="+mn-ea"/>
          <a:cs typeface="+mn-cs"/>
        </a:defRPr>
      </a:lvl5pPr>
      <a:lvl6pPr marL="2286000" algn="l" rtl="0" eaLnBrk="1" latinLnBrk="0" hangingPunct="1">
        <a:defRPr kumimoji="1" kern="1200">
          <a:solidFill>
            <a:schemeClr val="tx1"/>
          </a:solidFill>
          <a:latin typeface="+mn-lt"/>
          <a:ea typeface="+mn-ea"/>
          <a:cs typeface="+mn-cs"/>
        </a:defRPr>
      </a:lvl6pPr>
      <a:lvl7pPr marL="2743200" algn="l" rtl="0" eaLnBrk="1" latinLnBrk="0" hangingPunct="1">
        <a:defRPr kumimoji="1" kern="1200">
          <a:solidFill>
            <a:schemeClr val="tx1"/>
          </a:solidFill>
          <a:latin typeface="+mn-lt"/>
          <a:ea typeface="+mn-ea"/>
          <a:cs typeface="+mn-cs"/>
        </a:defRPr>
      </a:lvl7pPr>
      <a:lvl8pPr marL="3200400" algn="l" rtl="0" eaLnBrk="1" latinLnBrk="0" hangingPunct="1">
        <a:defRPr kumimoji="1" kern="1200">
          <a:solidFill>
            <a:schemeClr val="tx1"/>
          </a:solidFill>
          <a:latin typeface="+mn-lt"/>
          <a:ea typeface="+mn-ea"/>
          <a:cs typeface="+mn-cs"/>
        </a:defRPr>
      </a:lvl8pPr>
      <a:lvl9pPr marL="3657600" algn="l" rtl="0" eaLnBrk="1" latinLnBrk="0" hangingPunct="1">
        <a:defRPr kumimoji="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oleObject" Target="../embeddings/oleObject5.bin"/></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oleObject" Target="../embeddings/oleObject6.bin"/></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oleObject" Target="../embeddings/oleObject7.bin"/></Relationships>
</file>

<file path=ppt/slides/_rels/slide2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pPr fontAlgn="auto">
              <a:spcAft>
                <a:spcPts val="0"/>
              </a:spcAft>
              <a:defRPr/>
            </a:pPr>
            <a:r>
              <a:rPr lang="ja-JP" altLang="en-US" dirty="0"/>
              <a:t>糖尿病</a:t>
            </a:r>
            <a:r>
              <a:rPr lang="ja-JP" altLang="en-US" dirty="0" smtClean="0"/>
              <a:t>の真実</a:t>
            </a:r>
            <a:endParaRPr lang="ja-JP" altLang="en-US" dirty="0"/>
          </a:p>
        </p:txBody>
      </p:sp>
      <p:sp>
        <p:nvSpPr>
          <p:cNvPr id="14338" name="サブタイトル 2"/>
          <p:cNvSpPr>
            <a:spLocks noGrp="1"/>
          </p:cNvSpPr>
          <p:nvPr>
            <p:ph type="subTitle" idx="1"/>
          </p:nvPr>
        </p:nvSpPr>
        <p:spPr>
          <a:xfrm>
            <a:off x="1371600" y="3332163"/>
            <a:ext cx="6400800" cy="1752600"/>
          </a:xfrm>
        </p:spPr>
        <p:txBody>
          <a:bodyPr/>
          <a:lstStyle/>
          <a:p>
            <a:r>
              <a:rPr lang="ja-JP" altLang="en-US" smtClean="0"/>
              <a:t>皆川医院　皆川真哉</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fontAlgn="auto">
              <a:spcAft>
                <a:spcPts val="0"/>
              </a:spcAft>
              <a:defRPr/>
            </a:pPr>
            <a:r>
              <a:rPr lang="ja-JP" altLang="en-US" dirty="0" smtClean="0"/>
              <a:t>体系別食べる速さ</a:t>
            </a:r>
            <a:endParaRPr lang="ja-JP" altLang="en-US" dirty="0"/>
          </a:p>
        </p:txBody>
      </p:sp>
      <p:graphicFrame>
        <p:nvGraphicFramePr>
          <p:cNvPr id="29698" name="コンテンツ プレースホルダ 3"/>
          <p:cNvGraphicFramePr>
            <a:graphicFrameLocks noGrp="1"/>
          </p:cNvGraphicFramePr>
          <p:nvPr>
            <p:ph idx="1"/>
          </p:nvPr>
        </p:nvGraphicFramePr>
        <p:xfrm>
          <a:off x="406400" y="1549400"/>
          <a:ext cx="8331200" cy="4810125"/>
        </p:xfrm>
        <a:graphic>
          <a:graphicData uri="http://schemas.openxmlformats.org/presentationml/2006/ole">
            <p:oleObj spid="_x0000_s29698" r:id="rId3" imgW="8327858" imgH="4810161" progId="Excel.Chart.8">
              <p:embed/>
            </p:oleObj>
          </a:graphicData>
        </a:graphic>
      </p:graphicFrame>
      <p:sp>
        <p:nvSpPr>
          <p:cNvPr id="29699" name="テキスト ボックス 4"/>
          <p:cNvSpPr txBox="1">
            <a:spLocks noChangeArrowheads="1"/>
          </p:cNvSpPr>
          <p:nvPr/>
        </p:nvSpPr>
        <p:spPr bwMode="auto">
          <a:xfrm>
            <a:off x="971550" y="6308725"/>
            <a:ext cx="7488238" cy="369888"/>
          </a:xfrm>
          <a:prstGeom prst="rect">
            <a:avLst/>
          </a:prstGeom>
          <a:noFill/>
          <a:ln w="9525">
            <a:noFill/>
            <a:miter lim="800000"/>
            <a:headEnd/>
            <a:tailEnd/>
          </a:ln>
        </p:spPr>
        <p:txBody>
          <a:bodyPr>
            <a:spAutoFit/>
          </a:bodyPr>
          <a:lstStyle/>
          <a:p>
            <a:r>
              <a:rPr lang="ja-JP" altLang="en-US">
                <a:latin typeface="Book Antiqua" pitchFamily="18" charset="0"/>
                <a:ea typeface="HG明朝B" pitchFamily="17" charset="-128"/>
              </a:rPr>
              <a:t>やせ（</a:t>
            </a:r>
            <a:r>
              <a:rPr lang="en-US" altLang="ja-JP">
                <a:latin typeface="Book Antiqua" pitchFamily="18" charset="0"/>
                <a:ea typeface="HG明朝B" pitchFamily="17" charset="-128"/>
              </a:rPr>
              <a:t>BMI</a:t>
            </a:r>
            <a:r>
              <a:rPr lang="ja-JP" altLang="en-US">
                <a:latin typeface="Book Antiqua" pitchFamily="18" charset="0"/>
                <a:ea typeface="HG明朝B" pitchFamily="17" charset="-128"/>
              </a:rPr>
              <a:t>＜</a:t>
            </a:r>
            <a:r>
              <a:rPr lang="en-US" altLang="ja-JP">
                <a:latin typeface="Book Antiqua" pitchFamily="18" charset="0"/>
                <a:ea typeface="HG明朝B" pitchFamily="17" charset="-128"/>
              </a:rPr>
              <a:t>18.5</a:t>
            </a:r>
            <a:r>
              <a:rPr lang="ja-JP" altLang="en-US">
                <a:latin typeface="Book Antiqua" pitchFamily="18" charset="0"/>
                <a:ea typeface="HG明朝B" pitchFamily="17" charset="-128"/>
              </a:rPr>
              <a:t>）　ふつう（</a:t>
            </a:r>
            <a:r>
              <a:rPr lang="en-US" altLang="ja-JP">
                <a:latin typeface="Book Antiqua" pitchFamily="18" charset="0"/>
                <a:ea typeface="HG明朝B" pitchFamily="17" charset="-128"/>
              </a:rPr>
              <a:t>18.5</a:t>
            </a:r>
            <a:r>
              <a:rPr lang="ja-JP" altLang="en-US">
                <a:latin typeface="Book Antiqua" pitchFamily="18" charset="0"/>
                <a:ea typeface="HG明朝B" pitchFamily="17" charset="-128"/>
              </a:rPr>
              <a:t>≦</a:t>
            </a:r>
            <a:r>
              <a:rPr lang="en-US" altLang="ja-JP">
                <a:latin typeface="Book Antiqua" pitchFamily="18" charset="0"/>
                <a:ea typeface="HG明朝B" pitchFamily="17" charset="-128"/>
              </a:rPr>
              <a:t>BMI</a:t>
            </a:r>
            <a:r>
              <a:rPr lang="ja-JP" altLang="en-US">
                <a:latin typeface="Book Antiqua" pitchFamily="18" charset="0"/>
                <a:ea typeface="HG明朝B" pitchFamily="17" charset="-128"/>
              </a:rPr>
              <a:t>＜</a:t>
            </a:r>
            <a:r>
              <a:rPr lang="en-US" altLang="ja-JP">
                <a:latin typeface="Book Antiqua" pitchFamily="18" charset="0"/>
                <a:ea typeface="HG明朝B" pitchFamily="17" charset="-128"/>
              </a:rPr>
              <a:t>25</a:t>
            </a:r>
            <a:r>
              <a:rPr lang="ja-JP" altLang="en-US">
                <a:latin typeface="Book Antiqua" pitchFamily="18" charset="0"/>
                <a:ea typeface="HG明朝B" pitchFamily="17" charset="-128"/>
              </a:rPr>
              <a:t>）　肥満（</a:t>
            </a:r>
            <a:r>
              <a:rPr lang="en-US" altLang="ja-JP">
                <a:latin typeface="Book Antiqua" pitchFamily="18" charset="0"/>
                <a:ea typeface="HG明朝B" pitchFamily="17" charset="-128"/>
              </a:rPr>
              <a:t>25</a:t>
            </a:r>
            <a:r>
              <a:rPr lang="ja-JP" altLang="en-US">
                <a:latin typeface="Book Antiqua" pitchFamily="18" charset="0"/>
                <a:ea typeface="HG明朝B" pitchFamily="17" charset="-128"/>
              </a:rPr>
              <a:t>≦</a:t>
            </a:r>
            <a:r>
              <a:rPr lang="en-US" altLang="ja-JP">
                <a:latin typeface="Book Antiqua" pitchFamily="18" charset="0"/>
                <a:ea typeface="HG明朝B" pitchFamily="17" charset="-128"/>
              </a:rPr>
              <a:t>BMI</a:t>
            </a:r>
            <a:r>
              <a:rPr lang="ja-JP" altLang="en-US">
                <a:latin typeface="Book Antiqua" pitchFamily="18" charset="0"/>
                <a:ea typeface="HG明朝B" pitchFamily="17" charset="-128"/>
              </a:rPr>
              <a:t>）</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fontAlgn="auto">
              <a:spcAft>
                <a:spcPts val="0"/>
              </a:spcAft>
              <a:defRPr/>
            </a:pPr>
            <a:r>
              <a:rPr lang="en-US" altLang="ja-JP" dirty="0" smtClean="0"/>
              <a:t>20</a:t>
            </a:r>
            <a:r>
              <a:rPr lang="ja-JP" altLang="en-US" dirty="0" smtClean="0"/>
              <a:t>～</a:t>
            </a:r>
            <a:r>
              <a:rPr lang="en-US" altLang="ja-JP" dirty="0" smtClean="0"/>
              <a:t>60</a:t>
            </a:r>
            <a:r>
              <a:rPr lang="ja-JP" altLang="en-US" dirty="0" smtClean="0"/>
              <a:t>歳代の肥満者の割合</a:t>
            </a:r>
            <a:endParaRPr lang="ja-JP" altLang="en-US" dirty="0"/>
          </a:p>
        </p:txBody>
      </p:sp>
      <p:graphicFrame>
        <p:nvGraphicFramePr>
          <p:cNvPr id="30722" name="コンテンツ プレースホルダ 3"/>
          <p:cNvGraphicFramePr>
            <a:graphicFrameLocks noGrp="1"/>
          </p:cNvGraphicFramePr>
          <p:nvPr>
            <p:ph idx="1"/>
          </p:nvPr>
        </p:nvGraphicFramePr>
        <p:xfrm>
          <a:off x="406400" y="1549400"/>
          <a:ext cx="8331200" cy="4810125"/>
        </p:xfrm>
        <a:graphic>
          <a:graphicData uri="http://schemas.openxmlformats.org/presentationml/2006/ole">
            <p:oleObj spid="_x0000_s30722" r:id="rId3" imgW="8327858" imgH="4810161" progId="Excel.Chart.8">
              <p:embed/>
            </p:oleObj>
          </a:graphicData>
        </a:graphic>
      </p:graphicFrame>
      <p:sp>
        <p:nvSpPr>
          <p:cNvPr id="30723" name="テキスト ボックス 4"/>
          <p:cNvSpPr txBox="1">
            <a:spLocks noChangeArrowheads="1"/>
          </p:cNvSpPr>
          <p:nvPr/>
        </p:nvSpPr>
        <p:spPr bwMode="auto">
          <a:xfrm>
            <a:off x="5940425" y="6092825"/>
            <a:ext cx="2663825" cy="369888"/>
          </a:xfrm>
          <a:prstGeom prst="rect">
            <a:avLst/>
          </a:prstGeom>
          <a:noFill/>
          <a:ln w="9525">
            <a:noFill/>
            <a:miter lim="800000"/>
            <a:headEnd/>
            <a:tailEnd/>
          </a:ln>
        </p:spPr>
        <p:txBody>
          <a:bodyPr>
            <a:spAutoFit/>
          </a:bodyPr>
          <a:lstStyle/>
          <a:p>
            <a:r>
              <a:rPr lang="ja-JP" altLang="en-US">
                <a:latin typeface="Book Antiqua" pitchFamily="18" charset="0"/>
                <a:ea typeface="HG明朝B" pitchFamily="17" charset="-128"/>
              </a:rPr>
              <a:t>厚生労働省　健康２１</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5" name="Picture 2" descr="C:\Users\sakamoto64\Desktop\desktop\20110527 L-PA用スライド\スライド4.JPG"/>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9" name="Picture 2" descr="C:\Users\sakamoto64\Desktop\desktop\20110527 L-PA用スライド\スライド7.JPG"/>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793" name="Group 2"/>
          <p:cNvGrpSpPr>
            <a:grpSpLocks/>
          </p:cNvGrpSpPr>
          <p:nvPr/>
        </p:nvGrpSpPr>
        <p:grpSpPr bwMode="auto">
          <a:xfrm>
            <a:off x="2432050" y="1790700"/>
            <a:ext cx="4368800" cy="3816350"/>
            <a:chOff x="1532" y="1128"/>
            <a:chExt cx="2752" cy="2404"/>
          </a:xfrm>
        </p:grpSpPr>
        <p:sp>
          <p:nvSpPr>
            <p:cNvPr id="33818" name="Freeform 3"/>
            <p:cNvSpPr>
              <a:spLocks/>
            </p:cNvSpPr>
            <p:nvPr/>
          </p:nvSpPr>
          <p:spPr bwMode="auto">
            <a:xfrm>
              <a:off x="1587" y="2655"/>
              <a:ext cx="2651" cy="877"/>
            </a:xfrm>
            <a:custGeom>
              <a:avLst/>
              <a:gdLst>
                <a:gd name="T0" fmla="*/ 0 w 2651"/>
                <a:gd name="T1" fmla="*/ 603 h 877"/>
                <a:gd name="T2" fmla="*/ 1198 w 2651"/>
                <a:gd name="T3" fmla="*/ 0 h 877"/>
                <a:gd name="T4" fmla="*/ 2651 w 2651"/>
                <a:gd name="T5" fmla="*/ 183 h 877"/>
                <a:gd name="T6" fmla="*/ 1710 w 2651"/>
                <a:gd name="T7" fmla="*/ 877 h 877"/>
                <a:gd name="T8" fmla="*/ 0 w 2651"/>
                <a:gd name="T9" fmla="*/ 603 h 877"/>
                <a:gd name="T10" fmla="*/ 0 60000 65536"/>
                <a:gd name="T11" fmla="*/ 0 60000 65536"/>
                <a:gd name="T12" fmla="*/ 0 60000 65536"/>
                <a:gd name="T13" fmla="*/ 0 60000 65536"/>
                <a:gd name="T14" fmla="*/ 0 60000 65536"/>
                <a:gd name="T15" fmla="*/ 0 w 2651"/>
                <a:gd name="T16" fmla="*/ 0 h 877"/>
                <a:gd name="T17" fmla="*/ 2651 w 2651"/>
                <a:gd name="T18" fmla="*/ 877 h 877"/>
              </a:gdLst>
              <a:ahLst/>
              <a:cxnLst>
                <a:cxn ang="T10">
                  <a:pos x="T0" y="T1"/>
                </a:cxn>
                <a:cxn ang="T11">
                  <a:pos x="T2" y="T3"/>
                </a:cxn>
                <a:cxn ang="T12">
                  <a:pos x="T4" y="T5"/>
                </a:cxn>
                <a:cxn ang="T13">
                  <a:pos x="T6" y="T7"/>
                </a:cxn>
                <a:cxn ang="T14">
                  <a:pos x="T8" y="T9"/>
                </a:cxn>
              </a:cxnLst>
              <a:rect l="T15" t="T16" r="T17" b="T18"/>
              <a:pathLst>
                <a:path w="2651" h="877">
                  <a:moveTo>
                    <a:pt x="0" y="603"/>
                  </a:moveTo>
                  <a:lnTo>
                    <a:pt x="1198" y="0"/>
                  </a:lnTo>
                  <a:lnTo>
                    <a:pt x="2651" y="183"/>
                  </a:lnTo>
                  <a:lnTo>
                    <a:pt x="1710" y="877"/>
                  </a:lnTo>
                  <a:lnTo>
                    <a:pt x="0" y="603"/>
                  </a:lnTo>
                  <a:close/>
                </a:path>
              </a:pathLst>
            </a:custGeom>
            <a:solidFill>
              <a:srgbClr val="808080"/>
            </a:solidFill>
            <a:ln w="9525">
              <a:solidFill>
                <a:srgbClr val="808080"/>
              </a:solidFill>
              <a:round/>
              <a:headEnd/>
              <a:tailEnd/>
            </a:ln>
          </p:spPr>
          <p:txBody>
            <a:bodyPr/>
            <a:lstStyle/>
            <a:p>
              <a:endParaRPr lang="ja-JP" altLang="en-US"/>
            </a:p>
          </p:txBody>
        </p:sp>
        <p:sp>
          <p:nvSpPr>
            <p:cNvPr id="33819" name="Freeform 4"/>
            <p:cNvSpPr>
              <a:spLocks/>
            </p:cNvSpPr>
            <p:nvPr/>
          </p:nvSpPr>
          <p:spPr bwMode="auto">
            <a:xfrm>
              <a:off x="1587" y="2655"/>
              <a:ext cx="2651" cy="603"/>
            </a:xfrm>
            <a:custGeom>
              <a:avLst/>
              <a:gdLst>
                <a:gd name="T0" fmla="*/ 0 w 290"/>
                <a:gd name="T1" fmla="*/ 459851 h 66"/>
                <a:gd name="T2" fmla="*/ 915116 w 290"/>
                <a:gd name="T3" fmla="*/ 0 h 66"/>
                <a:gd name="T4" fmla="*/ 2025108 w 290"/>
                <a:gd name="T5" fmla="*/ 139567 h 66"/>
                <a:gd name="T6" fmla="*/ 0 60000 65536"/>
                <a:gd name="T7" fmla="*/ 0 60000 65536"/>
                <a:gd name="T8" fmla="*/ 0 60000 65536"/>
                <a:gd name="T9" fmla="*/ 0 w 290"/>
                <a:gd name="T10" fmla="*/ 0 h 66"/>
                <a:gd name="T11" fmla="*/ 290 w 290"/>
                <a:gd name="T12" fmla="*/ 66 h 66"/>
              </a:gdLst>
              <a:ahLst/>
              <a:cxnLst>
                <a:cxn ang="T6">
                  <a:pos x="T0" y="T1"/>
                </a:cxn>
                <a:cxn ang="T7">
                  <a:pos x="T2" y="T3"/>
                </a:cxn>
                <a:cxn ang="T8">
                  <a:pos x="T4" y="T5"/>
                </a:cxn>
              </a:cxnLst>
              <a:rect l="T9" t="T10" r="T11" b="T12"/>
              <a:pathLst>
                <a:path w="290" h="66">
                  <a:moveTo>
                    <a:pt x="0" y="66"/>
                  </a:moveTo>
                  <a:lnTo>
                    <a:pt x="131" y="0"/>
                  </a:lnTo>
                  <a:lnTo>
                    <a:pt x="290" y="20"/>
                  </a:lnTo>
                </a:path>
              </a:pathLst>
            </a:custGeom>
            <a:noFill/>
            <a:ln w="9525">
              <a:solidFill>
                <a:srgbClr val="808080"/>
              </a:solidFill>
              <a:prstDash val="solid"/>
              <a:round/>
              <a:headEnd/>
              <a:tailEnd/>
            </a:ln>
          </p:spPr>
          <p:txBody>
            <a:bodyPr/>
            <a:lstStyle/>
            <a:p>
              <a:endParaRPr lang="ja-JP" altLang="en-US"/>
            </a:p>
          </p:txBody>
        </p:sp>
        <p:sp>
          <p:nvSpPr>
            <p:cNvPr id="33820" name="Freeform 5"/>
            <p:cNvSpPr>
              <a:spLocks/>
            </p:cNvSpPr>
            <p:nvPr/>
          </p:nvSpPr>
          <p:spPr bwMode="auto">
            <a:xfrm>
              <a:off x="1569" y="2280"/>
              <a:ext cx="2678" cy="521"/>
            </a:xfrm>
            <a:custGeom>
              <a:avLst/>
              <a:gdLst>
                <a:gd name="T0" fmla="*/ 0 w 293"/>
                <a:gd name="T1" fmla="*/ 397843 h 57"/>
                <a:gd name="T2" fmla="*/ 928443 w 293"/>
                <a:gd name="T3" fmla="*/ 0 h 57"/>
                <a:gd name="T4" fmla="*/ 2044767 w 293"/>
                <a:gd name="T5" fmla="*/ 125991 h 57"/>
                <a:gd name="T6" fmla="*/ 0 60000 65536"/>
                <a:gd name="T7" fmla="*/ 0 60000 65536"/>
                <a:gd name="T8" fmla="*/ 0 60000 65536"/>
                <a:gd name="T9" fmla="*/ 0 w 293"/>
                <a:gd name="T10" fmla="*/ 0 h 57"/>
                <a:gd name="T11" fmla="*/ 293 w 293"/>
                <a:gd name="T12" fmla="*/ 57 h 57"/>
              </a:gdLst>
              <a:ahLst/>
              <a:cxnLst>
                <a:cxn ang="T6">
                  <a:pos x="T0" y="T1"/>
                </a:cxn>
                <a:cxn ang="T7">
                  <a:pos x="T2" y="T3"/>
                </a:cxn>
                <a:cxn ang="T8">
                  <a:pos x="T4" y="T5"/>
                </a:cxn>
              </a:cxnLst>
              <a:rect l="T9" t="T10" r="T11" b="T12"/>
              <a:pathLst>
                <a:path w="293" h="57">
                  <a:moveTo>
                    <a:pt x="0" y="57"/>
                  </a:moveTo>
                  <a:lnTo>
                    <a:pt x="133" y="0"/>
                  </a:lnTo>
                  <a:lnTo>
                    <a:pt x="293" y="18"/>
                  </a:lnTo>
                </a:path>
              </a:pathLst>
            </a:custGeom>
            <a:noFill/>
            <a:ln w="9525">
              <a:solidFill>
                <a:schemeClr val="tx1"/>
              </a:solidFill>
              <a:prstDash val="solid"/>
              <a:round/>
              <a:headEnd/>
              <a:tailEnd/>
            </a:ln>
          </p:spPr>
          <p:txBody>
            <a:bodyPr/>
            <a:lstStyle/>
            <a:p>
              <a:endParaRPr lang="ja-JP" altLang="en-US"/>
            </a:p>
          </p:txBody>
        </p:sp>
        <p:sp>
          <p:nvSpPr>
            <p:cNvPr id="33821" name="Freeform 6"/>
            <p:cNvSpPr>
              <a:spLocks/>
            </p:cNvSpPr>
            <p:nvPr/>
          </p:nvSpPr>
          <p:spPr bwMode="auto">
            <a:xfrm>
              <a:off x="1559" y="1905"/>
              <a:ext cx="2698" cy="439"/>
            </a:xfrm>
            <a:custGeom>
              <a:avLst/>
              <a:gdLst>
                <a:gd name="T0" fmla="*/ 0 w 295"/>
                <a:gd name="T1" fmla="*/ 335844 h 48"/>
                <a:gd name="T2" fmla="*/ 937907 w 295"/>
                <a:gd name="T3" fmla="*/ 0 h 48"/>
                <a:gd name="T4" fmla="*/ 2063942 w 295"/>
                <a:gd name="T5" fmla="*/ 104811 h 48"/>
                <a:gd name="T6" fmla="*/ 0 60000 65536"/>
                <a:gd name="T7" fmla="*/ 0 60000 65536"/>
                <a:gd name="T8" fmla="*/ 0 60000 65536"/>
                <a:gd name="T9" fmla="*/ 0 w 295"/>
                <a:gd name="T10" fmla="*/ 0 h 48"/>
                <a:gd name="T11" fmla="*/ 295 w 295"/>
                <a:gd name="T12" fmla="*/ 48 h 48"/>
              </a:gdLst>
              <a:ahLst/>
              <a:cxnLst>
                <a:cxn ang="T6">
                  <a:pos x="T0" y="T1"/>
                </a:cxn>
                <a:cxn ang="T7">
                  <a:pos x="T2" y="T3"/>
                </a:cxn>
                <a:cxn ang="T8">
                  <a:pos x="T4" y="T5"/>
                </a:cxn>
              </a:cxnLst>
              <a:rect l="T9" t="T10" r="T11" b="T12"/>
              <a:pathLst>
                <a:path w="295" h="48">
                  <a:moveTo>
                    <a:pt x="0" y="48"/>
                  </a:moveTo>
                  <a:lnTo>
                    <a:pt x="134" y="0"/>
                  </a:lnTo>
                  <a:lnTo>
                    <a:pt x="295" y="15"/>
                  </a:lnTo>
                </a:path>
              </a:pathLst>
            </a:custGeom>
            <a:noFill/>
            <a:ln w="9525">
              <a:solidFill>
                <a:schemeClr val="tx1"/>
              </a:solidFill>
              <a:prstDash val="solid"/>
              <a:round/>
              <a:headEnd/>
              <a:tailEnd/>
            </a:ln>
          </p:spPr>
          <p:txBody>
            <a:bodyPr/>
            <a:lstStyle/>
            <a:p>
              <a:endParaRPr lang="ja-JP" altLang="en-US"/>
            </a:p>
          </p:txBody>
        </p:sp>
        <p:sp>
          <p:nvSpPr>
            <p:cNvPr id="33822" name="Freeform 7"/>
            <p:cNvSpPr>
              <a:spLocks/>
            </p:cNvSpPr>
            <p:nvPr/>
          </p:nvSpPr>
          <p:spPr bwMode="auto">
            <a:xfrm>
              <a:off x="1541" y="1521"/>
              <a:ext cx="2725" cy="348"/>
            </a:xfrm>
            <a:custGeom>
              <a:avLst/>
              <a:gdLst>
                <a:gd name="T0" fmla="*/ 0 w 298"/>
                <a:gd name="T1" fmla="*/ 267282 h 38"/>
                <a:gd name="T2" fmla="*/ 951235 w 298"/>
                <a:gd name="T3" fmla="*/ 0 h 38"/>
                <a:gd name="T4" fmla="*/ 2083601 w 298"/>
                <a:gd name="T5" fmla="*/ 84454 h 38"/>
                <a:gd name="T6" fmla="*/ 0 60000 65536"/>
                <a:gd name="T7" fmla="*/ 0 60000 65536"/>
                <a:gd name="T8" fmla="*/ 0 60000 65536"/>
                <a:gd name="T9" fmla="*/ 0 w 298"/>
                <a:gd name="T10" fmla="*/ 0 h 38"/>
                <a:gd name="T11" fmla="*/ 298 w 298"/>
                <a:gd name="T12" fmla="*/ 38 h 38"/>
              </a:gdLst>
              <a:ahLst/>
              <a:cxnLst>
                <a:cxn ang="T6">
                  <a:pos x="T0" y="T1"/>
                </a:cxn>
                <a:cxn ang="T7">
                  <a:pos x="T2" y="T3"/>
                </a:cxn>
                <a:cxn ang="T8">
                  <a:pos x="T4" y="T5"/>
                </a:cxn>
              </a:cxnLst>
              <a:rect l="T9" t="T10" r="T11" b="T12"/>
              <a:pathLst>
                <a:path w="298" h="38">
                  <a:moveTo>
                    <a:pt x="0" y="38"/>
                  </a:moveTo>
                  <a:lnTo>
                    <a:pt x="136" y="0"/>
                  </a:lnTo>
                  <a:lnTo>
                    <a:pt x="298" y="12"/>
                  </a:lnTo>
                </a:path>
              </a:pathLst>
            </a:custGeom>
            <a:noFill/>
            <a:ln w="9525">
              <a:solidFill>
                <a:schemeClr val="tx1"/>
              </a:solidFill>
              <a:prstDash val="solid"/>
              <a:round/>
              <a:headEnd/>
              <a:tailEnd/>
            </a:ln>
          </p:spPr>
          <p:txBody>
            <a:bodyPr/>
            <a:lstStyle/>
            <a:p>
              <a:endParaRPr lang="ja-JP" altLang="en-US"/>
            </a:p>
          </p:txBody>
        </p:sp>
        <p:sp>
          <p:nvSpPr>
            <p:cNvPr id="33823" name="Freeform 8"/>
            <p:cNvSpPr>
              <a:spLocks/>
            </p:cNvSpPr>
            <p:nvPr/>
          </p:nvSpPr>
          <p:spPr bwMode="auto">
            <a:xfrm>
              <a:off x="1532" y="1128"/>
              <a:ext cx="2752" cy="265"/>
            </a:xfrm>
            <a:custGeom>
              <a:avLst/>
              <a:gdLst>
                <a:gd name="T0" fmla="*/ 0 w 301"/>
                <a:gd name="T1" fmla="*/ 202241 h 29"/>
                <a:gd name="T2" fmla="*/ 950025 w 301"/>
                <a:gd name="T3" fmla="*/ 0 h 29"/>
                <a:gd name="T4" fmla="*/ 2103250 w 301"/>
                <a:gd name="T5" fmla="*/ 62540 h 29"/>
                <a:gd name="T6" fmla="*/ 0 60000 65536"/>
                <a:gd name="T7" fmla="*/ 0 60000 65536"/>
                <a:gd name="T8" fmla="*/ 0 60000 65536"/>
                <a:gd name="T9" fmla="*/ 0 w 301"/>
                <a:gd name="T10" fmla="*/ 0 h 29"/>
                <a:gd name="T11" fmla="*/ 301 w 301"/>
                <a:gd name="T12" fmla="*/ 29 h 29"/>
              </a:gdLst>
              <a:ahLst/>
              <a:cxnLst>
                <a:cxn ang="T6">
                  <a:pos x="T0" y="T1"/>
                </a:cxn>
                <a:cxn ang="T7">
                  <a:pos x="T2" y="T3"/>
                </a:cxn>
                <a:cxn ang="T8">
                  <a:pos x="T4" y="T5"/>
                </a:cxn>
              </a:cxnLst>
              <a:rect l="T9" t="T10" r="T11" b="T12"/>
              <a:pathLst>
                <a:path w="301" h="29">
                  <a:moveTo>
                    <a:pt x="0" y="29"/>
                  </a:moveTo>
                  <a:lnTo>
                    <a:pt x="136" y="0"/>
                  </a:lnTo>
                  <a:lnTo>
                    <a:pt x="301" y="9"/>
                  </a:lnTo>
                </a:path>
              </a:pathLst>
            </a:custGeom>
            <a:noFill/>
            <a:ln w="9525">
              <a:solidFill>
                <a:srgbClr val="000000"/>
              </a:solidFill>
              <a:prstDash val="solid"/>
              <a:round/>
              <a:headEnd/>
              <a:tailEnd/>
            </a:ln>
          </p:spPr>
          <p:txBody>
            <a:bodyPr/>
            <a:lstStyle/>
            <a:p>
              <a:endParaRPr lang="ja-JP" altLang="en-US"/>
            </a:p>
          </p:txBody>
        </p:sp>
        <p:sp>
          <p:nvSpPr>
            <p:cNvPr id="33824" name="Freeform 9"/>
            <p:cNvSpPr>
              <a:spLocks/>
            </p:cNvSpPr>
            <p:nvPr/>
          </p:nvSpPr>
          <p:spPr bwMode="auto">
            <a:xfrm>
              <a:off x="1587" y="2655"/>
              <a:ext cx="2651" cy="877"/>
            </a:xfrm>
            <a:custGeom>
              <a:avLst/>
              <a:gdLst>
                <a:gd name="T0" fmla="*/ 2651 w 2651"/>
                <a:gd name="T1" fmla="*/ 183 h 877"/>
                <a:gd name="T2" fmla="*/ 1710 w 2651"/>
                <a:gd name="T3" fmla="*/ 877 h 877"/>
                <a:gd name="T4" fmla="*/ 0 w 2651"/>
                <a:gd name="T5" fmla="*/ 603 h 877"/>
                <a:gd name="T6" fmla="*/ 1198 w 2651"/>
                <a:gd name="T7" fmla="*/ 0 h 877"/>
                <a:gd name="T8" fmla="*/ 2651 w 2651"/>
                <a:gd name="T9" fmla="*/ 183 h 877"/>
                <a:gd name="T10" fmla="*/ 0 60000 65536"/>
                <a:gd name="T11" fmla="*/ 0 60000 65536"/>
                <a:gd name="T12" fmla="*/ 0 60000 65536"/>
                <a:gd name="T13" fmla="*/ 0 60000 65536"/>
                <a:gd name="T14" fmla="*/ 0 60000 65536"/>
                <a:gd name="T15" fmla="*/ 0 w 2651"/>
                <a:gd name="T16" fmla="*/ 0 h 877"/>
                <a:gd name="T17" fmla="*/ 2651 w 2651"/>
                <a:gd name="T18" fmla="*/ 877 h 877"/>
              </a:gdLst>
              <a:ahLst/>
              <a:cxnLst>
                <a:cxn ang="T10">
                  <a:pos x="T0" y="T1"/>
                </a:cxn>
                <a:cxn ang="T11">
                  <a:pos x="T2" y="T3"/>
                </a:cxn>
                <a:cxn ang="T12">
                  <a:pos x="T4" y="T5"/>
                </a:cxn>
                <a:cxn ang="T13">
                  <a:pos x="T6" y="T7"/>
                </a:cxn>
                <a:cxn ang="T14">
                  <a:pos x="T8" y="T9"/>
                </a:cxn>
              </a:cxnLst>
              <a:rect l="T15" t="T16" r="T17" b="T18"/>
              <a:pathLst>
                <a:path w="2651" h="877">
                  <a:moveTo>
                    <a:pt x="2651" y="183"/>
                  </a:moveTo>
                  <a:lnTo>
                    <a:pt x="1710" y="877"/>
                  </a:lnTo>
                  <a:lnTo>
                    <a:pt x="0" y="603"/>
                  </a:lnTo>
                  <a:lnTo>
                    <a:pt x="1198" y="0"/>
                  </a:lnTo>
                  <a:lnTo>
                    <a:pt x="2651" y="183"/>
                  </a:lnTo>
                  <a:close/>
                </a:path>
              </a:pathLst>
            </a:custGeom>
            <a:noFill/>
            <a:ln w="9525">
              <a:solidFill>
                <a:schemeClr val="tx1"/>
              </a:solidFill>
              <a:prstDash val="solid"/>
              <a:round/>
              <a:headEnd/>
              <a:tailEnd/>
            </a:ln>
          </p:spPr>
          <p:txBody>
            <a:bodyPr/>
            <a:lstStyle/>
            <a:p>
              <a:endParaRPr lang="ja-JP" altLang="en-US"/>
            </a:p>
          </p:txBody>
        </p:sp>
        <p:sp>
          <p:nvSpPr>
            <p:cNvPr id="33825" name="Freeform 10"/>
            <p:cNvSpPr>
              <a:spLocks/>
            </p:cNvSpPr>
            <p:nvPr/>
          </p:nvSpPr>
          <p:spPr bwMode="auto">
            <a:xfrm>
              <a:off x="1532" y="1128"/>
              <a:ext cx="1253" cy="2130"/>
            </a:xfrm>
            <a:custGeom>
              <a:avLst/>
              <a:gdLst>
                <a:gd name="T0" fmla="*/ 55 w 1253"/>
                <a:gd name="T1" fmla="*/ 2130 h 2130"/>
                <a:gd name="T2" fmla="*/ 0 w 1253"/>
                <a:gd name="T3" fmla="*/ 265 h 2130"/>
                <a:gd name="T4" fmla="*/ 1243 w 1253"/>
                <a:gd name="T5" fmla="*/ 0 h 2130"/>
                <a:gd name="T6" fmla="*/ 1253 w 1253"/>
                <a:gd name="T7" fmla="*/ 1527 h 2130"/>
                <a:gd name="T8" fmla="*/ 55 w 1253"/>
                <a:gd name="T9" fmla="*/ 2130 h 2130"/>
                <a:gd name="T10" fmla="*/ 0 60000 65536"/>
                <a:gd name="T11" fmla="*/ 0 60000 65536"/>
                <a:gd name="T12" fmla="*/ 0 60000 65536"/>
                <a:gd name="T13" fmla="*/ 0 60000 65536"/>
                <a:gd name="T14" fmla="*/ 0 60000 65536"/>
                <a:gd name="T15" fmla="*/ 0 w 1253"/>
                <a:gd name="T16" fmla="*/ 0 h 2130"/>
                <a:gd name="T17" fmla="*/ 1253 w 1253"/>
                <a:gd name="T18" fmla="*/ 2130 h 2130"/>
              </a:gdLst>
              <a:ahLst/>
              <a:cxnLst>
                <a:cxn ang="T10">
                  <a:pos x="T0" y="T1"/>
                </a:cxn>
                <a:cxn ang="T11">
                  <a:pos x="T2" y="T3"/>
                </a:cxn>
                <a:cxn ang="T12">
                  <a:pos x="T4" y="T5"/>
                </a:cxn>
                <a:cxn ang="T13">
                  <a:pos x="T6" y="T7"/>
                </a:cxn>
                <a:cxn ang="T14">
                  <a:pos x="T8" y="T9"/>
                </a:cxn>
              </a:cxnLst>
              <a:rect l="T15" t="T16" r="T17" b="T18"/>
              <a:pathLst>
                <a:path w="1253" h="2130">
                  <a:moveTo>
                    <a:pt x="55" y="2130"/>
                  </a:moveTo>
                  <a:lnTo>
                    <a:pt x="0" y="265"/>
                  </a:lnTo>
                  <a:lnTo>
                    <a:pt x="1243" y="0"/>
                  </a:lnTo>
                  <a:lnTo>
                    <a:pt x="1253" y="1527"/>
                  </a:lnTo>
                  <a:lnTo>
                    <a:pt x="55" y="2130"/>
                  </a:lnTo>
                  <a:close/>
                </a:path>
              </a:pathLst>
            </a:custGeom>
            <a:noFill/>
            <a:ln w="12700">
              <a:solidFill>
                <a:srgbClr val="000000"/>
              </a:solidFill>
              <a:prstDash val="solid"/>
              <a:round/>
              <a:headEnd/>
              <a:tailEnd/>
            </a:ln>
          </p:spPr>
          <p:txBody>
            <a:bodyPr/>
            <a:lstStyle/>
            <a:p>
              <a:endParaRPr lang="ja-JP" altLang="en-US"/>
            </a:p>
          </p:txBody>
        </p:sp>
        <p:sp>
          <p:nvSpPr>
            <p:cNvPr id="33826" name="Freeform 11"/>
            <p:cNvSpPr>
              <a:spLocks/>
            </p:cNvSpPr>
            <p:nvPr/>
          </p:nvSpPr>
          <p:spPr bwMode="auto">
            <a:xfrm>
              <a:off x="2775" y="1128"/>
              <a:ext cx="1509" cy="1710"/>
            </a:xfrm>
            <a:custGeom>
              <a:avLst/>
              <a:gdLst>
                <a:gd name="T0" fmla="*/ 10 w 1509"/>
                <a:gd name="T1" fmla="*/ 1527 h 1710"/>
                <a:gd name="T2" fmla="*/ 0 w 1509"/>
                <a:gd name="T3" fmla="*/ 0 h 1710"/>
                <a:gd name="T4" fmla="*/ 1509 w 1509"/>
                <a:gd name="T5" fmla="*/ 82 h 1710"/>
                <a:gd name="T6" fmla="*/ 1463 w 1509"/>
                <a:gd name="T7" fmla="*/ 1710 h 1710"/>
                <a:gd name="T8" fmla="*/ 10 w 1509"/>
                <a:gd name="T9" fmla="*/ 1527 h 1710"/>
                <a:gd name="T10" fmla="*/ 0 60000 65536"/>
                <a:gd name="T11" fmla="*/ 0 60000 65536"/>
                <a:gd name="T12" fmla="*/ 0 60000 65536"/>
                <a:gd name="T13" fmla="*/ 0 60000 65536"/>
                <a:gd name="T14" fmla="*/ 0 60000 65536"/>
                <a:gd name="T15" fmla="*/ 0 w 1509"/>
                <a:gd name="T16" fmla="*/ 0 h 1710"/>
                <a:gd name="T17" fmla="*/ 1509 w 1509"/>
                <a:gd name="T18" fmla="*/ 1710 h 1710"/>
              </a:gdLst>
              <a:ahLst/>
              <a:cxnLst>
                <a:cxn ang="T10">
                  <a:pos x="T0" y="T1"/>
                </a:cxn>
                <a:cxn ang="T11">
                  <a:pos x="T2" y="T3"/>
                </a:cxn>
                <a:cxn ang="T12">
                  <a:pos x="T4" y="T5"/>
                </a:cxn>
                <a:cxn ang="T13">
                  <a:pos x="T6" y="T7"/>
                </a:cxn>
                <a:cxn ang="T14">
                  <a:pos x="T8" y="T9"/>
                </a:cxn>
              </a:cxnLst>
              <a:rect l="T15" t="T16" r="T17" b="T18"/>
              <a:pathLst>
                <a:path w="1509" h="1710">
                  <a:moveTo>
                    <a:pt x="10" y="1527"/>
                  </a:moveTo>
                  <a:lnTo>
                    <a:pt x="0" y="0"/>
                  </a:lnTo>
                  <a:lnTo>
                    <a:pt x="1509" y="82"/>
                  </a:lnTo>
                  <a:lnTo>
                    <a:pt x="1463" y="1710"/>
                  </a:lnTo>
                  <a:lnTo>
                    <a:pt x="10" y="1527"/>
                  </a:lnTo>
                  <a:close/>
                </a:path>
              </a:pathLst>
            </a:custGeom>
            <a:noFill/>
            <a:ln w="12700">
              <a:solidFill>
                <a:srgbClr val="000000"/>
              </a:solidFill>
              <a:prstDash val="solid"/>
              <a:round/>
              <a:headEnd/>
              <a:tailEnd/>
            </a:ln>
          </p:spPr>
          <p:txBody>
            <a:bodyPr/>
            <a:lstStyle/>
            <a:p>
              <a:endParaRPr lang="ja-JP" altLang="en-US"/>
            </a:p>
          </p:txBody>
        </p:sp>
        <p:sp>
          <p:nvSpPr>
            <p:cNvPr id="33827" name="Freeform 12"/>
            <p:cNvSpPr>
              <a:spLocks/>
            </p:cNvSpPr>
            <p:nvPr/>
          </p:nvSpPr>
          <p:spPr bwMode="auto">
            <a:xfrm>
              <a:off x="2913" y="1823"/>
              <a:ext cx="301" cy="1060"/>
            </a:xfrm>
            <a:custGeom>
              <a:avLst/>
              <a:gdLst>
                <a:gd name="T0" fmla="*/ 9 w 301"/>
                <a:gd name="T1" fmla="*/ 1060 h 1060"/>
                <a:gd name="T2" fmla="*/ 0 w 301"/>
                <a:gd name="T3" fmla="*/ 110 h 1060"/>
                <a:gd name="T4" fmla="*/ 301 w 301"/>
                <a:gd name="T5" fmla="*/ 0 h 1060"/>
                <a:gd name="T6" fmla="*/ 301 w 301"/>
                <a:gd name="T7" fmla="*/ 896 h 1060"/>
                <a:gd name="T8" fmla="*/ 9 w 301"/>
                <a:gd name="T9" fmla="*/ 1060 h 1060"/>
                <a:gd name="T10" fmla="*/ 0 60000 65536"/>
                <a:gd name="T11" fmla="*/ 0 60000 65536"/>
                <a:gd name="T12" fmla="*/ 0 60000 65536"/>
                <a:gd name="T13" fmla="*/ 0 60000 65536"/>
                <a:gd name="T14" fmla="*/ 0 60000 65536"/>
                <a:gd name="T15" fmla="*/ 0 w 301"/>
                <a:gd name="T16" fmla="*/ 0 h 1060"/>
                <a:gd name="T17" fmla="*/ 301 w 301"/>
                <a:gd name="T18" fmla="*/ 1060 h 1060"/>
              </a:gdLst>
              <a:ahLst/>
              <a:cxnLst>
                <a:cxn ang="T10">
                  <a:pos x="T0" y="T1"/>
                </a:cxn>
                <a:cxn ang="T11">
                  <a:pos x="T2" y="T3"/>
                </a:cxn>
                <a:cxn ang="T12">
                  <a:pos x="T4" y="T5"/>
                </a:cxn>
                <a:cxn ang="T13">
                  <a:pos x="T6" y="T7"/>
                </a:cxn>
                <a:cxn ang="T14">
                  <a:pos x="T8" y="T9"/>
                </a:cxn>
              </a:cxnLst>
              <a:rect l="T15" t="T16" r="T17" b="T18"/>
              <a:pathLst>
                <a:path w="301" h="1060">
                  <a:moveTo>
                    <a:pt x="9" y="1060"/>
                  </a:moveTo>
                  <a:lnTo>
                    <a:pt x="0" y="110"/>
                  </a:lnTo>
                  <a:lnTo>
                    <a:pt x="301" y="0"/>
                  </a:lnTo>
                  <a:lnTo>
                    <a:pt x="301" y="896"/>
                  </a:lnTo>
                  <a:lnTo>
                    <a:pt x="9" y="1060"/>
                  </a:lnTo>
                  <a:close/>
                </a:path>
              </a:pathLst>
            </a:custGeom>
            <a:solidFill>
              <a:srgbClr val="C3BE00"/>
            </a:solidFill>
            <a:ln w="9525">
              <a:solidFill>
                <a:srgbClr val="808080"/>
              </a:solidFill>
              <a:prstDash val="solid"/>
              <a:round/>
              <a:headEnd/>
              <a:tailEnd/>
            </a:ln>
          </p:spPr>
          <p:txBody>
            <a:bodyPr/>
            <a:lstStyle/>
            <a:p>
              <a:endParaRPr lang="ja-JP" altLang="en-US"/>
            </a:p>
          </p:txBody>
        </p:sp>
        <p:sp>
          <p:nvSpPr>
            <p:cNvPr id="33828" name="Freeform 13"/>
            <p:cNvSpPr>
              <a:spLocks/>
            </p:cNvSpPr>
            <p:nvPr/>
          </p:nvSpPr>
          <p:spPr bwMode="auto">
            <a:xfrm>
              <a:off x="2465" y="1896"/>
              <a:ext cx="457" cy="987"/>
            </a:xfrm>
            <a:custGeom>
              <a:avLst/>
              <a:gdLst>
                <a:gd name="T0" fmla="*/ 9 w 457"/>
                <a:gd name="T1" fmla="*/ 933 h 987"/>
                <a:gd name="T2" fmla="*/ 0 w 457"/>
                <a:gd name="T3" fmla="*/ 0 h 987"/>
                <a:gd name="T4" fmla="*/ 448 w 457"/>
                <a:gd name="T5" fmla="*/ 37 h 987"/>
                <a:gd name="T6" fmla="*/ 457 w 457"/>
                <a:gd name="T7" fmla="*/ 987 h 987"/>
                <a:gd name="T8" fmla="*/ 9 w 457"/>
                <a:gd name="T9" fmla="*/ 933 h 987"/>
                <a:gd name="T10" fmla="*/ 0 60000 65536"/>
                <a:gd name="T11" fmla="*/ 0 60000 65536"/>
                <a:gd name="T12" fmla="*/ 0 60000 65536"/>
                <a:gd name="T13" fmla="*/ 0 60000 65536"/>
                <a:gd name="T14" fmla="*/ 0 60000 65536"/>
                <a:gd name="T15" fmla="*/ 0 w 457"/>
                <a:gd name="T16" fmla="*/ 0 h 987"/>
                <a:gd name="T17" fmla="*/ 457 w 457"/>
                <a:gd name="T18" fmla="*/ 987 h 987"/>
              </a:gdLst>
              <a:ahLst/>
              <a:cxnLst>
                <a:cxn ang="T10">
                  <a:pos x="T0" y="T1"/>
                </a:cxn>
                <a:cxn ang="T11">
                  <a:pos x="T2" y="T3"/>
                </a:cxn>
                <a:cxn ang="T12">
                  <a:pos x="T4" y="T5"/>
                </a:cxn>
                <a:cxn ang="T13">
                  <a:pos x="T6" y="T7"/>
                </a:cxn>
                <a:cxn ang="T14">
                  <a:pos x="T8" y="T9"/>
                </a:cxn>
              </a:cxnLst>
              <a:rect l="T15" t="T16" r="T17" b="T18"/>
              <a:pathLst>
                <a:path w="457" h="987">
                  <a:moveTo>
                    <a:pt x="9" y="933"/>
                  </a:moveTo>
                  <a:lnTo>
                    <a:pt x="0" y="0"/>
                  </a:lnTo>
                  <a:lnTo>
                    <a:pt x="448" y="37"/>
                  </a:lnTo>
                  <a:lnTo>
                    <a:pt x="457" y="987"/>
                  </a:lnTo>
                  <a:lnTo>
                    <a:pt x="9" y="933"/>
                  </a:lnTo>
                  <a:close/>
                </a:path>
              </a:pathLst>
            </a:custGeom>
            <a:solidFill>
              <a:srgbClr val="FFFF00"/>
            </a:solidFill>
            <a:ln w="9525">
              <a:solidFill>
                <a:srgbClr val="808080"/>
              </a:solidFill>
              <a:prstDash val="solid"/>
              <a:round/>
              <a:headEnd/>
              <a:tailEnd/>
            </a:ln>
          </p:spPr>
          <p:txBody>
            <a:bodyPr/>
            <a:lstStyle/>
            <a:p>
              <a:endParaRPr lang="ja-JP" altLang="en-US"/>
            </a:p>
          </p:txBody>
        </p:sp>
        <p:sp>
          <p:nvSpPr>
            <p:cNvPr id="33829" name="Freeform 14"/>
            <p:cNvSpPr>
              <a:spLocks/>
            </p:cNvSpPr>
            <p:nvPr/>
          </p:nvSpPr>
          <p:spPr bwMode="auto">
            <a:xfrm>
              <a:off x="2465" y="1786"/>
              <a:ext cx="749" cy="147"/>
            </a:xfrm>
            <a:custGeom>
              <a:avLst/>
              <a:gdLst>
                <a:gd name="T0" fmla="*/ 448 w 749"/>
                <a:gd name="T1" fmla="*/ 147 h 147"/>
                <a:gd name="T2" fmla="*/ 749 w 749"/>
                <a:gd name="T3" fmla="*/ 37 h 147"/>
                <a:gd name="T4" fmla="*/ 320 w 749"/>
                <a:gd name="T5" fmla="*/ 0 h 147"/>
                <a:gd name="T6" fmla="*/ 0 w 749"/>
                <a:gd name="T7" fmla="*/ 110 h 147"/>
                <a:gd name="T8" fmla="*/ 448 w 749"/>
                <a:gd name="T9" fmla="*/ 147 h 147"/>
                <a:gd name="T10" fmla="*/ 0 60000 65536"/>
                <a:gd name="T11" fmla="*/ 0 60000 65536"/>
                <a:gd name="T12" fmla="*/ 0 60000 65536"/>
                <a:gd name="T13" fmla="*/ 0 60000 65536"/>
                <a:gd name="T14" fmla="*/ 0 60000 65536"/>
                <a:gd name="T15" fmla="*/ 0 w 749"/>
                <a:gd name="T16" fmla="*/ 0 h 147"/>
                <a:gd name="T17" fmla="*/ 749 w 749"/>
                <a:gd name="T18" fmla="*/ 147 h 147"/>
              </a:gdLst>
              <a:ahLst/>
              <a:cxnLst>
                <a:cxn ang="T10">
                  <a:pos x="T0" y="T1"/>
                </a:cxn>
                <a:cxn ang="T11">
                  <a:pos x="T2" y="T3"/>
                </a:cxn>
                <a:cxn ang="T12">
                  <a:pos x="T4" y="T5"/>
                </a:cxn>
                <a:cxn ang="T13">
                  <a:pos x="T6" y="T7"/>
                </a:cxn>
                <a:cxn ang="T14">
                  <a:pos x="T8" y="T9"/>
                </a:cxn>
              </a:cxnLst>
              <a:rect l="T15" t="T16" r="T17" b="T18"/>
              <a:pathLst>
                <a:path w="749" h="147">
                  <a:moveTo>
                    <a:pt x="448" y="147"/>
                  </a:moveTo>
                  <a:lnTo>
                    <a:pt x="749" y="37"/>
                  </a:lnTo>
                  <a:lnTo>
                    <a:pt x="320" y="0"/>
                  </a:lnTo>
                  <a:lnTo>
                    <a:pt x="0" y="110"/>
                  </a:lnTo>
                  <a:lnTo>
                    <a:pt x="448" y="147"/>
                  </a:lnTo>
                  <a:close/>
                </a:path>
              </a:pathLst>
            </a:custGeom>
            <a:solidFill>
              <a:srgbClr val="FFFF00"/>
            </a:solidFill>
            <a:ln w="9525">
              <a:solidFill>
                <a:srgbClr val="808080"/>
              </a:solidFill>
              <a:prstDash val="solid"/>
              <a:round/>
              <a:headEnd/>
              <a:tailEnd/>
            </a:ln>
          </p:spPr>
          <p:txBody>
            <a:bodyPr/>
            <a:lstStyle/>
            <a:p>
              <a:endParaRPr lang="ja-JP" altLang="en-US"/>
            </a:p>
          </p:txBody>
        </p:sp>
        <p:sp>
          <p:nvSpPr>
            <p:cNvPr id="33830" name="Freeform 15"/>
            <p:cNvSpPr>
              <a:spLocks/>
            </p:cNvSpPr>
            <p:nvPr/>
          </p:nvSpPr>
          <p:spPr bwMode="auto">
            <a:xfrm>
              <a:off x="3425" y="1869"/>
              <a:ext cx="283" cy="1088"/>
            </a:xfrm>
            <a:custGeom>
              <a:avLst/>
              <a:gdLst>
                <a:gd name="T0" fmla="*/ 0 w 283"/>
                <a:gd name="T1" fmla="*/ 1088 h 1088"/>
                <a:gd name="T2" fmla="*/ 9 w 283"/>
                <a:gd name="T3" fmla="*/ 109 h 1088"/>
                <a:gd name="T4" fmla="*/ 283 w 283"/>
                <a:gd name="T5" fmla="*/ 0 h 1088"/>
                <a:gd name="T6" fmla="*/ 274 w 283"/>
                <a:gd name="T7" fmla="*/ 914 h 1088"/>
                <a:gd name="T8" fmla="*/ 0 w 283"/>
                <a:gd name="T9" fmla="*/ 1088 h 1088"/>
                <a:gd name="T10" fmla="*/ 0 60000 65536"/>
                <a:gd name="T11" fmla="*/ 0 60000 65536"/>
                <a:gd name="T12" fmla="*/ 0 60000 65536"/>
                <a:gd name="T13" fmla="*/ 0 60000 65536"/>
                <a:gd name="T14" fmla="*/ 0 60000 65536"/>
                <a:gd name="T15" fmla="*/ 0 w 283"/>
                <a:gd name="T16" fmla="*/ 0 h 1088"/>
                <a:gd name="T17" fmla="*/ 283 w 283"/>
                <a:gd name="T18" fmla="*/ 1088 h 1088"/>
              </a:gdLst>
              <a:ahLst/>
              <a:cxnLst>
                <a:cxn ang="T10">
                  <a:pos x="T0" y="T1"/>
                </a:cxn>
                <a:cxn ang="T11">
                  <a:pos x="T2" y="T3"/>
                </a:cxn>
                <a:cxn ang="T12">
                  <a:pos x="T4" y="T5"/>
                </a:cxn>
                <a:cxn ang="T13">
                  <a:pos x="T6" y="T7"/>
                </a:cxn>
                <a:cxn ang="T14">
                  <a:pos x="T8" y="T9"/>
                </a:cxn>
              </a:cxnLst>
              <a:rect l="T15" t="T16" r="T17" b="T18"/>
              <a:pathLst>
                <a:path w="283" h="1088">
                  <a:moveTo>
                    <a:pt x="0" y="1088"/>
                  </a:moveTo>
                  <a:lnTo>
                    <a:pt x="9" y="109"/>
                  </a:lnTo>
                  <a:lnTo>
                    <a:pt x="283" y="0"/>
                  </a:lnTo>
                  <a:lnTo>
                    <a:pt x="274" y="914"/>
                  </a:lnTo>
                  <a:lnTo>
                    <a:pt x="0" y="1088"/>
                  </a:lnTo>
                  <a:close/>
                </a:path>
              </a:pathLst>
            </a:custGeom>
            <a:solidFill>
              <a:srgbClr val="C3BE00"/>
            </a:solidFill>
            <a:ln w="9525">
              <a:solidFill>
                <a:srgbClr val="808080"/>
              </a:solidFill>
              <a:prstDash val="solid"/>
              <a:round/>
              <a:headEnd/>
              <a:tailEnd/>
            </a:ln>
          </p:spPr>
          <p:txBody>
            <a:bodyPr/>
            <a:lstStyle/>
            <a:p>
              <a:endParaRPr lang="ja-JP" altLang="en-US"/>
            </a:p>
          </p:txBody>
        </p:sp>
        <p:sp>
          <p:nvSpPr>
            <p:cNvPr id="33831" name="Freeform 16"/>
            <p:cNvSpPr>
              <a:spLocks/>
            </p:cNvSpPr>
            <p:nvPr/>
          </p:nvSpPr>
          <p:spPr bwMode="auto">
            <a:xfrm>
              <a:off x="2958" y="1942"/>
              <a:ext cx="476" cy="1015"/>
            </a:xfrm>
            <a:custGeom>
              <a:avLst/>
              <a:gdLst>
                <a:gd name="T0" fmla="*/ 9 w 476"/>
                <a:gd name="T1" fmla="*/ 951 h 1015"/>
                <a:gd name="T2" fmla="*/ 0 w 476"/>
                <a:gd name="T3" fmla="*/ 0 h 1015"/>
                <a:gd name="T4" fmla="*/ 476 w 476"/>
                <a:gd name="T5" fmla="*/ 36 h 1015"/>
                <a:gd name="T6" fmla="*/ 467 w 476"/>
                <a:gd name="T7" fmla="*/ 1015 h 1015"/>
                <a:gd name="T8" fmla="*/ 9 w 476"/>
                <a:gd name="T9" fmla="*/ 951 h 1015"/>
                <a:gd name="T10" fmla="*/ 0 60000 65536"/>
                <a:gd name="T11" fmla="*/ 0 60000 65536"/>
                <a:gd name="T12" fmla="*/ 0 60000 65536"/>
                <a:gd name="T13" fmla="*/ 0 60000 65536"/>
                <a:gd name="T14" fmla="*/ 0 60000 65536"/>
                <a:gd name="T15" fmla="*/ 0 w 476"/>
                <a:gd name="T16" fmla="*/ 0 h 1015"/>
                <a:gd name="T17" fmla="*/ 476 w 476"/>
                <a:gd name="T18" fmla="*/ 1015 h 1015"/>
              </a:gdLst>
              <a:ahLst/>
              <a:cxnLst>
                <a:cxn ang="T10">
                  <a:pos x="T0" y="T1"/>
                </a:cxn>
                <a:cxn ang="T11">
                  <a:pos x="T2" y="T3"/>
                </a:cxn>
                <a:cxn ang="T12">
                  <a:pos x="T4" y="T5"/>
                </a:cxn>
                <a:cxn ang="T13">
                  <a:pos x="T6" y="T7"/>
                </a:cxn>
                <a:cxn ang="T14">
                  <a:pos x="T8" y="T9"/>
                </a:cxn>
              </a:cxnLst>
              <a:rect l="T15" t="T16" r="T17" b="T18"/>
              <a:pathLst>
                <a:path w="476" h="1015">
                  <a:moveTo>
                    <a:pt x="9" y="951"/>
                  </a:moveTo>
                  <a:lnTo>
                    <a:pt x="0" y="0"/>
                  </a:lnTo>
                  <a:lnTo>
                    <a:pt x="476" y="36"/>
                  </a:lnTo>
                  <a:lnTo>
                    <a:pt x="467" y="1015"/>
                  </a:lnTo>
                  <a:lnTo>
                    <a:pt x="9" y="951"/>
                  </a:lnTo>
                  <a:close/>
                </a:path>
              </a:pathLst>
            </a:custGeom>
            <a:solidFill>
              <a:srgbClr val="FFFF00"/>
            </a:solidFill>
            <a:ln w="9525">
              <a:solidFill>
                <a:srgbClr val="808080"/>
              </a:solidFill>
              <a:prstDash val="solid"/>
              <a:round/>
              <a:headEnd/>
              <a:tailEnd/>
            </a:ln>
          </p:spPr>
          <p:txBody>
            <a:bodyPr/>
            <a:lstStyle/>
            <a:p>
              <a:endParaRPr lang="ja-JP" altLang="en-US"/>
            </a:p>
          </p:txBody>
        </p:sp>
        <p:sp>
          <p:nvSpPr>
            <p:cNvPr id="33832" name="Freeform 17"/>
            <p:cNvSpPr>
              <a:spLocks/>
            </p:cNvSpPr>
            <p:nvPr/>
          </p:nvSpPr>
          <p:spPr bwMode="auto">
            <a:xfrm>
              <a:off x="2958" y="1823"/>
              <a:ext cx="750" cy="155"/>
            </a:xfrm>
            <a:custGeom>
              <a:avLst/>
              <a:gdLst>
                <a:gd name="T0" fmla="*/ 476 w 750"/>
                <a:gd name="T1" fmla="*/ 155 h 155"/>
                <a:gd name="T2" fmla="*/ 750 w 750"/>
                <a:gd name="T3" fmla="*/ 46 h 155"/>
                <a:gd name="T4" fmla="*/ 302 w 750"/>
                <a:gd name="T5" fmla="*/ 0 h 155"/>
                <a:gd name="T6" fmla="*/ 0 w 750"/>
                <a:gd name="T7" fmla="*/ 119 h 155"/>
                <a:gd name="T8" fmla="*/ 476 w 750"/>
                <a:gd name="T9" fmla="*/ 155 h 155"/>
                <a:gd name="T10" fmla="*/ 0 60000 65536"/>
                <a:gd name="T11" fmla="*/ 0 60000 65536"/>
                <a:gd name="T12" fmla="*/ 0 60000 65536"/>
                <a:gd name="T13" fmla="*/ 0 60000 65536"/>
                <a:gd name="T14" fmla="*/ 0 60000 65536"/>
                <a:gd name="T15" fmla="*/ 0 w 750"/>
                <a:gd name="T16" fmla="*/ 0 h 155"/>
                <a:gd name="T17" fmla="*/ 750 w 750"/>
                <a:gd name="T18" fmla="*/ 155 h 155"/>
              </a:gdLst>
              <a:ahLst/>
              <a:cxnLst>
                <a:cxn ang="T10">
                  <a:pos x="T0" y="T1"/>
                </a:cxn>
                <a:cxn ang="T11">
                  <a:pos x="T2" y="T3"/>
                </a:cxn>
                <a:cxn ang="T12">
                  <a:pos x="T4" y="T5"/>
                </a:cxn>
                <a:cxn ang="T13">
                  <a:pos x="T6" y="T7"/>
                </a:cxn>
                <a:cxn ang="T14">
                  <a:pos x="T8" y="T9"/>
                </a:cxn>
              </a:cxnLst>
              <a:rect l="T15" t="T16" r="T17" b="T18"/>
              <a:pathLst>
                <a:path w="750" h="155">
                  <a:moveTo>
                    <a:pt x="476" y="155"/>
                  </a:moveTo>
                  <a:lnTo>
                    <a:pt x="750" y="46"/>
                  </a:lnTo>
                  <a:lnTo>
                    <a:pt x="302" y="0"/>
                  </a:lnTo>
                  <a:lnTo>
                    <a:pt x="0" y="119"/>
                  </a:lnTo>
                  <a:lnTo>
                    <a:pt x="476" y="155"/>
                  </a:lnTo>
                  <a:close/>
                </a:path>
              </a:pathLst>
            </a:custGeom>
            <a:solidFill>
              <a:srgbClr val="FFFF00"/>
            </a:solidFill>
            <a:ln w="9525">
              <a:solidFill>
                <a:srgbClr val="808080"/>
              </a:solidFill>
              <a:prstDash val="solid"/>
              <a:round/>
              <a:headEnd/>
              <a:tailEnd/>
            </a:ln>
          </p:spPr>
          <p:txBody>
            <a:bodyPr/>
            <a:lstStyle/>
            <a:p>
              <a:endParaRPr lang="ja-JP" altLang="en-US"/>
            </a:p>
          </p:txBody>
        </p:sp>
        <p:sp>
          <p:nvSpPr>
            <p:cNvPr id="33833" name="Freeform 18"/>
            <p:cNvSpPr>
              <a:spLocks/>
            </p:cNvSpPr>
            <p:nvPr/>
          </p:nvSpPr>
          <p:spPr bwMode="auto">
            <a:xfrm>
              <a:off x="3955" y="1905"/>
              <a:ext cx="274" cy="1115"/>
            </a:xfrm>
            <a:custGeom>
              <a:avLst/>
              <a:gdLst>
                <a:gd name="T0" fmla="*/ 0 w 274"/>
                <a:gd name="T1" fmla="*/ 1115 h 1115"/>
                <a:gd name="T2" fmla="*/ 18 w 274"/>
                <a:gd name="T3" fmla="*/ 128 h 1115"/>
                <a:gd name="T4" fmla="*/ 274 w 274"/>
                <a:gd name="T5" fmla="*/ 0 h 1115"/>
                <a:gd name="T6" fmla="*/ 247 w 274"/>
                <a:gd name="T7" fmla="*/ 942 h 1115"/>
                <a:gd name="T8" fmla="*/ 0 w 274"/>
                <a:gd name="T9" fmla="*/ 1115 h 1115"/>
                <a:gd name="T10" fmla="*/ 0 60000 65536"/>
                <a:gd name="T11" fmla="*/ 0 60000 65536"/>
                <a:gd name="T12" fmla="*/ 0 60000 65536"/>
                <a:gd name="T13" fmla="*/ 0 60000 65536"/>
                <a:gd name="T14" fmla="*/ 0 60000 65536"/>
                <a:gd name="T15" fmla="*/ 0 w 274"/>
                <a:gd name="T16" fmla="*/ 0 h 1115"/>
                <a:gd name="T17" fmla="*/ 274 w 274"/>
                <a:gd name="T18" fmla="*/ 1115 h 1115"/>
              </a:gdLst>
              <a:ahLst/>
              <a:cxnLst>
                <a:cxn ang="T10">
                  <a:pos x="T0" y="T1"/>
                </a:cxn>
                <a:cxn ang="T11">
                  <a:pos x="T2" y="T3"/>
                </a:cxn>
                <a:cxn ang="T12">
                  <a:pos x="T4" y="T5"/>
                </a:cxn>
                <a:cxn ang="T13">
                  <a:pos x="T6" y="T7"/>
                </a:cxn>
                <a:cxn ang="T14">
                  <a:pos x="T8" y="T9"/>
                </a:cxn>
              </a:cxnLst>
              <a:rect l="T15" t="T16" r="T17" b="T18"/>
              <a:pathLst>
                <a:path w="274" h="1115">
                  <a:moveTo>
                    <a:pt x="0" y="1115"/>
                  </a:moveTo>
                  <a:lnTo>
                    <a:pt x="18" y="128"/>
                  </a:lnTo>
                  <a:lnTo>
                    <a:pt x="274" y="0"/>
                  </a:lnTo>
                  <a:lnTo>
                    <a:pt x="247" y="942"/>
                  </a:lnTo>
                  <a:lnTo>
                    <a:pt x="0" y="1115"/>
                  </a:lnTo>
                  <a:close/>
                </a:path>
              </a:pathLst>
            </a:custGeom>
            <a:solidFill>
              <a:srgbClr val="C3BE00"/>
            </a:solidFill>
            <a:ln w="9525">
              <a:solidFill>
                <a:srgbClr val="808080"/>
              </a:solidFill>
              <a:prstDash val="solid"/>
              <a:round/>
              <a:headEnd/>
              <a:tailEnd/>
            </a:ln>
          </p:spPr>
          <p:txBody>
            <a:bodyPr/>
            <a:lstStyle/>
            <a:p>
              <a:endParaRPr lang="ja-JP" altLang="en-US"/>
            </a:p>
          </p:txBody>
        </p:sp>
        <p:sp>
          <p:nvSpPr>
            <p:cNvPr id="33834" name="Freeform 19"/>
            <p:cNvSpPr>
              <a:spLocks/>
            </p:cNvSpPr>
            <p:nvPr/>
          </p:nvSpPr>
          <p:spPr bwMode="auto">
            <a:xfrm>
              <a:off x="3470" y="1987"/>
              <a:ext cx="503" cy="1033"/>
            </a:xfrm>
            <a:custGeom>
              <a:avLst/>
              <a:gdLst>
                <a:gd name="T0" fmla="*/ 0 w 503"/>
                <a:gd name="T1" fmla="*/ 970 h 1033"/>
                <a:gd name="T2" fmla="*/ 9 w 503"/>
                <a:gd name="T3" fmla="*/ 0 h 1033"/>
                <a:gd name="T4" fmla="*/ 503 w 503"/>
                <a:gd name="T5" fmla="*/ 46 h 1033"/>
                <a:gd name="T6" fmla="*/ 485 w 503"/>
                <a:gd name="T7" fmla="*/ 1033 h 1033"/>
                <a:gd name="T8" fmla="*/ 0 w 503"/>
                <a:gd name="T9" fmla="*/ 970 h 1033"/>
                <a:gd name="T10" fmla="*/ 0 60000 65536"/>
                <a:gd name="T11" fmla="*/ 0 60000 65536"/>
                <a:gd name="T12" fmla="*/ 0 60000 65536"/>
                <a:gd name="T13" fmla="*/ 0 60000 65536"/>
                <a:gd name="T14" fmla="*/ 0 60000 65536"/>
                <a:gd name="T15" fmla="*/ 0 w 503"/>
                <a:gd name="T16" fmla="*/ 0 h 1033"/>
                <a:gd name="T17" fmla="*/ 503 w 503"/>
                <a:gd name="T18" fmla="*/ 1033 h 1033"/>
              </a:gdLst>
              <a:ahLst/>
              <a:cxnLst>
                <a:cxn ang="T10">
                  <a:pos x="T0" y="T1"/>
                </a:cxn>
                <a:cxn ang="T11">
                  <a:pos x="T2" y="T3"/>
                </a:cxn>
                <a:cxn ang="T12">
                  <a:pos x="T4" y="T5"/>
                </a:cxn>
                <a:cxn ang="T13">
                  <a:pos x="T6" y="T7"/>
                </a:cxn>
                <a:cxn ang="T14">
                  <a:pos x="T8" y="T9"/>
                </a:cxn>
              </a:cxnLst>
              <a:rect l="T15" t="T16" r="T17" b="T18"/>
              <a:pathLst>
                <a:path w="503" h="1033">
                  <a:moveTo>
                    <a:pt x="0" y="970"/>
                  </a:moveTo>
                  <a:lnTo>
                    <a:pt x="9" y="0"/>
                  </a:lnTo>
                  <a:lnTo>
                    <a:pt x="503" y="46"/>
                  </a:lnTo>
                  <a:lnTo>
                    <a:pt x="485" y="1033"/>
                  </a:lnTo>
                  <a:lnTo>
                    <a:pt x="0" y="970"/>
                  </a:lnTo>
                  <a:close/>
                </a:path>
              </a:pathLst>
            </a:custGeom>
            <a:solidFill>
              <a:srgbClr val="FFFF00"/>
            </a:solidFill>
            <a:ln w="9525">
              <a:solidFill>
                <a:srgbClr val="808080"/>
              </a:solidFill>
              <a:prstDash val="solid"/>
              <a:round/>
              <a:headEnd/>
              <a:tailEnd/>
            </a:ln>
          </p:spPr>
          <p:txBody>
            <a:bodyPr/>
            <a:lstStyle/>
            <a:p>
              <a:endParaRPr lang="ja-JP" altLang="en-US"/>
            </a:p>
          </p:txBody>
        </p:sp>
        <p:sp>
          <p:nvSpPr>
            <p:cNvPr id="33835" name="Freeform 20"/>
            <p:cNvSpPr>
              <a:spLocks/>
            </p:cNvSpPr>
            <p:nvPr/>
          </p:nvSpPr>
          <p:spPr bwMode="auto">
            <a:xfrm>
              <a:off x="3479" y="1869"/>
              <a:ext cx="750" cy="164"/>
            </a:xfrm>
            <a:custGeom>
              <a:avLst/>
              <a:gdLst>
                <a:gd name="T0" fmla="*/ 494 w 750"/>
                <a:gd name="T1" fmla="*/ 164 h 164"/>
                <a:gd name="T2" fmla="*/ 750 w 750"/>
                <a:gd name="T3" fmla="*/ 36 h 164"/>
                <a:gd name="T4" fmla="*/ 275 w 750"/>
                <a:gd name="T5" fmla="*/ 0 h 164"/>
                <a:gd name="T6" fmla="*/ 0 w 750"/>
                <a:gd name="T7" fmla="*/ 118 h 164"/>
                <a:gd name="T8" fmla="*/ 494 w 750"/>
                <a:gd name="T9" fmla="*/ 164 h 164"/>
                <a:gd name="T10" fmla="*/ 0 60000 65536"/>
                <a:gd name="T11" fmla="*/ 0 60000 65536"/>
                <a:gd name="T12" fmla="*/ 0 60000 65536"/>
                <a:gd name="T13" fmla="*/ 0 60000 65536"/>
                <a:gd name="T14" fmla="*/ 0 60000 65536"/>
                <a:gd name="T15" fmla="*/ 0 w 750"/>
                <a:gd name="T16" fmla="*/ 0 h 164"/>
                <a:gd name="T17" fmla="*/ 750 w 750"/>
                <a:gd name="T18" fmla="*/ 164 h 164"/>
              </a:gdLst>
              <a:ahLst/>
              <a:cxnLst>
                <a:cxn ang="T10">
                  <a:pos x="T0" y="T1"/>
                </a:cxn>
                <a:cxn ang="T11">
                  <a:pos x="T2" y="T3"/>
                </a:cxn>
                <a:cxn ang="T12">
                  <a:pos x="T4" y="T5"/>
                </a:cxn>
                <a:cxn ang="T13">
                  <a:pos x="T6" y="T7"/>
                </a:cxn>
                <a:cxn ang="T14">
                  <a:pos x="T8" y="T9"/>
                </a:cxn>
              </a:cxnLst>
              <a:rect l="T15" t="T16" r="T17" b="T18"/>
              <a:pathLst>
                <a:path w="750" h="164">
                  <a:moveTo>
                    <a:pt x="494" y="164"/>
                  </a:moveTo>
                  <a:lnTo>
                    <a:pt x="750" y="36"/>
                  </a:lnTo>
                  <a:lnTo>
                    <a:pt x="275" y="0"/>
                  </a:lnTo>
                  <a:lnTo>
                    <a:pt x="0" y="118"/>
                  </a:lnTo>
                  <a:lnTo>
                    <a:pt x="494" y="164"/>
                  </a:lnTo>
                  <a:close/>
                </a:path>
              </a:pathLst>
            </a:custGeom>
            <a:solidFill>
              <a:srgbClr val="FFFF00"/>
            </a:solidFill>
            <a:ln w="9525">
              <a:solidFill>
                <a:srgbClr val="808080"/>
              </a:solidFill>
              <a:prstDash val="solid"/>
              <a:round/>
              <a:headEnd/>
              <a:tailEnd/>
            </a:ln>
          </p:spPr>
          <p:txBody>
            <a:bodyPr/>
            <a:lstStyle/>
            <a:p>
              <a:endParaRPr lang="ja-JP" altLang="en-US"/>
            </a:p>
          </p:txBody>
        </p:sp>
        <p:sp>
          <p:nvSpPr>
            <p:cNvPr id="33836" name="Freeform 21"/>
            <p:cNvSpPr>
              <a:spLocks/>
            </p:cNvSpPr>
            <p:nvPr/>
          </p:nvSpPr>
          <p:spPr bwMode="auto">
            <a:xfrm>
              <a:off x="2538" y="1485"/>
              <a:ext cx="347" cy="1609"/>
            </a:xfrm>
            <a:custGeom>
              <a:avLst/>
              <a:gdLst>
                <a:gd name="T0" fmla="*/ 9 w 347"/>
                <a:gd name="T1" fmla="*/ 1609 h 1609"/>
                <a:gd name="T2" fmla="*/ 0 w 347"/>
                <a:gd name="T3" fmla="*/ 100 h 1609"/>
                <a:gd name="T4" fmla="*/ 347 w 347"/>
                <a:gd name="T5" fmla="*/ 0 h 1609"/>
                <a:gd name="T6" fmla="*/ 347 w 347"/>
                <a:gd name="T7" fmla="*/ 1417 h 1609"/>
                <a:gd name="T8" fmla="*/ 9 w 347"/>
                <a:gd name="T9" fmla="*/ 1609 h 1609"/>
                <a:gd name="T10" fmla="*/ 0 60000 65536"/>
                <a:gd name="T11" fmla="*/ 0 60000 65536"/>
                <a:gd name="T12" fmla="*/ 0 60000 65536"/>
                <a:gd name="T13" fmla="*/ 0 60000 65536"/>
                <a:gd name="T14" fmla="*/ 0 60000 65536"/>
                <a:gd name="T15" fmla="*/ 0 w 347"/>
                <a:gd name="T16" fmla="*/ 0 h 1609"/>
                <a:gd name="T17" fmla="*/ 347 w 347"/>
                <a:gd name="T18" fmla="*/ 1609 h 1609"/>
              </a:gdLst>
              <a:ahLst/>
              <a:cxnLst>
                <a:cxn ang="T10">
                  <a:pos x="T0" y="T1"/>
                </a:cxn>
                <a:cxn ang="T11">
                  <a:pos x="T2" y="T3"/>
                </a:cxn>
                <a:cxn ang="T12">
                  <a:pos x="T4" y="T5"/>
                </a:cxn>
                <a:cxn ang="T13">
                  <a:pos x="T6" y="T7"/>
                </a:cxn>
                <a:cxn ang="T14">
                  <a:pos x="T8" y="T9"/>
                </a:cxn>
              </a:cxnLst>
              <a:rect l="T15" t="T16" r="T17" b="T18"/>
              <a:pathLst>
                <a:path w="347" h="1609">
                  <a:moveTo>
                    <a:pt x="9" y="1609"/>
                  </a:moveTo>
                  <a:lnTo>
                    <a:pt x="0" y="100"/>
                  </a:lnTo>
                  <a:lnTo>
                    <a:pt x="347" y="0"/>
                  </a:lnTo>
                  <a:lnTo>
                    <a:pt x="347" y="1417"/>
                  </a:lnTo>
                  <a:lnTo>
                    <a:pt x="9" y="1609"/>
                  </a:lnTo>
                  <a:close/>
                </a:path>
              </a:pathLst>
            </a:custGeom>
            <a:solidFill>
              <a:srgbClr val="D05400"/>
            </a:solidFill>
            <a:ln w="9525">
              <a:solidFill>
                <a:srgbClr val="808080"/>
              </a:solidFill>
              <a:prstDash val="solid"/>
              <a:round/>
              <a:headEnd/>
              <a:tailEnd/>
            </a:ln>
          </p:spPr>
          <p:txBody>
            <a:bodyPr/>
            <a:lstStyle/>
            <a:p>
              <a:endParaRPr lang="ja-JP" altLang="en-US"/>
            </a:p>
          </p:txBody>
        </p:sp>
        <p:sp>
          <p:nvSpPr>
            <p:cNvPr id="33837" name="Freeform 22"/>
            <p:cNvSpPr>
              <a:spLocks/>
            </p:cNvSpPr>
            <p:nvPr/>
          </p:nvSpPr>
          <p:spPr bwMode="auto">
            <a:xfrm>
              <a:off x="2053" y="1549"/>
              <a:ext cx="494" cy="1545"/>
            </a:xfrm>
            <a:custGeom>
              <a:avLst/>
              <a:gdLst>
                <a:gd name="T0" fmla="*/ 28 w 494"/>
                <a:gd name="T1" fmla="*/ 1471 h 1545"/>
                <a:gd name="T2" fmla="*/ 0 w 494"/>
                <a:gd name="T3" fmla="*/ 0 h 1545"/>
                <a:gd name="T4" fmla="*/ 485 w 494"/>
                <a:gd name="T5" fmla="*/ 36 h 1545"/>
                <a:gd name="T6" fmla="*/ 494 w 494"/>
                <a:gd name="T7" fmla="*/ 1545 h 1545"/>
                <a:gd name="T8" fmla="*/ 28 w 494"/>
                <a:gd name="T9" fmla="*/ 1471 h 1545"/>
                <a:gd name="T10" fmla="*/ 0 60000 65536"/>
                <a:gd name="T11" fmla="*/ 0 60000 65536"/>
                <a:gd name="T12" fmla="*/ 0 60000 65536"/>
                <a:gd name="T13" fmla="*/ 0 60000 65536"/>
                <a:gd name="T14" fmla="*/ 0 60000 65536"/>
                <a:gd name="T15" fmla="*/ 0 w 494"/>
                <a:gd name="T16" fmla="*/ 0 h 1545"/>
                <a:gd name="T17" fmla="*/ 494 w 494"/>
                <a:gd name="T18" fmla="*/ 1545 h 1545"/>
              </a:gdLst>
              <a:ahLst/>
              <a:cxnLst>
                <a:cxn ang="T10">
                  <a:pos x="T0" y="T1"/>
                </a:cxn>
                <a:cxn ang="T11">
                  <a:pos x="T2" y="T3"/>
                </a:cxn>
                <a:cxn ang="T12">
                  <a:pos x="T4" y="T5"/>
                </a:cxn>
                <a:cxn ang="T13">
                  <a:pos x="T6" y="T7"/>
                </a:cxn>
                <a:cxn ang="T14">
                  <a:pos x="T8" y="T9"/>
                </a:cxn>
              </a:cxnLst>
              <a:rect l="T15" t="T16" r="T17" b="T18"/>
              <a:pathLst>
                <a:path w="494" h="1545">
                  <a:moveTo>
                    <a:pt x="28" y="1471"/>
                  </a:moveTo>
                  <a:lnTo>
                    <a:pt x="0" y="0"/>
                  </a:lnTo>
                  <a:lnTo>
                    <a:pt x="485" y="36"/>
                  </a:lnTo>
                  <a:lnTo>
                    <a:pt x="494" y="1545"/>
                  </a:lnTo>
                  <a:lnTo>
                    <a:pt x="28" y="1471"/>
                  </a:lnTo>
                  <a:close/>
                </a:path>
              </a:pathLst>
            </a:custGeom>
            <a:solidFill>
              <a:srgbClr val="FF6600"/>
            </a:solidFill>
            <a:ln w="9525">
              <a:solidFill>
                <a:srgbClr val="808080"/>
              </a:solidFill>
              <a:prstDash val="solid"/>
              <a:round/>
              <a:headEnd/>
              <a:tailEnd/>
            </a:ln>
          </p:spPr>
          <p:txBody>
            <a:bodyPr/>
            <a:lstStyle/>
            <a:p>
              <a:endParaRPr lang="ja-JP" altLang="en-US"/>
            </a:p>
          </p:txBody>
        </p:sp>
        <p:sp>
          <p:nvSpPr>
            <p:cNvPr id="33838" name="Freeform 23"/>
            <p:cNvSpPr>
              <a:spLocks/>
            </p:cNvSpPr>
            <p:nvPr/>
          </p:nvSpPr>
          <p:spPr bwMode="auto">
            <a:xfrm>
              <a:off x="2053" y="1457"/>
              <a:ext cx="832" cy="128"/>
            </a:xfrm>
            <a:custGeom>
              <a:avLst/>
              <a:gdLst>
                <a:gd name="T0" fmla="*/ 485 w 832"/>
                <a:gd name="T1" fmla="*/ 128 h 128"/>
                <a:gd name="T2" fmla="*/ 832 w 832"/>
                <a:gd name="T3" fmla="*/ 28 h 128"/>
                <a:gd name="T4" fmla="*/ 375 w 832"/>
                <a:gd name="T5" fmla="*/ 0 h 128"/>
                <a:gd name="T6" fmla="*/ 0 w 832"/>
                <a:gd name="T7" fmla="*/ 92 h 128"/>
                <a:gd name="T8" fmla="*/ 485 w 832"/>
                <a:gd name="T9" fmla="*/ 128 h 128"/>
                <a:gd name="T10" fmla="*/ 0 60000 65536"/>
                <a:gd name="T11" fmla="*/ 0 60000 65536"/>
                <a:gd name="T12" fmla="*/ 0 60000 65536"/>
                <a:gd name="T13" fmla="*/ 0 60000 65536"/>
                <a:gd name="T14" fmla="*/ 0 60000 65536"/>
                <a:gd name="T15" fmla="*/ 0 w 832"/>
                <a:gd name="T16" fmla="*/ 0 h 128"/>
                <a:gd name="T17" fmla="*/ 832 w 832"/>
                <a:gd name="T18" fmla="*/ 128 h 128"/>
              </a:gdLst>
              <a:ahLst/>
              <a:cxnLst>
                <a:cxn ang="T10">
                  <a:pos x="T0" y="T1"/>
                </a:cxn>
                <a:cxn ang="T11">
                  <a:pos x="T2" y="T3"/>
                </a:cxn>
                <a:cxn ang="T12">
                  <a:pos x="T4" y="T5"/>
                </a:cxn>
                <a:cxn ang="T13">
                  <a:pos x="T6" y="T7"/>
                </a:cxn>
                <a:cxn ang="T14">
                  <a:pos x="T8" y="T9"/>
                </a:cxn>
              </a:cxnLst>
              <a:rect l="T15" t="T16" r="T17" b="T18"/>
              <a:pathLst>
                <a:path w="832" h="128">
                  <a:moveTo>
                    <a:pt x="485" y="128"/>
                  </a:moveTo>
                  <a:lnTo>
                    <a:pt x="832" y="28"/>
                  </a:lnTo>
                  <a:lnTo>
                    <a:pt x="375" y="0"/>
                  </a:lnTo>
                  <a:lnTo>
                    <a:pt x="0" y="92"/>
                  </a:lnTo>
                  <a:lnTo>
                    <a:pt x="485" y="128"/>
                  </a:lnTo>
                  <a:close/>
                </a:path>
              </a:pathLst>
            </a:custGeom>
            <a:solidFill>
              <a:srgbClr val="FF6600"/>
            </a:solidFill>
            <a:ln w="9525">
              <a:solidFill>
                <a:srgbClr val="808080"/>
              </a:solidFill>
              <a:prstDash val="solid"/>
              <a:round/>
              <a:headEnd/>
              <a:tailEnd/>
            </a:ln>
          </p:spPr>
          <p:txBody>
            <a:bodyPr/>
            <a:lstStyle/>
            <a:p>
              <a:endParaRPr lang="ja-JP" altLang="en-US"/>
            </a:p>
          </p:txBody>
        </p:sp>
        <p:sp>
          <p:nvSpPr>
            <p:cNvPr id="33839" name="Freeform 24"/>
            <p:cNvSpPr>
              <a:spLocks/>
            </p:cNvSpPr>
            <p:nvPr/>
          </p:nvSpPr>
          <p:spPr bwMode="auto">
            <a:xfrm>
              <a:off x="3086" y="2481"/>
              <a:ext cx="311" cy="686"/>
            </a:xfrm>
            <a:custGeom>
              <a:avLst/>
              <a:gdLst>
                <a:gd name="T0" fmla="*/ 0 w 311"/>
                <a:gd name="T1" fmla="*/ 686 h 686"/>
                <a:gd name="T2" fmla="*/ 0 w 311"/>
                <a:gd name="T3" fmla="*/ 165 h 686"/>
                <a:gd name="T4" fmla="*/ 311 w 311"/>
                <a:gd name="T5" fmla="*/ 0 h 686"/>
                <a:gd name="T6" fmla="*/ 311 w 311"/>
                <a:gd name="T7" fmla="*/ 494 h 686"/>
                <a:gd name="T8" fmla="*/ 0 w 311"/>
                <a:gd name="T9" fmla="*/ 686 h 686"/>
                <a:gd name="T10" fmla="*/ 0 60000 65536"/>
                <a:gd name="T11" fmla="*/ 0 60000 65536"/>
                <a:gd name="T12" fmla="*/ 0 60000 65536"/>
                <a:gd name="T13" fmla="*/ 0 60000 65536"/>
                <a:gd name="T14" fmla="*/ 0 60000 65536"/>
                <a:gd name="T15" fmla="*/ 0 w 311"/>
                <a:gd name="T16" fmla="*/ 0 h 686"/>
                <a:gd name="T17" fmla="*/ 311 w 311"/>
                <a:gd name="T18" fmla="*/ 686 h 686"/>
              </a:gdLst>
              <a:ahLst/>
              <a:cxnLst>
                <a:cxn ang="T10">
                  <a:pos x="T0" y="T1"/>
                </a:cxn>
                <a:cxn ang="T11">
                  <a:pos x="T2" y="T3"/>
                </a:cxn>
                <a:cxn ang="T12">
                  <a:pos x="T4" y="T5"/>
                </a:cxn>
                <a:cxn ang="T13">
                  <a:pos x="T6" y="T7"/>
                </a:cxn>
                <a:cxn ang="T14">
                  <a:pos x="T8" y="T9"/>
                </a:cxn>
              </a:cxnLst>
              <a:rect l="T15" t="T16" r="T17" b="T18"/>
              <a:pathLst>
                <a:path w="311" h="686">
                  <a:moveTo>
                    <a:pt x="0" y="686"/>
                  </a:moveTo>
                  <a:lnTo>
                    <a:pt x="0" y="165"/>
                  </a:lnTo>
                  <a:lnTo>
                    <a:pt x="311" y="0"/>
                  </a:lnTo>
                  <a:lnTo>
                    <a:pt x="311" y="494"/>
                  </a:lnTo>
                  <a:lnTo>
                    <a:pt x="0" y="686"/>
                  </a:lnTo>
                  <a:close/>
                </a:path>
              </a:pathLst>
            </a:custGeom>
            <a:solidFill>
              <a:srgbClr val="759A00"/>
            </a:solidFill>
            <a:ln w="9525">
              <a:solidFill>
                <a:srgbClr val="808080"/>
              </a:solidFill>
              <a:prstDash val="solid"/>
              <a:round/>
              <a:headEnd/>
              <a:tailEnd/>
            </a:ln>
          </p:spPr>
          <p:txBody>
            <a:bodyPr/>
            <a:lstStyle/>
            <a:p>
              <a:endParaRPr lang="ja-JP" altLang="en-US"/>
            </a:p>
          </p:txBody>
        </p:sp>
        <p:sp>
          <p:nvSpPr>
            <p:cNvPr id="33840" name="Freeform 25"/>
            <p:cNvSpPr>
              <a:spLocks/>
            </p:cNvSpPr>
            <p:nvPr/>
          </p:nvSpPr>
          <p:spPr bwMode="auto">
            <a:xfrm>
              <a:off x="2593" y="2582"/>
              <a:ext cx="493" cy="585"/>
            </a:xfrm>
            <a:custGeom>
              <a:avLst/>
              <a:gdLst>
                <a:gd name="T0" fmla="*/ 0 w 493"/>
                <a:gd name="T1" fmla="*/ 512 h 585"/>
                <a:gd name="T2" fmla="*/ 0 w 493"/>
                <a:gd name="T3" fmla="*/ 0 h 585"/>
                <a:gd name="T4" fmla="*/ 493 w 493"/>
                <a:gd name="T5" fmla="*/ 64 h 585"/>
                <a:gd name="T6" fmla="*/ 493 w 493"/>
                <a:gd name="T7" fmla="*/ 585 h 585"/>
                <a:gd name="T8" fmla="*/ 0 w 493"/>
                <a:gd name="T9" fmla="*/ 512 h 585"/>
                <a:gd name="T10" fmla="*/ 0 60000 65536"/>
                <a:gd name="T11" fmla="*/ 0 60000 65536"/>
                <a:gd name="T12" fmla="*/ 0 60000 65536"/>
                <a:gd name="T13" fmla="*/ 0 60000 65536"/>
                <a:gd name="T14" fmla="*/ 0 60000 65536"/>
                <a:gd name="T15" fmla="*/ 0 w 493"/>
                <a:gd name="T16" fmla="*/ 0 h 585"/>
                <a:gd name="T17" fmla="*/ 493 w 493"/>
                <a:gd name="T18" fmla="*/ 585 h 585"/>
              </a:gdLst>
              <a:ahLst/>
              <a:cxnLst>
                <a:cxn ang="T10">
                  <a:pos x="T0" y="T1"/>
                </a:cxn>
                <a:cxn ang="T11">
                  <a:pos x="T2" y="T3"/>
                </a:cxn>
                <a:cxn ang="T12">
                  <a:pos x="T4" y="T5"/>
                </a:cxn>
                <a:cxn ang="T13">
                  <a:pos x="T6" y="T7"/>
                </a:cxn>
                <a:cxn ang="T14">
                  <a:pos x="T8" y="T9"/>
                </a:cxn>
              </a:cxnLst>
              <a:rect l="T15" t="T16" r="T17" b="T18"/>
              <a:pathLst>
                <a:path w="493" h="585">
                  <a:moveTo>
                    <a:pt x="0" y="512"/>
                  </a:moveTo>
                  <a:lnTo>
                    <a:pt x="0" y="0"/>
                  </a:lnTo>
                  <a:lnTo>
                    <a:pt x="493" y="64"/>
                  </a:lnTo>
                  <a:lnTo>
                    <a:pt x="493" y="585"/>
                  </a:lnTo>
                  <a:lnTo>
                    <a:pt x="0" y="512"/>
                  </a:lnTo>
                  <a:close/>
                </a:path>
              </a:pathLst>
            </a:custGeom>
            <a:solidFill>
              <a:srgbClr val="99CC00"/>
            </a:solidFill>
            <a:ln w="9525">
              <a:solidFill>
                <a:srgbClr val="808080"/>
              </a:solidFill>
              <a:prstDash val="solid"/>
              <a:round/>
              <a:headEnd/>
              <a:tailEnd/>
            </a:ln>
          </p:spPr>
          <p:txBody>
            <a:bodyPr/>
            <a:lstStyle/>
            <a:p>
              <a:endParaRPr lang="ja-JP" altLang="en-US"/>
            </a:p>
          </p:txBody>
        </p:sp>
        <p:sp>
          <p:nvSpPr>
            <p:cNvPr id="33841" name="Freeform 26"/>
            <p:cNvSpPr>
              <a:spLocks/>
            </p:cNvSpPr>
            <p:nvPr/>
          </p:nvSpPr>
          <p:spPr bwMode="auto">
            <a:xfrm>
              <a:off x="2593" y="2426"/>
              <a:ext cx="804" cy="220"/>
            </a:xfrm>
            <a:custGeom>
              <a:avLst/>
              <a:gdLst>
                <a:gd name="T0" fmla="*/ 493 w 804"/>
                <a:gd name="T1" fmla="*/ 220 h 220"/>
                <a:gd name="T2" fmla="*/ 804 w 804"/>
                <a:gd name="T3" fmla="*/ 55 h 220"/>
                <a:gd name="T4" fmla="*/ 338 w 804"/>
                <a:gd name="T5" fmla="*/ 0 h 220"/>
                <a:gd name="T6" fmla="*/ 0 w 804"/>
                <a:gd name="T7" fmla="*/ 156 h 220"/>
                <a:gd name="T8" fmla="*/ 493 w 804"/>
                <a:gd name="T9" fmla="*/ 220 h 220"/>
                <a:gd name="T10" fmla="*/ 0 60000 65536"/>
                <a:gd name="T11" fmla="*/ 0 60000 65536"/>
                <a:gd name="T12" fmla="*/ 0 60000 65536"/>
                <a:gd name="T13" fmla="*/ 0 60000 65536"/>
                <a:gd name="T14" fmla="*/ 0 60000 65536"/>
                <a:gd name="T15" fmla="*/ 0 w 804"/>
                <a:gd name="T16" fmla="*/ 0 h 220"/>
                <a:gd name="T17" fmla="*/ 804 w 804"/>
                <a:gd name="T18" fmla="*/ 220 h 220"/>
              </a:gdLst>
              <a:ahLst/>
              <a:cxnLst>
                <a:cxn ang="T10">
                  <a:pos x="T0" y="T1"/>
                </a:cxn>
                <a:cxn ang="T11">
                  <a:pos x="T2" y="T3"/>
                </a:cxn>
                <a:cxn ang="T12">
                  <a:pos x="T4" y="T5"/>
                </a:cxn>
                <a:cxn ang="T13">
                  <a:pos x="T6" y="T7"/>
                </a:cxn>
                <a:cxn ang="T14">
                  <a:pos x="T8" y="T9"/>
                </a:cxn>
              </a:cxnLst>
              <a:rect l="T15" t="T16" r="T17" b="T18"/>
              <a:pathLst>
                <a:path w="804" h="220">
                  <a:moveTo>
                    <a:pt x="493" y="220"/>
                  </a:moveTo>
                  <a:lnTo>
                    <a:pt x="804" y="55"/>
                  </a:lnTo>
                  <a:lnTo>
                    <a:pt x="338" y="0"/>
                  </a:lnTo>
                  <a:lnTo>
                    <a:pt x="0" y="156"/>
                  </a:lnTo>
                  <a:lnTo>
                    <a:pt x="493" y="220"/>
                  </a:lnTo>
                  <a:close/>
                </a:path>
              </a:pathLst>
            </a:custGeom>
            <a:solidFill>
              <a:srgbClr val="ABE000"/>
            </a:solidFill>
            <a:ln w="9525">
              <a:solidFill>
                <a:srgbClr val="808080"/>
              </a:solidFill>
              <a:prstDash val="solid"/>
              <a:round/>
              <a:headEnd/>
              <a:tailEnd/>
            </a:ln>
          </p:spPr>
          <p:txBody>
            <a:bodyPr/>
            <a:lstStyle/>
            <a:p>
              <a:endParaRPr lang="ja-JP" altLang="en-US"/>
            </a:p>
          </p:txBody>
        </p:sp>
        <p:sp>
          <p:nvSpPr>
            <p:cNvPr id="33842" name="Freeform 27"/>
            <p:cNvSpPr>
              <a:spLocks/>
            </p:cNvSpPr>
            <p:nvPr/>
          </p:nvSpPr>
          <p:spPr bwMode="auto">
            <a:xfrm>
              <a:off x="3644" y="2536"/>
              <a:ext cx="293" cy="713"/>
            </a:xfrm>
            <a:custGeom>
              <a:avLst/>
              <a:gdLst>
                <a:gd name="T0" fmla="*/ 0 w 293"/>
                <a:gd name="T1" fmla="*/ 713 h 713"/>
                <a:gd name="T2" fmla="*/ 9 w 293"/>
                <a:gd name="T3" fmla="*/ 174 h 713"/>
                <a:gd name="T4" fmla="*/ 293 w 293"/>
                <a:gd name="T5" fmla="*/ 0 h 713"/>
                <a:gd name="T6" fmla="*/ 283 w 293"/>
                <a:gd name="T7" fmla="*/ 512 h 713"/>
                <a:gd name="T8" fmla="*/ 0 w 293"/>
                <a:gd name="T9" fmla="*/ 713 h 713"/>
                <a:gd name="T10" fmla="*/ 0 60000 65536"/>
                <a:gd name="T11" fmla="*/ 0 60000 65536"/>
                <a:gd name="T12" fmla="*/ 0 60000 65536"/>
                <a:gd name="T13" fmla="*/ 0 60000 65536"/>
                <a:gd name="T14" fmla="*/ 0 60000 65536"/>
                <a:gd name="T15" fmla="*/ 0 w 293"/>
                <a:gd name="T16" fmla="*/ 0 h 713"/>
                <a:gd name="T17" fmla="*/ 293 w 293"/>
                <a:gd name="T18" fmla="*/ 713 h 713"/>
              </a:gdLst>
              <a:ahLst/>
              <a:cxnLst>
                <a:cxn ang="T10">
                  <a:pos x="T0" y="T1"/>
                </a:cxn>
                <a:cxn ang="T11">
                  <a:pos x="T2" y="T3"/>
                </a:cxn>
                <a:cxn ang="T12">
                  <a:pos x="T4" y="T5"/>
                </a:cxn>
                <a:cxn ang="T13">
                  <a:pos x="T6" y="T7"/>
                </a:cxn>
                <a:cxn ang="T14">
                  <a:pos x="T8" y="T9"/>
                </a:cxn>
              </a:cxnLst>
              <a:rect l="T15" t="T16" r="T17" b="T18"/>
              <a:pathLst>
                <a:path w="293" h="713">
                  <a:moveTo>
                    <a:pt x="0" y="713"/>
                  </a:moveTo>
                  <a:lnTo>
                    <a:pt x="9" y="174"/>
                  </a:lnTo>
                  <a:lnTo>
                    <a:pt x="293" y="0"/>
                  </a:lnTo>
                  <a:lnTo>
                    <a:pt x="283" y="512"/>
                  </a:lnTo>
                  <a:lnTo>
                    <a:pt x="0" y="713"/>
                  </a:lnTo>
                  <a:close/>
                </a:path>
              </a:pathLst>
            </a:custGeom>
            <a:solidFill>
              <a:srgbClr val="759A00"/>
            </a:solidFill>
            <a:ln w="9525">
              <a:solidFill>
                <a:srgbClr val="808080"/>
              </a:solidFill>
              <a:prstDash val="solid"/>
              <a:round/>
              <a:headEnd/>
              <a:tailEnd/>
            </a:ln>
          </p:spPr>
          <p:txBody>
            <a:bodyPr/>
            <a:lstStyle/>
            <a:p>
              <a:endParaRPr lang="ja-JP" altLang="en-US"/>
            </a:p>
          </p:txBody>
        </p:sp>
        <p:sp>
          <p:nvSpPr>
            <p:cNvPr id="33843" name="Freeform 28"/>
            <p:cNvSpPr>
              <a:spLocks/>
            </p:cNvSpPr>
            <p:nvPr/>
          </p:nvSpPr>
          <p:spPr bwMode="auto">
            <a:xfrm>
              <a:off x="3132" y="2646"/>
              <a:ext cx="521" cy="603"/>
            </a:xfrm>
            <a:custGeom>
              <a:avLst/>
              <a:gdLst>
                <a:gd name="T0" fmla="*/ 0 w 521"/>
                <a:gd name="T1" fmla="*/ 530 h 603"/>
                <a:gd name="T2" fmla="*/ 0 w 521"/>
                <a:gd name="T3" fmla="*/ 0 h 603"/>
                <a:gd name="T4" fmla="*/ 521 w 521"/>
                <a:gd name="T5" fmla="*/ 64 h 603"/>
                <a:gd name="T6" fmla="*/ 512 w 521"/>
                <a:gd name="T7" fmla="*/ 603 h 603"/>
                <a:gd name="T8" fmla="*/ 0 w 521"/>
                <a:gd name="T9" fmla="*/ 530 h 603"/>
                <a:gd name="T10" fmla="*/ 0 60000 65536"/>
                <a:gd name="T11" fmla="*/ 0 60000 65536"/>
                <a:gd name="T12" fmla="*/ 0 60000 65536"/>
                <a:gd name="T13" fmla="*/ 0 60000 65536"/>
                <a:gd name="T14" fmla="*/ 0 60000 65536"/>
                <a:gd name="T15" fmla="*/ 0 w 521"/>
                <a:gd name="T16" fmla="*/ 0 h 603"/>
                <a:gd name="T17" fmla="*/ 521 w 521"/>
                <a:gd name="T18" fmla="*/ 603 h 603"/>
              </a:gdLst>
              <a:ahLst/>
              <a:cxnLst>
                <a:cxn ang="T10">
                  <a:pos x="T0" y="T1"/>
                </a:cxn>
                <a:cxn ang="T11">
                  <a:pos x="T2" y="T3"/>
                </a:cxn>
                <a:cxn ang="T12">
                  <a:pos x="T4" y="T5"/>
                </a:cxn>
                <a:cxn ang="T13">
                  <a:pos x="T6" y="T7"/>
                </a:cxn>
                <a:cxn ang="T14">
                  <a:pos x="T8" y="T9"/>
                </a:cxn>
              </a:cxnLst>
              <a:rect l="T15" t="T16" r="T17" b="T18"/>
              <a:pathLst>
                <a:path w="521" h="603">
                  <a:moveTo>
                    <a:pt x="0" y="530"/>
                  </a:moveTo>
                  <a:lnTo>
                    <a:pt x="0" y="0"/>
                  </a:lnTo>
                  <a:lnTo>
                    <a:pt x="521" y="64"/>
                  </a:lnTo>
                  <a:lnTo>
                    <a:pt x="512" y="603"/>
                  </a:lnTo>
                  <a:lnTo>
                    <a:pt x="0" y="530"/>
                  </a:lnTo>
                  <a:close/>
                </a:path>
              </a:pathLst>
            </a:custGeom>
            <a:solidFill>
              <a:srgbClr val="99CC00"/>
            </a:solidFill>
            <a:ln w="9525">
              <a:solidFill>
                <a:srgbClr val="808080"/>
              </a:solidFill>
              <a:prstDash val="solid"/>
              <a:round/>
              <a:headEnd/>
              <a:tailEnd/>
            </a:ln>
          </p:spPr>
          <p:txBody>
            <a:bodyPr/>
            <a:lstStyle/>
            <a:p>
              <a:endParaRPr lang="ja-JP" altLang="en-US"/>
            </a:p>
          </p:txBody>
        </p:sp>
        <p:sp>
          <p:nvSpPr>
            <p:cNvPr id="33844" name="Freeform 29"/>
            <p:cNvSpPr>
              <a:spLocks/>
            </p:cNvSpPr>
            <p:nvPr/>
          </p:nvSpPr>
          <p:spPr bwMode="auto">
            <a:xfrm>
              <a:off x="3132" y="2481"/>
              <a:ext cx="805" cy="229"/>
            </a:xfrm>
            <a:custGeom>
              <a:avLst/>
              <a:gdLst>
                <a:gd name="T0" fmla="*/ 521 w 805"/>
                <a:gd name="T1" fmla="*/ 229 h 229"/>
                <a:gd name="T2" fmla="*/ 805 w 805"/>
                <a:gd name="T3" fmla="*/ 55 h 229"/>
                <a:gd name="T4" fmla="*/ 320 w 805"/>
                <a:gd name="T5" fmla="*/ 0 h 229"/>
                <a:gd name="T6" fmla="*/ 0 w 805"/>
                <a:gd name="T7" fmla="*/ 165 h 229"/>
                <a:gd name="T8" fmla="*/ 521 w 805"/>
                <a:gd name="T9" fmla="*/ 229 h 229"/>
                <a:gd name="T10" fmla="*/ 0 60000 65536"/>
                <a:gd name="T11" fmla="*/ 0 60000 65536"/>
                <a:gd name="T12" fmla="*/ 0 60000 65536"/>
                <a:gd name="T13" fmla="*/ 0 60000 65536"/>
                <a:gd name="T14" fmla="*/ 0 60000 65536"/>
                <a:gd name="T15" fmla="*/ 0 w 805"/>
                <a:gd name="T16" fmla="*/ 0 h 229"/>
                <a:gd name="T17" fmla="*/ 805 w 805"/>
                <a:gd name="T18" fmla="*/ 229 h 229"/>
              </a:gdLst>
              <a:ahLst/>
              <a:cxnLst>
                <a:cxn ang="T10">
                  <a:pos x="T0" y="T1"/>
                </a:cxn>
                <a:cxn ang="T11">
                  <a:pos x="T2" y="T3"/>
                </a:cxn>
                <a:cxn ang="T12">
                  <a:pos x="T4" y="T5"/>
                </a:cxn>
                <a:cxn ang="T13">
                  <a:pos x="T6" y="T7"/>
                </a:cxn>
                <a:cxn ang="T14">
                  <a:pos x="T8" y="T9"/>
                </a:cxn>
              </a:cxnLst>
              <a:rect l="T15" t="T16" r="T17" b="T18"/>
              <a:pathLst>
                <a:path w="805" h="229">
                  <a:moveTo>
                    <a:pt x="521" y="229"/>
                  </a:moveTo>
                  <a:lnTo>
                    <a:pt x="805" y="55"/>
                  </a:lnTo>
                  <a:lnTo>
                    <a:pt x="320" y="0"/>
                  </a:lnTo>
                  <a:lnTo>
                    <a:pt x="0" y="165"/>
                  </a:lnTo>
                  <a:lnTo>
                    <a:pt x="521" y="229"/>
                  </a:lnTo>
                  <a:close/>
                </a:path>
              </a:pathLst>
            </a:custGeom>
            <a:solidFill>
              <a:srgbClr val="ABE000"/>
            </a:solidFill>
            <a:ln w="9525">
              <a:solidFill>
                <a:srgbClr val="808080"/>
              </a:solidFill>
              <a:prstDash val="solid"/>
              <a:round/>
              <a:headEnd/>
              <a:tailEnd/>
            </a:ln>
          </p:spPr>
          <p:txBody>
            <a:bodyPr/>
            <a:lstStyle/>
            <a:p>
              <a:endParaRPr lang="ja-JP" altLang="en-US"/>
            </a:p>
          </p:txBody>
        </p:sp>
        <p:sp>
          <p:nvSpPr>
            <p:cNvPr id="33845" name="Freeform 30"/>
            <p:cNvSpPr>
              <a:spLocks/>
            </p:cNvSpPr>
            <p:nvPr/>
          </p:nvSpPr>
          <p:spPr bwMode="auto">
            <a:xfrm>
              <a:off x="2090" y="1594"/>
              <a:ext cx="420" cy="1737"/>
            </a:xfrm>
            <a:custGeom>
              <a:avLst/>
              <a:gdLst>
                <a:gd name="T0" fmla="*/ 27 w 420"/>
                <a:gd name="T1" fmla="*/ 1737 h 1737"/>
                <a:gd name="T2" fmla="*/ 0 w 420"/>
                <a:gd name="T3" fmla="*/ 119 h 1737"/>
                <a:gd name="T4" fmla="*/ 402 w 420"/>
                <a:gd name="T5" fmla="*/ 0 h 1737"/>
                <a:gd name="T6" fmla="*/ 420 w 420"/>
                <a:gd name="T7" fmla="*/ 1518 h 1737"/>
                <a:gd name="T8" fmla="*/ 27 w 420"/>
                <a:gd name="T9" fmla="*/ 1737 h 1737"/>
                <a:gd name="T10" fmla="*/ 0 60000 65536"/>
                <a:gd name="T11" fmla="*/ 0 60000 65536"/>
                <a:gd name="T12" fmla="*/ 0 60000 65536"/>
                <a:gd name="T13" fmla="*/ 0 60000 65536"/>
                <a:gd name="T14" fmla="*/ 0 60000 65536"/>
                <a:gd name="T15" fmla="*/ 0 w 420"/>
                <a:gd name="T16" fmla="*/ 0 h 1737"/>
                <a:gd name="T17" fmla="*/ 420 w 420"/>
                <a:gd name="T18" fmla="*/ 1737 h 1737"/>
              </a:gdLst>
              <a:ahLst/>
              <a:cxnLst>
                <a:cxn ang="T10">
                  <a:pos x="T0" y="T1"/>
                </a:cxn>
                <a:cxn ang="T11">
                  <a:pos x="T2" y="T3"/>
                </a:cxn>
                <a:cxn ang="T12">
                  <a:pos x="T4" y="T5"/>
                </a:cxn>
                <a:cxn ang="T13">
                  <a:pos x="T6" y="T7"/>
                </a:cxn>
                <a:cxn ang="T14">
                  <a:pos x="T8" y="T9"/>
                </a:cxn>
              </a:cxnLst>
              <a:rect l="T15" t="T16" r="T17" b="T18"/>
              <a:pathLst>
                <a:path w="420" h="1737">
                  <a:moveTo>
                    <a:pt x="27" y="1737"/>
                  </a:moveTo>
                  <a:lnTo>
                    <a:pt x="0" y="119"/>
                  </a:lnTo>
                  <a:lnTo>
                    <a:pt x="402" y="0"/>
                  </a:lnTo>
                  <a:lnTo>
                    <a:pt x="420" y="1518"/>
                  </a:lnTo>
                  <a:lnTo>
                    <a:pt x="27" y="1737"/>
                  </a:lnTo>
                  <a:close/>
                </a:path>
              </a:pathLst>
            </a:custGeom>
            <a:solidFill>
              <a:srgbClr val="D05400"/>
            </a:solidFill>
            <a:ln w="9525">
              <a:solidFill>
                <a:srgbClr val="808080"/>
              </a:solidFill>
              <a:prstDash val="solid"/>
              <a:round/>
              <a:headEnd/>
              <a:tailEnd/>
            </a:ln>
          </p:spPr>
          <p:txBody>
            <a:bodyPr/>
            <a:lstStyle/>
            <a:p>
              <a:endParaRPr lang="ja-JP" altLang="en-US"/>
            </a:p>
          </p:txBody>
        </p:sp>
        <p:sp>
          <p:nvSpPr>
            <p:cNvPr id="33846" name="Freeform 31"/>
            <p:cNvSpPr>
              <a:spLocks/>
            </p:cNvSpPr>
            <p:nvPr/>
          </p:nvSpPr>
          <p:spPr bwMode="auto">
            <a:xfrm>
              <a:off x="1587" y="1667"/>
              <a:ext cx="530" cy="1664"/>
            </a:xfrm>
            <a:custGeom>
              <a:avLst/>
              <a:gdLst>
                <a:gd name="T0" fmla="*/ 46 w 530"/>
                <a:gd name="T1" fmla="*/ 1582 h 1664"/>
                <a:gd name="T2" fmla="*/ 0 w 530"/>
                <a:gd name="T3" fmla="*/ 0 h 1664"/>
                <a:gd name="T4" fmla="*/ 503 w 530"/>
                <a:gd name="T5" fmla="*/ 46 h 1664"/>
                <a:gd name="T6" fmla="*/ 530 w 530"/>
                <a:gd name="T7" fmla="*/ 1664 h 1664"/>
                <a:gd name="T8" fmla="*/ 46 w 530"/>
                <a:gd name="T9" fmla="*/ 1582 h 1664"/>
                <a:gd name="T10" fmla="*/ 0 60000 65536"/>
                <a:gd name="T11" fmla="*/ 0 60000 65536"/>
                <a:gd name="T12" fmla="*/ 0 60000 65536"/>
                <a:gd name="T13" fmla="*/ 0 60000 65536"/>
                <a:gd name="T14" fmla="*/ 0 60000 65536"/>
                <a:gd name="T15" fmla="*/ 0 w 530"/>
                <a:gd name="T16" fmla="*/ 0 h 1664"/>
                <a:gd name="T17" fmla="*/ 530 w 530"/>
                <a:gd name="T18" fmla="*/ 1664 h 1664"/>
              </a:gdLst>
              <a:ahLst/>
              <a:cxnLst>
                <a:cxn ang="T10">
                  <a:pos x="T0" y="T1"/>
                </a:cxn>
                <a:cxn ang="T11">
                  <a:pos x="T2" y="T3"/>
                </a:cxn>
                <a:cxn ang="T12">
                  <a:pos x="T4" y="T5"/>
                </a:cxn>
                <a:cxn ang="T13">
                  <a:pos x="T6" y="T7"/>
                </a:cxn>
                <a:cxn ang="T14">
                  <a:pos x="T8" y="T9"/>
                </a:cxn>
              </a:cxnLst>
              <a:rect l="T15" t="T16" r="T17" b="T18"/>
              <a:pathLst>
                <a:path w="530" h="1664">
                  <a:moveTo>
                    <a:pt x="46" y="1582"/>
                  </a:moveTo>
                  <a:lnTo>
                    <a:pt x="0" y="0"/>
                  </a:lnTo>
                  <a:lnTo>
                    <a:pt x="503" y="46"/>
                  </a:lnTo>
                  <a:lnTo>
                    <a:pt x="530" y="1664"/>
                  </a:lnTo>
                  <a:lnTo>
                    <a:pt x="46" y="1582"/>
                  </a:lnTo>
                  <a:close/>
                </a:path>
              </a:pathLst>
            </a:custGeom>
            <a:solidFill>
              <a:srgbClr val="FF6600"/>
            </a:solidFill>
            <a:ln w="9525">
              <a:solidFill>
                <a:srgbClr val="808080"/>
              </a:solidFill>
              <a:prstDash val="solid"/>
              <a:round/>
              <a:headEnd/>
              <a:tailEnd/>
            </a:ln>
          </p:spPr>
          <p:txBody>
            <a:bodyPr/>
            <a:lstStyle/>
            <a:p>
              <a:endParaRPr lang="ja-JP" altLang="en-US"/>
            </a:p>
          </p:txBody>
        </p:sp>
        <p:sp>
          <p:nvSpPr>
            <p:cNvPr id="33847" name="Freeform 32"/>
            <p:cNvSpPr>
              <a:spLocks/>
            </p:cNvSpPr>
            <p:nvPr/>
          </p:nvSpPr>
          <p:spPr bwMode="auto">
            <a:xfrm>
              <a:off x="1587" y="1558"/>
              <a:ext cx="905" cy="155"/>
            </a:xfrm>
            <a:custGeom>
              <a:avLst/>
              <a:gdLst>
                <a:gd name="T0" fmla="*/ 503 w 905"/>
                <a:gd name="T1" fmla="*/ 155 h 155"/>
                <a:gd name="T2" fmla="*/ 905 w 905"/>
                <a:gd name="T3" fmla="*/ 36 h 155"/>
                <a:gd name="T4" fmla="*/ 430 w 905"/>
                <a:gd name="T5" fmla="*/ 0 h 155"/>
                <a:gd name="T6" fmla="*/ 0 w 905"/>
                <a:gd name="T7" fmla="*/ 109 h 155"/>
                <a:gd name="T8" fmla="*/ 503 w 905"/>
                <a:gd name="T9" fmla="*/ 155 h 155"/>
                <a:gd name="T10" fmla="*/ 0 60000 65536"/>
                <a:gd name="T11" fmla="*/ 0 60000 65536"/>
                <a:gd name="T12" fmla="*/ 0 60000 65536"/>
                <a:gd name="T13" fmla="*/ 0 60000 65536"/>
                <a:gd name="T14" fmla="*/ 0 60000 65536"/>
                <a:gd name="T15" fmla="*/ 0 w 905"/>
                <a:gd name="T16" fmla="*/ 0 h 155"/>
                <a:gd name="T17" fmla="*/ 905 w 905"/>
                <a:gd name="T18" fmla="*/ 155 h 155"/>
              </a:gdLst>
              <a:ahLst/>
              <a:cxnLst>
                <a:cxn ang="T10">
                  <a:pos x="T0" y="T1"/>
                </a:cxn>
                <a:cxn ang="T11">
                  <a:pos x="T2" y="T3"/>
                </a:cxn>
                <a:cxn ang="T12">
                  <a:pos x="T4" y="T5"/>
                </a:cxn>
                <a:cxn ang="T13">
                  <a:pos x="T6" y="T7"/>
                </a:cxn>
                <a:cxn ang="T14">
                  <a:pos x="T8" y="T9"/>
                </a:cxn>
              </a:cxnLst>
              <a:rect l="T15" t="T16" r="T17" b="T18"/>
              <a:pathLst>
                <a:path w="905" h="155">
                  <a:moveTo>
                    <a:pt x="503" y="155"/>
                  </a:moveTo>
                  <a:lnTo>
                    <a:pt x="905" y="36"/>
                  </a:lnTo>
                  <a:lnTo>
                    <a:pt x="430" y="0"/>
                  </a:lnTo>
                  <a:lnTo>
                    <a:pt x="0" y="109"/>
                  </a:lnTo>
                  <a:lnTo>
                    <a:pt x="503" y="155"/>
                  </a:lnTo>
                  <a:close/>
                </a:path>
              </a:pathLst>
            </a:custGeom>
            <a:solidFill>
              <a:srgbClr val="FF6600"/>
            </a:solidFill>
            <a:ln w="9525">
              <a:solidFill>
                <a:srgbClr val="808080"/>
              </a:solidFill>
              <a:prstDash val="solid"/>
              <a:round/>
              <a:headEnd/>
              <a:tailEnd/>
            </a:ln>
          </p:spPr>
          <p:txBody>
            <a:bodyPr/>
            <a:lstStyle/>
            <a:p>
              <a:endParaRPr lang="ja-JP" altLang="en-US"/>
            </a:p>
          </p:txBody>
        </p:sp>
        <p:sp>
          <p:nvSpPr>
            <p:cNvPr id="33848" name="Freeform 33"/>
            <p:cNvSpPr>
              <a:spLocks/>
            </p:cNvSpPr>
            <p:nvPr/>
          </p:nvSpPr>
          <p:spPr bwMode="auto">
            <a:xfrm>
              <a:off x="2684" y="2664"/>
              <a:ext cx="366" cy="759"/>
            </a:xfrm>
            <a:custGeom>
              <a:avLst/>
              <a:gdLst>
                <a:gd name="T0" fmla="*/ 0 w 366"/>
                <a:gd name="T1" fmla="*/ 759 h 759"/>
                <a:gd name="T2" fmla="*/ 0 w 366"/>
                <a:gd name="T3" fmla="*/ 192 h 759"/>
                <a:gd name="T4" fmla="*/ 366 w 366"/>
                <a:gd name="T5" fmla="*/ 0 h 759"/>
                <a:gd name="T6" fmla="*/ 366 w 366"/>
                <a:gd name="T7" fmla="*/ 530 h 759"/>
                <a:gd name="T8" fmla="*/ 0 w 366"/>
                <a:gd name="T9" fmla="*/ 759 h 759"/>
                <a:gd name="T10" fmla="*/ 0 60000 65536"/>
                <a:gd name="T11" fmla="*/ 0 60000 65536"/>
                <a:gd name="T12" fmla="*/ 0 60000 65536"/>
                <a:gd name="T13" fmla="*/ 0 60000 65536"/>
                <a:gd name="T14" fmla="*/ 0 60000 65536"/>
                <a:gd name="T15" fmla="*/ 0 w 366"/>
                <a:gd name="T16" fmla="*/ 0 h 759"/>
                <a:gd name="T17" fmla="*/ 366 w 366"/>
                <a:gd name="T18" fmla="*/ 759 h 759"/>
              </a:gdLst>
              <a:ahLst/>
              <a:cxnLst>
                <a:cxn ang="T10">
                  <a:pos x="T0" y="T1"/>
                </a:cxn>
                <a:cxn ang="T11">
                  <a:pos x="T2" y="T3"/>
                </a:cxn>
                <a:cxn ang="T12">
                  <a:pos x="T4" y="T5"/>
                </a:cxn>
                <a:cxn ang="T13">
                  <a:pos x="T6" y="T7"/>
                </a:cxn>
                <a:cxn ang="T14">
                  <a:pos x="T8" y="T9"/>
                </a:cxn>
              </a:cxnLst>
              <a:rect l="T15" t="T16" r="T17" b="T18"/>
              <a:pathLst>
                <a:path w="366" h="759">
                  <a:moveTo>
                    <a:pt x="0" y="759"/>
                  </a:moveTo>
                  <a:lnTo>
                    <a:pt x="0" y="192"/>
                  </a:lnTo>
                  <a:lnTo>
                    <a:pt x="366" y="0"/>
                  </a:lnTo>
                  <a:lnTo>
                    <a:pt x="366" y="530"/>
                  </a:lnTo>
                  <a:lnTo>
                    <a:pt x="0" y="759"/>
                  </a:lnTo>
                  <a:close/>
                </a:path>
              </a:pathLst>
            </a:custGeom>
            <a:solidFill>
              <a:srgbClr val="759A00"/>
            </a:solidFill>
            <a:ln w="9525">
              <a:solidFill>
                <a:srgbClr val="808080"/>
              </a:solidFill>
              <a:prstDash val="solid"/>
              <a:round/>
              <a:headEnd/>
              <a:tailEnd/>
            </a:ln>
          </p:spPr>
          <p:txBody>
            <a:bodyPr/>
            <a:lstStyle/>
            <a:p>
              <a:endParaRPr lang="ja-JP" altLang="en-US"/>
            </a:p>
          </p:txBody>
        </p:sp>
        <p:sp>
          <p:nvSpPr>
            <p:cNvPr id="33849" name="Freeform 34"/>
            <p:cNvSpPr>
              <a:spLocks/>
            </p:cNvSpPr>
            <p:nvPr/>
          </p:nvSpPr>
          <p:spPr bwMode="auto">
            <a:xfrm>
              <a:off x="2163" y="2783"/>
              <a:ext cx="521" cy="640"/>
            </a:xfrm>
            <a:custGeom>
              <a:avLst/>
              <a:gdLst>
                <a:gd name="T0" fmla="*/ 9 w 521"/>
                <a:gd name="T1" fmla="*/ 557 h 640"/>
                <a:gd name="T2" fmla="*/ 0 w 521"/>
                <a:gd name="T3" fmla="*/ 0 h 640"/>
                <a:gd name="T4" fmla="*/ 521 w 521"/>
                <a:gd name="T5" fmla="*/ 73 h 640"/>
                <a:gd name="T6" fmla="*/ 521 w 521"/>
                <a:gd name="T7" fmla="*/ 640 h 640"/>
                <a:gd name="T8" fmla="*/ 9 w 521"/>
                <a:gd name="T9" fmla="*/ 557 h 640"/>
                <a:gd name="T10" fmla="*/ 0 60000 65536"/>
                <a:gd name="T11" fmla="*/ 0 60000 65536"/>
                <a:gd name="T12" fmla="*/ 0 60000 65536"/>
                <a:gd name="T13" fmla="*/ 0 60000 65536"/>
                <a:gd name="T14" fmla="*/ 0 60000 65536"/>
                <a:gd name="T15" fmla="*/ 0 w 521"/>
                <a:gd name="T16" fmla="*/ 0 h 640"/>
                <a:gd name="T17" fmla="*/ 521 w 521"/>
                <a:gd name="T18" fmla="*/ 640 h 640"/>
              </a:gdLst>
              <a:ahLst/>
              <a:cxnLst>
                <a:cxn ang="T10">
                  <a:pos x="T0" y="T1"/>
                </a:cxn>
                <a:cxn ang="T11">
                  <a:pos x="T2" y="T3"/>
                </a:cxn>
                <a:cxn ang="T12">
                  <a:pos x="T4" y="T5"/>
                </a:cxn>
                <a:cxn ang="T13">
                  <a:pos x="T6" y="T7"/>
                </a:cxn>
                <a:cxn ang="T14">
                  <a:pos x="T8" y="T9"/>
                </a:cxn>
              </a:cxnLst>
              <a:rect l="T15" t="T16" r="T17" b="T18"/>
              <a:pathLst>
                <a:path w="521" h="640">
                  <a:moveTo>
                    <a:pt x="9" y="557"/>
                  </a:moveTo>
                  <a:lnTo>
                    <a:pt x="0" y="0"/>
                  </a:lnTo>
                  <a:lnTo>
                    <a:pt x="521" y="73"/>
                  </a:lnTo>
                  <a:lnTo>
                    <a:pt x="521" y="640"/>
                  </a:lnTo>
                  <a:lnTo>
                    <a:pt x="9" y="557"/>
                  </a:lnTo>
                  <a:close/>
                </a:path>
              </a:pathLst>
            </a:custGeom>
            <a:solidFill>
              <a:srgbClr val="99CC00"/>
            </a:solidFill>
            <a:ln w="9525">
              <a:solidFill>
                <a:srgbClr val="808080"/>
              </a:solidFill>
              <a:prstDash val="solid"/>
              <a:round/>
              <a:headEnd/>
              <a:tailEnd/>
            </a:ln>
          </p:spPr>
          <p:txBody>
            <a:bodyPr/>
            <a:lstStyle/>
            <a:p>
              <a:endParaRPr lang="ja-JP" altLang="en-US"/>
            </a:p>
          </p:txBody>
        </p:sp>
        <p:sp>
          <p:nvSpPr>
            <p:cNvPr id="33850" name="Freeform 35"/>
            <p:cNvSpPr>
              <a:spLocks/>
            </p:cNvSpPr>
            <p:nvPr/>
          </p:nvSpPr>
          <p:spPr bwMode="auto">
            <a:xfrm>
              <a:off x="2163" y="2600"/>
              <a:ext cx="887" cy="256"/>
            </a:xfrm>
            <a:custGeom>
              <a:avLst/>
              <a:gdLst>
                <a:gd name="T0" fmla="*/ 521 w 887"/>
                <a:gd name="T1" fmla="*/ 256 h 256"/>
                <a:gd name="T2" fmla="*/ 887 w 887"/>
                <a:gd name="T3" fmla="*/ 64 h 256"/>
                <a:gd name="T4" fmla="*/ 393 w 887"/>
                <a:gd name="T5" fmla="*/ 0 h 256"/>
                <a:gd name="T6" fmla="*/ 0 w 887"/>
                <a:gd name="T7" fmla="*/ 183 h 256"/>
                <a:gd name="T8" fmla="*/ 521 w 887"/>
                <a:gd name="T9" fmla="*/ 256 h 256"/>
                <a:gd name="T10" fmla="*/ 0 60000 65536"/>
                <a:gd name="T11" fmla="*/ 0 60000 65536"/>
                <a:gd name="T12" fmla="*/ 0 60000 65536"/>
                <a:gd name="T13" fmla="*/ 0 60000 65536"/>
                <a:gd name="T14" fmla="*/ 0 60000 65536"/>
                <a:gd name="T15" fmla="*/ 0 w 887"/>
                <a:gd name="T16" fmla="*/ 0 h 256"/>
                <a:gd name="T17" fmla="*/ 887 w 887"/>
                <a:gd name="T18" fmla="*/ 256 h 256"/>
              </a:gdLst>
              <a:ahLst/>
              <a:cxnLst>
                <a:cxn ang="T10">
                  <a:pos x="T0" y="T1"/>
                </a:cxn>
                <a:cxn ang="T11">
                  <a:pos x="T2" y="T3"/>
                </a:cxn>
                <a:cxn ang="T12">
                  <a:pos x="T4" y="T5"/>
                </a:cxn>
                <a:cxn ang="T13">
                  <a:pos x="T6" y="T7"/>
                </a:cxn>
                <a:cxn ang="T14">
                  <a:pos x="T8" y="T9"/>
                </a:cxn>
              </a:cxnLst>
              <a:rect l="T15" t="T16" r="T17" b="T18"/>
              <a:pathLst>
                <a:path w="887" h="256">
                  <a:moveTo>
                    <a:pt x="521" y="256"/>
                  </a:moveTo>
                  <a:lnTo>
                    <a:pt x="887" y="64"/>
                  </a:lnTo>
                  <a:lnTo>
                    <a:pt x="393" y="0"/>
                  </a:lnTo>
                  <a:lnTo>
                    <a:pt x="0" y="183"/>
                  </a:lnTo>
                  <a:lnTo>
                    <a:pt x="521" y="256"/>
                  </a:lnTo>
                  <a:close/>
                </a:path>
              </a:pathLst>
            </a:custGeom>
            <a:solidFill>
              <a:srgbClr val="ABE000"/>
            </a:solidFill>
            <a:ln w="9525">
              <a:solidFill>
                <a:srgbClr val="808080"/>
              </a:solidFill>
              <a:prstDash val="solid"/>
              <a:round/>
              <a:headEnd/>
              <a:tailEnd/>
            </a:ln>
          </p:spPr>
          <p:txBody>
            <a:bodyPr/>
            <a:lstStyle/>
            <a:p>
              <a:endParaRPr lang="ja-JP" altLang="en-US"/>
            </a:p>
          </p:txBody>
        </p:sp>
        <p:sp>
          <p:nvSpPr>
            <p:cNvPr id="33851" name="Freeform 36"/>
            <p:cNvSpPr>
              <a:spLocks/>
            </p:cNvSpPr>
            <p:nvPr/>
          </p:nvSpPr>
          <p:spPr bwMode="auto">
            <a:xfrm>
              <a:off x="3287" y="2819"/>
              <a:ext cx="339" cy="695"/>
            </a:xfrm>
            <a:custGeom>
              <a:avLst/>
              <a:gdLst>
                <a:gd name="T0" fmla="*/ 0 w 339"/>
                <a:gd name="T1" fmla="*/ 695 h 695"/>
                <a:gd name="T2" fmla="*/ 0 w 339"/>
                <a:gd name="T3" fmla="*/ 211 h 695"/>
                <a:gd name="T4" fmla="*/ 339 w 339"/>
                <a:gd name="T5" fmla="*/ 0 h 695"/>
                <a:gd name="T6" fmla="*/ 330 w 339"/>
                <a:gd name="T7" fmla="*/ 457 h 695"/>
                <a:gd name="T8" fmla="*/ 0 w 339"/>
                <a:gd name="T9" fmla="*/ 695 h 695"/>
                <a:gd name="T10" fmla="*/ 0 60000 65536"/>
                <a:gd name="T11" fmla="*/ 0 60000 65536"/>
                <a:gd name="T12" fmla="*/ 0 60000 65536"/>
                <a:gd name="T13" fmla="*/ 0 60000 65536"/>
                <a:gd name="T14" fmla="*/ 0 60000 65536"/>
                <a:gd name="T15" fmla="*/ 0 w 339"/>
                <a:gd name="T16" fmla="*/ 0 h 695"/>
                <a:gd name="T17" fmla="*/ 339 w 339"/>
                <a:gd name="T18" fmla="*/ 695 h 695"/>
              </a:gdLst>
              <a:ahLst/>
              <a:cxnLst>
                <a:cxn ang="T10">
                  <a:pos x="T0" y="T1"/>
                </a:cxn>
                <a:cxn ang="T11">
                  <a:pos x="T2" y="T3"/>
                </a:cxn>
                <a:cxn ang="T12">
                  <a:pos x="T4" y="T5"/>
                </a:cxn>
                <a:cxn ang="T13">
                  <a:pos x="T6" y="T7"/>
                </a:cxn>
                <a:cxn ang="T14">
                  <a:pos x="T8" y="T9"/>
                </a:cxn>
              </a:cxnLst>
              <a:rect l="T15" t="T16" r="T17" b="T18"/>
              <a:pathLst>
                <a:path w="339" h="695">
                  <a:moveTo>
                    <a:pt x="0" y="695"/>
                  </a:moveTo>
                  <a:lnTo>
                    <a:pt x="0" y="211"/>
                  </a:lnTo>
                  <a:lnTo>
                    <a:pt x="339" y="0"/>
                  </a:lnTo>
                  <a:lnTo>
                    <a:pt x="330" y="457"/>
                  </a:lnTo>
                  <a:lnTo>
                    <a:pt x="0" y="695"/>
                  </a:lnTo>
                  <a:close/>
                </a:path>
              </a:pathLst>
            </a:custGeom>
            <a:solidFill>
              <a:srgbClr val="668080"/>
            </a:solidFill>
            <a:ln w="9525">
              <a:solidFill>
                <a:srgbClr val="808080"/>
              </a:solidFill>
              <a:prstDash val="solid"/>
              <a:round/>
              <a:headEnd/>
              <a:tailEnd/>
            </a:ln>
          </p:spPr>
          <p:txBody>
            <a:bodyPr/>
            <a:lstStyle/>
            <a:p>
              <a:endParaRPr lang="ja-JP" altLang="en-US"/>
            </a:p>
          </p:txBody>
        </p:sp>
        <p:sp>
          <p:nvSpPr>
            <p:cNvPr id="33852" name="Freeform 37"/>
            <p:cNvSpPr>
              <a:spLocks/>
            </p:cNvSpPr>
            <p:nvPr/>
          </p:nvSpPr>
          <p:spPr bwMode="auto">
            <a:xfrm>
              <a:off x="2739" y="2957"/>
              <a:ext cx="548" cy="557"/>
            </a:xfrm>
            <a:custGeom>
              <a:avLst/>
              <a:gdLst>
                <a:gd name="T0" fmla="*/ 0 w 548"/>
                <a:gd name="T1" fmla="*/ 475 h 557"/>
                <a:gd name="T2" fmla="*/ 0 w 548"/>
                <a:gd name="T3" fmla="*/ 0 h 557"/>
                <a:gd name="T4" fmla="*/ 548 w 548"/>
                <a:gd name="T5" fmla="*/ 73 h 557"/>
                <a:gd name="T6" fmla="*/ 548 w 548"/>
                <a:gd name="T7" fmla="*/ 557 h 557"/>
                <a:gd name="T8" fmla="*/ 0 w 548"/>
                <a:gd name="T9" fmla="*/ 475 h 557"/>
                <a:gd name="T10" fmla="*/ 0 60000 65536"/>
                <a:gd name="T11" fmla="*/ 0 60000 65536"/>
                <a:gd name="T12" fmla="*/ 0 60000 65536"/>
                <a:gd name="T13" fmla="*/ 0 60000 65536"/>
                <a:gd name="T14" fmla="*/ 0 60000 65536"/>
                <a:gd name="T15" fmla="*/ 0 w 548"/>
                <a:gd name="T16" fmla="*/ 0 h 557"/>
                <a:gd name="T17" fmla="*/ 548 w 548"/>
                <a:gd name="T18" fmla="*/ 557 h 557"/>
              </a:gdLst>
              <a:ahLst/>
              <a:cxnLst>
                <a:cxn ang="T10">
                  <a:pos x="T0" y="T1"/>
                </a:cxn>
                <a:cxn ang="T11">
                  <a:pos x="T2" y="T3"/>
                </a:cxn>
                <a:cxn ang="T12">
                  <a:pos x="T4" y="T5"/>
                </a:cxn>
                <a:cxn ang="T13">
                  <a:pos x="T6" y="T7"/>
                </a:cxn>
                <a:cxn ang="T14">
                  <a:pos x="T8" y="T9"/>
                </a:cxn>
              </a:cxnLst>
              <a:rect l="T15" t="T16" r="T17" b="T18"/>
              <a:pathLst>
                <a:path w="548" h="557">
                  <a:moveTo>
                    <a:pt x="0" y="475"/>
                  </a:moveTo>
                  <a:lnTo>
                    <a:pt x="0" y="0"/>
                  </a:lnTo>
                  <a:lnTo>
                    <a:pt x="548" y="73"/>
                  </a:lnTo>
                  <a:lnTo>
                    <a:pt x="548" y="557"/>
                  </a:lnTo>
                  <a:lnTo>
                    <a:pt x="0" y="475"/>
                  </a:lnTo>
                  <a:close/>
                </a:path>
              </a:pathLst>
            </a:custGeom>
            <a:solidFill>
              <a:srgbClr val="CCFFFF"/>
            </a:solidFill>
            <a:ln w="9525">
              <a:solidFill>
                <a:srgbClr val="808080"/>
              </a:solidFill>
              <a:prstDash val="solid"/>
              <a:round/>
              <a:headEnd/>
              <a:tailEnd/>
            </a:ln>
          </p:spPr>
          <p:txBody>
            <a:bodyPr/>
            <a:lstStyle/>
            <a:p>
              <a:endParaRPr lang="ja-JP" altLang="en-US"/>
            </a:p>
          </p:txBody>
        </p:sp>
        <p:sp>
          <p:nvSpPr>
            <p:cNvPr id="33853" name="Freeform 38"/>
            <p:cNvSpPr>
              <a:spLocks/>
            </p:cNvSpPr>
            <p:nvPr/>
          </p:nvSpPr>
          <p:spPr bwMode="auto">
            <a:xfrm>
              <a:off x="2739" y="2755"/>
              <a:ext cx="887" cy="275"/>
            </a:xfrm>
            <a:custGeom>
              <a:avLst/>
              <a:gdLst>
                <a:gd name="T0" fmla="*/ 548 w 887"/>
                <a:gd name="T1" fmla="*/ 275 h 275"/>
                <a:gd name="T2" fmla="*/ 887 w 887"/>
                <a:gd name="T3" fmla="*/ 64 h 275"/>
                <a:gd name="T4" fmla="*/ 366 w 887"/>
                <a:gd name="T5" fmla="*/ 0 h 275"/>
                <a:gd name="T6" fmla="*/ 0 w 887"/>
                <a:gd name="T7" fmla="*/ 202 h 275"/>
                <a:gd name="T8" fmla="*/ 548 w 887"/>
                <a:gd name="T9" fmla="*/ 275 h 275"/>
                <a:gd name="T10" fmla="*/ 0 60000 65536"/>
                <a:gd name="T11" fmla="*/ 0 60000 65536"/>
                <a:gd name="T12" fmla="*/ 0 60000 65536"/>
                <a:gd name="T13" fmla="*/ 0 60000 65536"/>
                <a:gd name="T14" fmla="*/ 0 60000 65536"/>
                <a:gd name="T15" fmla="*/ 0 w 887"/>
                <a:gd name="T16" fmla="*/ 0 h 275"/>
                <a:gd name="T17" fmla="*/ 887 w 887"/>
                <a:gd name="T18" fmla="*/ 275 h 275"/>
              </a:gdLst>
              <a:ahLst/>
              <a:cxnLst>
                <a:cxn ang="T10">
                  <a:pos x="T0" y="T1"/>
                </a:cxn>
                <a:cxn ang="T11">
                  <a:pos x="T2" y="T3"/>
                </a:cxn>
                <a:cxn ang="T12">
                  <a:pos x="T4" y="T5"/>
                </a:cxn>
                <a:cxn ang="T13">
                  <a:pos x="T6" y="T7"/>
                </a:cxn>
                <a:cxn ang="T14">
                  <a:pos x="T8" y="T9"/>
                </a:cxn>
              </a:cxnLst>
              <a:rect l="T15" t="T16" r="T17" b="T18"/>
              <a:pathLst>
                <a:path w="887" h="275">
                  <a:moveTo>
                    <a:pt x="548" y="275"/>
                  </a:moveTo>
                  <a:lnTo>
                    <a:pt x="887" y="64"/>
                  </a:lnTo>
                  <a:lnTo>
                    <a:pt x="366" y="0"/>
                  </a:lnTo>
                  <a:lnTo>
                    <a:pt x="0" y="202"/>
                  </a:lnTo>
                  <a:lnTo>
                    <a:pt x="548" y="275"/>
                  </a:lnTo>
                  <a:close/>
                </a:path>
              </a:pathLst>
            </a:custGeom>
            <a:solidFill>
              <a:srgbClr val="A5C8C7"/>
            </a:solidFill>
            <a:ln w="9525">
              <a:solidFill>
                <a:srgbClr val="808080"/>
              </a:solidFill>
              <a:prstDash val="solid"/>
              <a:round/>
              <a:headEnd/>
              <a:tailEnd/>
            </a:ln>
          </p:spPr>
          <p:txBody>
            <a:bodyPr/>
            <a:lstStyle/>
            <a:p>
              <a:endParaRPr lang="ja-JP" altLang="en-US"/>
            </a:p>
          </p:txBody>
        </p:sp>
      </p:grpSp>
      <p:sp>
        <p:nvSpPr>
          <p:cNvPr id="33794" name="Text Box 39"/>
          <p:cNvSpPr txBox="1">
            <a:spLocks noChangeArrowheads="1"/>
          </p:cNvSpPr>
          <p:nvPr/>
        </p:nvSpPr>
        <p:spPr bwMode="auto">
          <a:xfrm>
            <a:off x="395288" y="481013"/>
            <a:ext cx="7661275" cy="457200"/>
          </a:xfrm>
          <a:prstGeom prst="rect">
            <a:avLst/>
          </a:prstGeom>
          <a:noFill/>
          <a:ln w="9525">
            <a:noFill/>
            <a:miter lim="800000"/>
            <a:headEnd/>
            <a:tailEnd/>
          </a:ln>
        </p:spPr>
        <p:txBody>
          <a:bodyPr>
            <a:spAutoFit/>
          </a:bodyPr>
          <a:lstStyle/>
          <a:p>
            <a:r>
              <a:rPr lang="ja-JP" altLang="en-US" sz="2400">
                <a:latin typeface="HGP創英角ｺﾞｼｯｸUB" pitchFamily="50" charset="-128"/>
                <a:ea typeface="HGP創英角ｺﾞｼｯｸUB" pitchFamily="50" charset="-128"/>
              </a:rPr>
              <a:t>糖尿病の診断基準と心血管死亡に関する危険度の関係　</a:t>
            </a:r>
          </a:p>
        </p:txBody>
      </p:sp>
      <p:sp>
        <p:nvSpPr>
          <p:cNvPr id="33795" name="Text Box 40"/>
          <p:cNvSpPr txBox="1">
            <a:spLocks noChangeArrowheads="1"/>
          </p:cNvSpPr>
          <p:nvPr/>
        </p:nvSpPr>
        <p:spPr bwMode="auto">
          <a:xfrm>
            <a:off x="2555875" y="1196975"/>
            <a:ext cx="4032250" cy="457200"/>
          </a:xfrm>
          <a:prstGeom prst="rect">
            <a:avLst/>
          </a:prstGeom>
          <a:noFill/>
          <a:ln w="9525">
            <a:noFill/>
            <a:miter lim="800000"/>
            <a:headEnd/>
            <a:tailEnd/>
          </a:ln>
        </p:spPr>
        <p:txBody>
          <a:bodyPr>
            <a:spAutoFit/>
          </a:bodyPr>
          <a:lstStyle/>
          <a:p>
            <a:pPr algn="ctr"/>
            <a:r>
              <a:rPr lang="ja-JP" altLang="en-US" sz="2400">
                <a:latin typeface="HGP創英角ｺﾞｼｯｸUB" pitchFamily="50" charset="-128"/>
                <a:ea typeface="HGP創英角ｺﾞｼｯｸUB" pitchFamily="50" charset="-128"/>
              </a:rPr>
              <a:t>－ </a:t>
            </a:r>
            <a:r>
              <a:rPr lang="en-US" altLang="ja-JP" sz="2400">
                <a:latin typeface="HGP創英角ｺﾞｼｯｸUB" pitchFamily="50" charset="-128"/>
                <a:ea typeface="HGP創英角ｺﾞｼｯｸUB" pitchFamily="50" charset="-128"/>
              </a:rPr>
              <a:t>DECODA Study </a:t>
            </a:r>
            <a:r>
              <a:rPr lang="ja-JP" altLang="en-US" sz="2400">
                <a:latin typeface="HGP創英角ｺﾞｼｯｸUB" pitchFamily="50" charset="-128"/>
                <a:ea typeface="HGP創英角ｺﾞｼｯｸUB" pitchFamily="50" charset="-128"/>
              </a:rPr>
              <a:t>－</a:t>
            </a:r>
          </a:p>
        </p:txBody>
      </p:sp>
      <p:sp>
        <p:nvSpPr>
          <p:cNvPr id="33796" name="Text Box 41"/>
          <p:cNvSpPr txBox="1">
            <a:spLocks noChangeArrowheads="1"/>
          </p:cNvSpPr>
          <p:nvPr/>
        </p:nvSpPr>
        <p:spPr bwMode="auto">
          <a:xfrm>
            <a:off x="1887538" y="5230813"/>
            <a:ext cx="1152525" cy="366712"/>
          </a:xfrm>
          <a:prstGeom prst="rect">
            <a:avLst/>
          </a:prstGeom>
          <a:noFill/>
          <a:ln w="9525">
            <a:noFill/>
            <a:miter lim="800000"/>
            <a:headEnd/>
            <a:tailEnd/>
          </a:ln>
        </p:spPr>
        <p:txBody>
          <a:bodyPr>
            <a:spAutoFit/>
          </a:bodyPr>
          <a:lstStyle/>
          <a:p>
            <a:pPr algn="r"/>
            <a:r>
              <a:rPr lang="ja-JP" altLang="en-US" b="1">
                <a:latin typeface="ＭＳ Ｐゴシック" charset="-128"/>
                <a:ea typeface="HG明朝B" pitchFamily="17" charset="-128"/>
              </a:rPr>
              <a:t>糖尿病</a:t>
            </a:r>
          </a:p>
        </p:txBody>
      </p:sp>
      <p:sp>
        <p:nvSpPr>
          <p:cNvPr id="33797" name="Text Box 42"/>
          <p:cNvSpPr txBox="1">
            <a:spLocks noChangeArrowheads="1"/>
          </p:cNvSpPr>
          <p:nvPr/>
        </p:nvSpPr>
        <p:spPr bwMode="auto">
          <a:xfrm>
            <a:off x="2938463" y="5383213"/>
            <a:ext cx="995362" cy="366712"/>
          </a:xfrm>
          <a:prstGeom prst="rect">
            <a:avLst/>
          </a:prstGeom>
          <a:noFill/>
          <a:ln w="9525">
            <a:noFill/>
            <a:miter lim="800000"/>
            <a:headEnd/>
            <a:tailEnd/>
          </a:ln>
        </p:spPr>
        <p:txBody>
          <a:bodyPr>
            <a:spAutoFit/>
          </a:bodyPr>
          <a:lstStyle/>
          <a:p>
            <a:pPr algn="r"/>
            <a:r>
              <a:rPr lang="en-US" altLang="ja-JP" b="1">
                <a:latin typeface="ＭＳ Ｐゴシック" charset="-128"/>
                <a:ea typeface="HG明朝B" pitchFamily="17" charset="-128"/>
              </a:rPr>
              <a:t>IGT</a:t>
            </a:r>
          </a:p>
        </p:txBody>
      </p:sp>
      <p:sp>
        <p:nvSpPr>
          <p:cNvPr id="33798" name="Text Box 43"/>
          <p:cNvSpPr txBox="1">
            <a:spLocks noChangeArrowheads="1"/>
          </p:cNvSpPr>
          <p:nvPr/>
        </p:nvSpPr>
        <p:spPr bwMode="auto">
          <a:xfrm>
            <a:off x="3846513" y="5540375"/>
            <a:ext cx="1152525" cy="366713"/>
          </a:xfrm>
          <a:prstGeom prst="rect">
            <a:avLst/>
          </a:prstGeom>
          <a:noFill/>
          <a:ln w="9525">
            <a:noFill/>
            <a:miter lim="800000"/>
            <a:headEnd/>
            <a:tailEnd/>
          </a:ln>
        </p:spPr>
        <p:txBody>
          <a:bodyPr>
            <a:spAutoFit/>
          </a:bodyPr>
          <a:lstStyle/>
          <a:p>
            <a:pPr algn="r"/>
            <a:r>
              <a:rPr lang="ja-JP" altLang="en-US" b="1">
                <a:latin typeface="ＭＳ Ｐゴシック" charset="-128"/>
                <a:ea typeface="HG明朝B" pitchFamily="17" charset="-128"/>
              </a:rPr>
              <a:t>正常</a:t>
            </a:r>
          </a:p>
        </p:txBody>
      </p:sp>
      <p:sp>
        <p:nvSpPr>
          <p:cNvPr id="33799" name="Text Box 44"/>
          <p:cNvSpPr txBox="1">
            <a:spLocks noChangeArrowheads="1"/>
          </p:cNvSpPr>
          <p:nvPr/>
        </p:nvSpPr>
        <p:spPr bwMode="auto">
          <a:xfrm>
            <a:off x="5475288" y="5332413"/>
            <a:ext cx="1152525" cy="366712"/>
          </a:xfrm>
          <a:prstGeom prst="rect">
            <a:avLst/>
          </a:prstGeom>
          <a:noFill/>
          <a:ln w="9525">
            <a:noFill/>
            <a:miter lim="800000"/>
            <a:headEnd/>
            <a:tailEnd/>
          </a:ln>
        </p:spPr>
        <p:txBody>
          <a:bodyPr>
            <a:spAutoFit/>
          </a:bodyPr>
          <a:lstStyle/>
          <a:p>
            <a:r>
              <a:rPr lang="ja-JP" altLang="en-US" b="1">
                <a:latin typeface="ＭＳ Ｐゴシック" charset="-128"/>
                <a:ea typeface="HG明朝B" pitchFamily="17" charset="-128"/>
              </a:rPr>
              <a:t>正常</a:t>
            </a:r>
          </a:p>
        </p:txBody>
      </p:sp>
      <p:sp>
        <p:nvSpPr>
          <p:cNvPr id="33800" name="Text Box 45"/>
          <p:cNvSpPr txBox="1">
            <a:spLocks noChangeArrowheads="1"/>
          </p:cNvSpPr>
          <p:nvPr/>
        </p:nvSpPr>
        <p:spPr bwMode="auto">
          <a:xfrm>
            <a:off x="6022975" y="4972050"/>
            <a:ext cx="995363" cy="366713"/>
          </a:xfrm>
          <a:prstGeom prst="rect">
            <a:avLst/>
          </a:prstGeom>
          <a:noFill/>
          <a:ln w="9525">
            <a:noFill/>
            <a:miter lim="800000"/>
            <a:headEnd/>
            <a:tailEnd/>
          </a:ln>
        </p:spPr>
        <p:txBody>
          <a:bodyPr>
            <a:spAutoFit/>
          </a:bodyPr>
          <a:lstStyle/>
          <a:p>
            <a:r>
              <a:rPr lang="en-US" altLang="ja-JP" b="1">
                <a:latin typeface="ＭＳ Ｐゴシック" charset="-128"/>
                <a:ea typeface="HG明朝B" pitchFamily="17" charset="-128"/>
              </a:rPr>
              <a:t>IFT</a:t>
            </a:r>
          </a:p>
        </p:txBody>
      </p:sp>
      <p:sp>
        <p:nvSpPr>
          <p:cNvPr id="33801" name="Text Box 46"/>
          <p:cNvSpPr txBox="1">
            <a:spLocks noChangeArrowheads="1"/>
          </p:cNvSpPr>
          <p:nvPr/>
        </p:nvSpPr>
        <p:spPr bwMode="auto">
          <a:xfrm>
            <a:off x="6470650" y="4598988"/>
            <a:ext cx="1152525" cy="366712"/>
          </a:xfrm>
          <a:prstGeom prst="rect">
            <a:avLst/>
          </a:prstGeom>
          <a:noFill/>
          <a:ln w="9525">
            <a:noFill/>
            <a:miter lim="800000"/>
            <a:headEnd/>
            <a:tailEnd/>
          </a:ln>
        </p:spPr>
        <p:txBody>
          <a:bodyPr>
            <a:spAutoFit/>
          </a:bodyPr>
          <a:lstStyle/>
          <a:p>
            <a:r>
              <a:rPr lang="ja-JP" altLang="en-US" b="1">
                <a:latin typeface="ＭＳ Ｐゴシック" charset="-128"/>
                <a:ea typeface="HG明朝B" pitchFamily="17" charset="-128"/>
              </a:rPr>
              <a:t>糖尿病</a:t>
            </a:r>
          </a:p>
        </p:txBody>
      </p:sp>
      <p:sp>
        <p:nvSpPr>
          <p:cNvPr id="33802" name="Text Box 47"/>
          <p:cNvSpPr txBox="1">
            <a:spLocks noChangeArrowheads="1"/>
          </p:cNvSpPr>
          <p:nvPr/>
        </p:nvSpPr>
        <p:spPr bwMode="auto">
          <a:xfrm>
            <a:off x="1285875" y="5754688"/>
            <a:ext cx="1870075" cy="666750"/>
          </a:xfrm>
          <a:prstGeom prst="rect">
            <a:avLst/>
          </a:prstGeom>
          <a:noFill/>
          <a:ln w="25400">
            <a:solidFill>
              <a:srgbClr val="FF6600"/>
            </a:solidFill>
            <a:miter lim="800000"/>
            <a:headEnd/>
            <a:tailEnd/>
          </a:ln>
        </p:spPr>
        <p:txBody>
          <a:bodyPr>
            <a:spAutoFit/>
          </a:bodyPr>
          <a:lstStyle/>
          <a:p>
            <a:pPr algn="ctr"/>
            <a:r>
              <a:rPr lang="en-US" altLang="ja-JP">
                <a:latin typeface="HGP創英角ｺﾞｼｯｸUB" pitchFamily="50" charset="-128"/>
                <a:ea typeface="HGP創英角ｺﾞｼｯｸUB" pitchFamily="50" charset="-128"/>
              </a:rPr>
              <a:t>2</a:t>
            </a:r>
            <a:r>
              <a:rPr lang="ja-JP" altLang="en-US">
                <a:latin typeface="HGP創英角ｺﾞｼｯｸUB" pitchFamily="50" charset="-128"/>
                <a:ea typeface="HGP創英角ｺﾞｼｯｸUB" pitchFamily="50" charset="-128"/>
              </a:rPr>
              <a:t>時間血糖値</a:t>
            </a:r>
            <a:br>
              <a:rPr lang="ja-JP" altLang="en-US">
                <a:latin typeface="HGP創英角ｺﾞｼｯｸUB" pitchFamily="50" charset="-128"/>
                <a:ea typeface="HGP創英角ｺﾞｼｯｸUB" pitchFamily="50" charset="-128"/>
              </a:rPr>
            </a:br>
            <a:r>
              <a:rPr lang="ja-JP" altLang="en-US">
                <a:latin typeface="HGP創英角ｺﾞｼｯｸUB" pitchFamily="50" charset="-128"/>
                <a:ea typeface="HGP創英角ｺﾞｼｯｸUB" pitchFamily="50" charset="-128"/>
              </a:rPr>
              <a:t>診断基準</a:t>
            </a:r>
          </a:p>
        </p:txBody>
      </p:sp>
      <p:sp>
        <p:nvSpPr>
          <p:cNvPr id="33803" name="Text Box 48"/>
          <p:cNvSpPr txBox="1">
            <a:spLocks noChangeArrowheads="1"/>
          </p:cNvSpPr>
          <p:nvPr/>
        </p:nvSpPr>
        <p:spPr bwMode="auto">
          <a:xfrm>
            <a:off x="6757988" y="5084763"/>
            <a:ext cx="1946275" cy="666750"/>
          </a:xfrm>
          <a:prstGeom prst="rect">
            <a:avLst/>
          </a:prstGeom>
          <a:noFill/>
          <a:ln w="25400">
            <a:solidFill>
              <a:srgbClr val="0000FF"/>
            </a:solidFill>
            <a:miter lim="800000"/>
            <a:headEnd/>
            <a:tailEnd/>
          </a:ln>
        </p:spPr>
        <p:txBody>
          <a:bodyPr>
            <a:spAutoFit/>
          </a:bodyPr>
          <a:lstStyle/>
          <a:p>
            <a:pPr algn="ctr"/>
            <a:r>
              <a:rPr lang="ja-JP" altLang="en-US">
                <a:latin typeface="HGP創英角ｺﾞｼｯｸUB" pitchFamily="50" charset="-128"/>
                <a:ea typeface="HGP創英角ｺﾞｼｯｸUB" pitchFamily="50" charset="-128"/>
              </a:rPr>
              <a:t>空腹時血糖値</a:t>
            </a:r>
            <a:br>
              <a:rPr lang="ja-JP" altLang="en-US">
                <a:latin typeface="HGP創英角ｺﾞｼｯｸUB" pitchFamily="50" charset="-128"/>
                <a:ea typeface="HGP創英角ｺﾞｼｯｸUB" pitchFamily="50" charset="-128"/>
              </a:rPr>
            </a:br>
            <a:r>
              <a:rPr lang="ja-JP" altLang="en-US">
                <a:latin typeface="HGP創英角ｺﾞｼｯｸUB" pitchFamily="50" charset="-128"/>
                <a:ea typeface="HGP創英角ｺﾞｼｯｸUB" pitchFamily="50" charset="-128"/>
              </a:rPr>
              <a:t>診断基準</a:t>
            </a:r>
          </a:p>
        </p:txBody>
      </p:sp>
      <p:sp>
        <p:nvSpPr>
          <p:cNvPr id="33804" name="Text Box 49"/>
          <p:cNvSpPr txBox="1">
            <a:spLocks noChangeArrowheads="1"/>
          </p:cNvSpPr>
          <p:nvPr/>
        </p:nvSpPr>
        <p:spPr bwMode="auto">
          <a:xfrm>
            <a:off x="2036763" y="4897438"/>
            <a:ext cx="647700" cy="396875"/>
          </a:xfrm>
          <a:prstGeom prst="rect">
            <a:avLst/>
          </a:prstGeom>
          <a:noFill/>
          <a:ln w="9525">
            <a:noFill/>
            <a:miter lim="800000"/>
            <a:headEnd/>
            <a:tailEnd/>
          </a:ln>
        </p:spPr>
        <p:txBody>
          <a:bodyPr>
            <a:spAutoFit/>
          </a:bodyPr>
          <a:lstStyle/>
          <a:p>
            <a:r>
              <a:rPr lang="en-US" altLang="ja-JP" sz="2000" b="1">
                <a:latin typeface="ＭＳ Ｐゴシック" charset="-128"/>
                <a:ea typeface="HG明朝B" pitchFamily="17" charset="-128"/>
              </a:rPr>
              <a:t>0.0</a:t>
            </a:r>
          </a:p>
        </p:txBody>
      </p:sp>
      <p:sp>
        <p:nvSpPr>
          <p:cNvPr id="33805" name="Text Box 50"/>
          <p:cNvSpPr txBox="1">
            <a:spLocks noChangeArrowheads="1"/>
          </p:cNvSpPr>
          <p:nvPr/>
        </p:nvSpPr>
        <p:spPr bwMode="auto">
          <a:xfrm>
            <a:off x="2020888" y="4221163"/>
            <a:ext cx="647700" cy="396875"/>
          </a:xfrm>
          <a:prstGeom prst="rect">
            <a:avLst/>
          </a:prstGeom>
          <a:noFill/>
          <a:ln w="9525">
            <a:noFill/>
            <a:miter lim="800000"/>
            <a:headEnd/>
            <a:tailEnd/>
          </a:ln>
        </p:spPr>
        <p:txBody>
          <a:bodyPr>
            <a:spAutoFit/>
          </a:bodyPr>
          <a:lstStyle/>
          <a:p>
            <a:r>
              <a:rPr lang="en-US" altLang="ja-JP" sz="2000" b="1">
                <a:latin typeface="ＭＳ Ｐゴシック" charset="-128"/>
                <a:ea typeface="HG明朝B" pitchFamily="17" charset="-128"/>
              </a:rPr>
              <a:t>1.0</a:t>
            </a:r>
          </a:p>
        </p:txBody>
      </p:sp>
      <p:sp>
        <p:nvSpPr>
          <p:cNvPr id="33806" name="Text Box 51"/>
          <p:cNvSpPr txBox="1">
            <a:spLocks noChangeArrowheads="1"/>
          </p:cNvSpPr>
          <p:nvPr/>
        </p:nvSpPr>
        <p:spPr bwMode="auto">
          <a:xfrm>
            <a:off x="1992313" y="3487738"/>
            <a:ext cx="647700" cy="396875"/>
          </a:xfrm>
          <a:prstGeom prst="rect">
            <a:avLst/>
          </a:prstGeom>
          <a:noFill/>
          <a:ln w="9525">
            <a:noFill/>
            <a:miter lim="800000"/>
            <a:headEnd/>
            <a:tailEnd/>
          </a:ln>
        </p:spPr>
        <p:txBody>
          <a:bodyPr>
            <a:spAutoFit/>
          </a:bodyPr>
          <a:lstStyle/>
          <a:p>
            <a:r>
              <a:rPr lang="en-US" altLang="ja-JP" sz="2000" b="1">
                <a:latin typeface="ＭＳ Ｐゴシック" charset="-128"/>
                <a:ea typeface="HG明朝B" pitchFamily="17" charset="-128"/>
              </a:rPr>
              <a:t>2.0</a:t>
            </a:r>
          </a:p>
        </p:txBody>
      </p:sp>
      <p:sp>
        <p:nvSpPr>
          <p:cNvPr id="33807" name="Text Box 52"/>
          <p:cNvSpPr txBox="1">
            <a:spLocks noChangeArrowheads="1"/>
          </p:cNvSpPr>
          <p:nvPr/>
        </p:nvSpPr>
        <p:spPr bwMode="auto">
          <a:xfrm>
            <a:off x="1978025" y="2738438"/>
            <a:ext cx="647700" cy="396875"/>
          </a:xfrm>
          <a:prstGeom prst="rect">
            <a:avLst/>
          </a:prstGeom>
          <a:noFill/>
          <a:ln w="9525">
            <a:noFill/>
            <a:miter lim="800000"/>
            <a:headEnd/>
            <a:tailEnd/>
          </a:ln>
        </p:spPr>
        <p:txBody>
          <a:bodyPr>
            <a:spAutoFit/>
          </a:bodyPr>
          <a:lstStyle/>
          <a:p>
            <a:r>
              <a:rPr lang="en-US" altLang="ja-JP" sz="2000" b="1">
                <a:latin typeface="ＭＳ Ｐゴシック" charset="-128"/>
                <a:ea typeface="HG明朝B" pitchFamily="17" charset="-128"/>
              </a:rPr>
              <a:t>3.0</a:t>
            </a:r>
          </a:p>
        </p:txBody>
      </p:sp>
      <p:sp>
        <p:nvSpPr>
          <p:cNvPr id="33808" name="Text Box 53"/>
          <p:cNvSpPr txBox="1">
            <a:spLocks noChangeArrowheads="1"/>
          </p:cNvSpPr>
          <p:nvPr/>
        </p:nvSpPr>
        <p:spPr bwMode="auto">
          <a:xfrm>
            <a:off x="1963738" y="1974850"/>
            <a:ext cx="647700" cy="396875"/>
          </a:xfrm>
          <a:prstGeom prst="rect">
            <a:avLst/>
          </a:prstGeom>
          <a:noFill/>
          <a:ln w="9525">
            <a:noFill/>
            <a:miter lim="800000"/>
            <a:headEnd/>
            <a:tailEnd/>
          </a:ln>
        </p:spPr>
        <p:txBody>
          <a:bodyPr>
            <a:spAutoFit/>
          </a:bodyPr>
          <a:lstStyle/>
          <a:p>
            <a:r>
              <a:rPr lang="en-US" altLang="ja-JP" sz="2000" b="1">
                <a:latin typeface="ＭＳ Ｐゴシック" charset="-128"/>
                <a:ea typeface="HG明朝B" pitchFamily="17" charset="-128"/>
              </a:rPr>
              <a:t>4.0</a:t>
            </a:r>
          </a:p>
        </p:txBody>
      </p:sp>
      <p:sp>
        <p:nvSpPr>
          <p:cNvPr id="33809" name="Text Box 54"/>
          <p:cNvSpPr txBox="1">
            <a:spLocks noChangeArrowheads="1"/>
          </p:cNvSpPr>
          <p:nvPr/>
        </p:nvSpPr>
        <p:spPr bwMode="auto">
          <a:xfrm>
            <a:off x="3649663" y="3832225"/>
            <a:ext cx="2305050" cy="549275"/>
          </a:xfrm>
          <a:prstGeom prst="rect">
            <a:avLst/>
          </a:prstGeom>
          <a:noFill/>
          <a:ln w="9525">
            <a:noFill/>
            <a:miter lim="800000"/>
            <a:headEnd/>
            <a:tailEnd/>
          </a:ln>
        </p:spPr>
        <p:txBody>
          <a:bodyPr>
            <a:spAutoFit/>
          </a:bodyPr>
          <a:lstStyle/>
          <a:p>
            <a:pPr algn="ctr"/>
            <a:r>
              <a:rPr lang="en-US" altLang="ja-JP" sz="1600">
                <a:latin typeface="HGP創英角ｺﾞｼｯｸUB" pitchFamily="50" charset="-128"/>
                <a:ea typeface="HGP創英角ｺﾞｼｯｸUB" pitchFamily="50" charset="-128"/>
              </a:rPr>
              <a:t>1.19</a:t>
            </a:r>
            <a:br>
              <a:rPr lang="en-US" altLang="ja-JP" sz="1600">
                <a:latin typeface="HGP創英角ｺﾞｼｯｸUB" pitchFamily="50" charset="-128"/>
                <a:ea typeface="HGP創英角ｺﾞｼｯｸUB" pitchFamily="50" charset="-128"/>
              </a:rPr>
            </a:br>
            <a:r>
              <a:rPr lang="en-US" altLang="ja-JP" sz="1400">
                <a:latin typeface="HGP創英角ｺﾞｼｯｸUB" pitchFamily="50" charset="-128"/>
                <a:ea typeface="HGP創英角ｺﾞｼｯｸUB" pitchFamily="50" charset="-128"/>
              </a:rPr>
              <a:t>(0.82</a:t>
            </a:r>
            <a:r>
              <a:rPr lang="ja-JP" altLang="en-US" sz="1400">
                <a:latin typeface="HGP創英角ｺﾞｼｯｸUB" pitchFamily="50" charset="-128"/>
                <a:ea typeface="HGP創英角ｺﾞｼｯｸUB" pitchFamily="50" charset="-128"/>
              </a:rPr>
              <a:t>～</a:t>
            </a:r>
            <a:r>
              <a:rPr lang="en-US" altLang="ja-JP" sz="1400">
                <a:latin typeface="HGP創英角ｺﾞｼｯｸUB" pitchFamily="50" charset="-128"/>
                <a:ea typeface="HGP創英角ｺﾞｼｯｸUB" pitchFamily="50" charset="-128"/>
              </a:rPr>
              <a:t>1.74)</a:t>
            </a:r>
          </a:p>
        </p:txBody>
      </p:sp>
      <p:sp>
        <p:nvSpPr>
          <p:cNvPr id="33810" name="Text Box 55"/>
          <p:cNvSpPr txBox="1">
            <a:spLocks noChangeArrowheads="1"/>
          </p:cNvSpPr>
          <p:nvPr/>
        </p:nvSpPr>
        <p:spPr bwMode="auto">
          <a:xfrm>
            <a:off x="2136775" y="2082800"/>
            <a:ext cx="2305050" cy="549275"/>
          </a:xfrm>
          <a:prstGeom prst="rect">
            <a:avLst/>
          </a:prstGeom>
          <a:noFill/>
          <a:ln w="9525">
            <a:noFill/>
            <a:miter lim="800000"/>
            <a:headEnd/>
            <a:tailEnd/>
          </a:ln>
        </p:spPr>
        <p:txBody>
          <a:bodyPr>
            <a:spAutoFit/>
          </a:bodyPr>
          <a:lstStyle/>
          <a:p>
            <a:pPr algn="ctr"/>
            <a:r>
              <a:rPr lang="en-US" altLang="ja-JP" sz="1600">
                <a:latin typeface="HGP創英角ｺﾞｼｯｸUB" pitchFamily="50" charset="-128"/>
                <a:ea typeface="HGP創英角ｺﾞｼｯｸUB" pitchFamily="50" charset="-128"/>
              </a:rPr>
              <a:t>3.42</a:t>
            </a:r>
            <a:r>
              <a:rPr lang="en-US" altLang="ja-JP">
                <a:latin typeface="HGP創英角ｺﾞｼｯｸUB" pitchFamily="50" charset="-128"/>
                <a:ea typeface="HGP創英角ｺﾞｼｯｸUB" pitchFamily="50" charset="-128"/>
              </a:rPr>
              <a:t/>
            </a:r>
            <a:br>
              <a:rPr lang="en-US" altLang="ja-JP">
                <a:latin typeface="HGP創英角ｺﾞｼｯｸUB" pitchFamily="50" charset="-128"/>
                <a:ea typeface="HGP創英角ｺﾞｼｯｸUB" pitchFamily="50" charset="-128"/>
              </a:rPr>
            </a:br>
            <a:r>
              <a:rPr lang="en-US" altLang="ja-JP" sz="1400">
                <a:latin typeface="HGP創英角ｺﾞｼｯｸUB" pitchFamily="50" charset="-128"/>
                <a:ea typeface="HGP創英角ｺﾞｼｯｸUB" pitchFamily="50" charset="-128"/>
              </a:rPr>
              <a:t>(2.16</a:t>
            </a:r>
            <a:r>
              <a:rPr lang="ja-JP" altLang="en-US" sz="1400">
                <a:latin typeface="HGP創英角ｺﾞｼｯｸUB" pitchFamily="50" charset="-128"/>
                <a:ea typeface="HGP創英角ｺﾞｼｯｸUB" pitchFamily="50" charset="-128"/>
              </a:rPr>
              <a:t>～</a:t>
            </a:r>
            <a:r>
              <a:rPr lang="en-US" altLang="ja-JP" sz="1400">
                <a:latin typeface="HGP創英角ｺﾞｼｯｸUB" pitchFamily="50" charset="-128"/>
                <a:ea typeface="HGP創英角ｺﾞｼｯｸUB" pitchFamily="50" charset="-128"/>
              </a:rPr>
              <a:t>5.42)</a:t>
            </a:r>
          </a:p>
        </p:txBody>
      </p:sp>
      <p:sp>
        <p:nvSpPr>
          <p:cNvPr id="33811" name="Text Box 56"/>
          <p:cNvSpPr txBox="1">
            <a:spLocks noChangeArrowheads="1"/>
          </p:cNvSpPr>
          <p:nvPr/>
        </p:nvSpPr>
        <p:spPr bwMode="auto">
          <a:xfrm>
            <a:off x="4598988" y="2543175"/>
            <a:ext cx="2447925" cy="336550"/>
          </a:xfrm>
          <a:prstGeom prst="rect">
            <a:avLst/>
          </a:prstGeom>
          <a:noFill/>
          <a:ln w="9525">
            <a:noFill/>
            <a:miter lim="800000"/>
            <a:headEnd/>
            <a:tailEnd/>
          </a:ln>
        </p:spPr>
        <p:txBody>
          <a:bodyPr>
            <a:spAutoFit/>
          </a:bodyPr>
          <a:lstStyle/>
          <a:p>
            <a:pPr algn="ctr"/>
            <a:r>
              <a:rPr lang="en-US" altLang="ja-JP" sz="1600">
                <a:latin typeface="HGP創英角ｺﾞｼｯｸUB" pitchFamily="50" charset="-128"/>
                <a:ea typeface="HGP創英角ｺﾞｼｯｸUB" pitchFamily="50" charset="-128"/>
              </a:rPr>
              <a:t>2.33</a:t>
            </a:r>
            <a:r>
              <a:rPr lang="en-US" altLang="ja-JP" sz="1400">
                <a:latin typeface="HGP創英角ｺﾞｼｯｸUB" pitchFamily="50" charset="-128"/>
                <a:ea typeface="HGP創英角ｺﾞｼｯｸUB" pitchFamily="50" charset="-128"/>
              </a:rPr>
              <a:t>(1.47</a:t>
            </a:r>
            <a:r>
              <a:rPr lang="ja-JP" altLang="en-US" sz="1400">
                <a:latin typeface="HGP創英角ｺﾞｼｯｸUB" pitchFamily="50" charset="-128"/>
                <a:ea typeface="HGP創英角ｺﾞｼｯｸUB" pitchFamily="50" charset="-128"/>
              </a:rPr>
              <a:t>～</a:t>
            </a:r>
            <a:r>
              <a:rPr lang="en-US" altLang="ja-JP" sz="1400">
                <a:latin typeface="HGP創英角ｺﾞｼｯｸUB" pitchFamily="50" charset="-128"/>
                <a:ea typeface="HGP創英角ｺﾞｼｯｸUB" pitchFamily="50" charset="-128"/>
              </a:rPr>
              <a:t>3.69)</a:t>
            </a:r>
          </a:p>
        </p:txBody>
      </p:sp>
      <p:sp>
        <p:nvSpPr>
          <p:cNvPr id="33812" name="Text Box 57"/>
          <p:cNvSpPr txBox="1">
            <a:spLocks noChangeArrowheads="1"/>
          </p:cNvSpPr>
          <p:nvPr/>
        </p:nvSpPr>
        <p:spPr bwMode="auto">
          <a:xfrm>
            <a:off x="1562100" y="2060575"/>
            <a:ext cx="488950" cy="3298825"/>
          </a:xfrm>
          <a:prstGeom prst="rect">
            <a:avLst/>
          </a:prstGeom>
          <a:noFill/>
          <a:ln w="9525">
            <a:noFill/>
            <a:miter lim="800000"/>
            <a:headEnd/>
            <a:tailEnd/>
          </a:ln>
        </p:spPr>
        <p:txBody>
          <a:bodyPr vert="eaVert">
            <a:spAutoFit/>
          </a:bodyPr>
          <a:lstStyle/>
          <a:p>
            <a:pPr algn="ctr"/>
            <a:r>
              <a:rPr lang="ja-JP" altLang="en-US" sz="2000" b="1">
                <a:latin typeface="Verdana" pitchFamily="34" charset="0"/>
                <a:ea typeface="HG明朝B" pitchFamily="17" charset="-128"/>
              </a:rPr>
              <a:t>心血管死亡の相対危険度</a:t>
            </a:r>
          </a:p>
        </p:txBody>
      </p:sp>
      <p:sp>
        <p:nvSpPr>
          <p:cNvPr id="33813" name="Text Box 58"/>
          <p:cNvSpPr txBox="1">
            <a:spLocks noChangeArrowheads="1"/>
          </p:cNvSpPr>
          <p:nvPr/>
        </p:nvSpPr>
        <p:spPr bwMode="auto">
          <a:xfrm>
            <a:off x="784225" y="3284538"/>
            <a:ext cx="822325" cy="2274887"/>
          </a:xfrm>
          <a:prstGeom prst="rect">
            <a:avLst/>
          </a:prstGeom>
          <a:noFill/>
          <a:ln w="9525">
            <a:noFill/>
            <a:miter lim="800000"/>
            <a:headEnd/>
            <a:tailEnd/>
          </a:ln>
        </p:spPr>
        <p:txBody>
          <a:bodyPr vert="eaVert">
            <a:spAutoFit/>
          </a:bodyPr>
          <a:lstStyle/>
          <a:p>
            <a:r>
              <a:rPr lang="en-US" altLang="ja-JP" sz="1400">
                <a:latin typeface="HGP創英角ｺﾞｼｯｸUB" pitchFamily="50" charset="-128"/>
                <a:ea typeface="HGP創英角ｺﾞｼｯｸUB" pitchFamily="50" charset="-128"/>
              </a:rPr>
              <a:t>※</a:t>
            </a:r>
            <a:r>
              <a:rPr lang="ja-JP" altLang="en-US" sz="1400">
                <a:latin typeface="HGP創英角ｺﾞｼｯｸUB" pitchFamily="50" charset="-128"/>
                <a:ea typeface="HGP創英角ｺﾞｼｯｸUB" pitchFamily="50" charset="-128"/>
              </a:rPr>
              <a:t>年齢、性別、施設、</a:t>
            </a:r>
            <a:r>
              <a:rPr lang="en-US" altLang="ja-JP" sz="1400">
                <a:latin typeface="HGP創英角ｺﾞｼｯｸUB" pitchFamily="50" charset="-128"/>
                <a:ea typeface="HGP創英角ｺﾞｼｯｸUB" pitchFamily="50" charset="-128"/>
              </a:rPr>
              <a:t>BMI</a:t>
            </a:r>
            <a:r>
              <a:rPr lang="ja-JP" altLang="en-US" sz="1400">
                <a:latin typeface="HGP創英角ｺﾞｼｯｸUB" pitchFamily="50" charset="-128"/>
                <a:ea typeface="HGP創英角ｺﾞｼｯｸUB" pitchFamily="50" charset="-128"/>
              </a:rPr>
              <a:t>、　</a:t>
            </a:r>
            <a:br>
              <a:rPr lang="ja-JP" altLang="en-US" sz="1400">
                <a:latin typeface="HGP創英角ｺﾞｼｯｸUB" pitchFamily="50" charset="-128"/>
                <a:ea typeface="HGP創英角ｺﾞｼｯｸUB" pitchFamily="50" charset="-128"/>
              </a:rPr>
            </a:br>
            <a:r>
              <a:rPr lang="ja-JP" altLang="en-US" sz="1400">
                <a:latin typeface="HGP創英角ｺﾞｼｯｸUB" pitchFamily="50" charset="-128"/>
                <a:ea typeface="HGP創英角ｺﾞｼｯｸUB" pitchFamily="50" charset="-128"/>
              </a:rPr>
              <a:t>　 血圧、総コレステロール値、</a:t>
            </a:r>
            <a:br>
              <a:rPr lang="ja-JP" altLang="en-US" sz="1400">
                <a:latin typeface="HGP創英角ｺﾞｼｯｸUB" pitchFamily="50" charset="-128"/>
                <a:ea typeface="HGP創英角ｺﾞｼｯｸUB" pitchFamily="50" charset="-128"/>
              </a:rPr>
            </a:br>
            <a:r>
              <a:rPr lang="ja-JP" altLang="en-US" sz="1400">
                <a:latin typeface="HGP創英角ｺﾞｼｯｸUB" pitchFamily="50" charset="-128"/>
                <a:ea typeface="HGP創英角ｺﾞｼｯｸUB" pitchFamily="50" charset="-128"/>
              </a:rPr>
              <a:t>　 喫煙で調整</a:t>
            </a:r>
          </a:p>
        </p:txBody>
      </p:sp>
      <p:sp>
        <p:nvSpPr>
          <p:cNvPr id="33814" name="Text Box 59"/>
          <p:cNvSpPr txBox="1">
            <a:spLocks noChangeArrowheads="1"/>
          </p:cNvSpPr>
          <p:nvPr/>
        </p:nvSpPr>
        <p:spPr bwMode="auto">
          <a:xfrm>
            <a:off x="6804025" y="2060575"/>
            <a:ext cx="1152525" cy="304800"/>
          </a:xfrm>
          <a:prstGeom prst="rect">
            <a:avLst/>
          </a:prstGeom>
          <a:noFill/>
          <a:ln w="9525">
            <a:noFill/>
            <a:miter lim="800000"/>
            <a:headEnd/>
            <a:tailEnd/>
          </a:ln>
        </p:spPr>
        <p:txBody>
          <a:bodyPr>
            <a:spAutoFit/>
          </a:bodyPr>
          <a:lstStyle/>
          <a:p>
            <a:r>
              <a:rPr lang="en-US" altLang="ja-JP" sz="1400">
                <a:latin typeface="HGP創英角ｺﾞｼｯｸUB" pitchFamily="50" charset="-128"/>
                <a:ea typeface="HGP創英角ｺﾞｼｯｸUB" pitchFamily="50" charset="-128"/>
              </a:rPr>
              <a:t>(95</a:t>
            </a:r>
            <a:r>
              <a:rPr lang="ja-JP" altLang="en-US" sz="1400">
                <a:latin typeface="HGP創英角ｺﾞｼｯｸUB" pitchFamily="50" charset="-128"/>
                <a:ea typeface="HGP創英角ｺﾞｼｯｸUB" pitchFamily="50" charset="-128"/>
              </a:rPr>
              <a:t>％</a:t>
            </a:r>
            <a:r>
              <a:rPr lang="en-US" altLang="ja-JP" sz="1400">
                <a:latin typeface="HGP創英角ｺﾞｼｯｸUB" pitchFamily="50" charset="-128"/>
                <a:ea typeface="HGP創英角ｺﾞｼｯｸUB" pitchFamily="50" charset="-128"/>
              </a:rPr>
              <a:t>Cl)</a:t>
            </a:r>
          </a:p>
        </p:txBody>
      </p:sp>
      <p:sp>
        <p:nvSpPr>
          <p:cNvPr id="33815" name="Text Box 60"/>
          <p:cNvSpPr txBox="1">
            <a:spLocks noChangeArrowheads="1"/>
          </p:cNvSpPr>
          <p:nvPr/>
        </p:nvSpPr>
        <p:spPr bwMode="auto">
          <a:xfrm>
            <a:off x="3016250" y="6451600"/>
            <a:ext cx="6121400" cy="304800"/>
          </a:xfrm>
          <a:prstGeom prst="rect">
            <a:avLst/>
          </a:prstGeom>
          <a:noFill/>
          <a:ln w="9525">
            <a:noFill/>
            <a:miter lim="800000"/>
            <a:headEnd/>
            <a:tailEnd/>
          </a:ln>
        </p:spPr>
        <p:txBody>
          <a:bodyPr>
            <a:spAutoFit/>
          </a:bodyPr>
          <a:lstStyle/>
          <a:p>
            <a:pPr algn="r"/>
            <a:r>
              <a:rPr lang="en-US" altLang="ja-JP" sz="1400">
                <a:latin typeface="HGP創英角ｺﾞｼｯｸUB" pitchFamily="50" charset="-128"/>
                <a:ea typeface="HGP創英角ｺﾞｼｯｸUB" pitchFamily="50" charset="-128"/>
              </a:rPr>
              <a:t>(Nakagami T</a:t>
            </a:r>
            <a:r>
              <a:rPr lang="ja-JP" altLang="en-US" sz="1400">
                <a:latin typeface="HGP創英角ｺﾞｼｯｸUB" pitchFamily="50" charset="-128"/>
                <a:ea typeface="HGP創英角ｺﾞｼｯｸUB" pitchFamily="50" charset="-128"/>
              </a:rPr>
              <a:t>・</a:t>
            </a:r>
            <a:r>
              <a:rPr lang="en-US" altLang="ja-JP" sz="1400">
                <a:latin typeface="HGP創英角ｺﾞｼｯｸUB" pitchFamily="50" charset="-128"/>
                <a:ea typeface="HGP創英角ｺﾞｼｯｸUB" pitchFamily="50" charset="-128"/>
              </a:rPr>
              <a:t>the DECODA Study Group:Diabetologia47;385,2004)</a:t>
            </a:r>
          </a:p>
        </p:txBody>
      </p:sp>
      <p:sp>
        <p:nvSpPr>
          <p:cNvPr id="33816" name="Rectangle 61"/>
          <p:cNvSpPr>
            <a:spLocks noChangeArrowheads="1"/>
          </p:cNvSpPr>
          <p:nvPr/>
        </p:nvSpPr>
        <p:spPr bwMode="auto">
          <a:xfrm>
            <a:off x="7235825" y="0"/>
            <a:ext cx="1849438" cy="363538"/>
          </a:xfrm>
          <a:prstGeom prst="rect">
            <a:avLst/>
          </a:prstGeom>
          <a:solidFill>
            <a:schemeClr val="bg1"/>
          </a:solidFill>
          <a:ln w="9525">
            <a:noFill/>
            <a:miter lim="800000"/>
            <a:headEnd/>
            <a:tailEnd/>
          </a:ln>
        </p:spPr>
        <p:txBody>
          <a:bodyPr wrap="none" anchor="ctr"/>
          <a:lstStyle/>
          <a:p>
            <a:endParaRPr lang="ja-JP" altLang="en-US">
              <a:latin typeface="Book Antiqua" pitchFamily="18" charset="0"/>
              <a:ea typeface="HG明朝B" pitchFamily="17" charset="-128"/>
            </a:endParaRPr>
          </a:p>
        </p:txBody>
      </p:sp>
      <p:sp>
        <p:nvSpPr>
          <p:cNvPr id="886846" name="Oval 62"/>
          <p:cNvSpPr>
            <a:spLocks noChangeArrowheads="1"/>
          </p:cNvSpPr>
          <p:nvPr/>
        </p:nvSpPr>
        <p:spPr bwMode="auto">
          <a:xfrm>
            <a:off x="2195513" y="1844675"/>
            <a:ext cx="2447925" cy="1439863"/>
          </a:xfrm>
          <a:prstGeom prst="ellipse">
            <a:avLst/>
          </a:prstGeom>
          <a:noFill/>
          <a:ln w="38100">
            <a:solidFill>
              <a:srgbClr val="FF0000"/>
            </a:solidFill>
            <a:round/>
            <a:headEnd/>
            <a:tailEnd/>
          </a:ln>
          <a:effectLst>
            <a:prstShdw prst="shdw17" dist="17961" dir="2700000">
              <a:srgbClr val="990000"/>
            </a:prstShdw>
          </a:effectLst>
        </p:spPr>
        <p:txBody>
          <a:bodyPr wrap="none" anchor="ctr"/>
          <a:lstStyle/>
          <a:p>
            <a:endParaRPr lang="ja-JP" altLang="en-US">
              <a:latin typeface="Book Antiqua" pitchFamily="18" charset="0"/>
              <a:ea typeface="HG明朝B" pitchFamily="17"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86846"/>
                                        </p:tgtEl>
                                        <p:attrNameLst>
                                          <p:attrName>style.visibility</p:attrName>
                                        </p:attrNameLst>
                                      </p:cBhvr>
                                      <p:to>
                                        <p:strVal val="visible"/>
                                      </p:to>
                                    </p:set>
                                    <p:anim calcmode="lin" valueType="num">
                                      <p:cBhvr additive="base">
                                        <p:cTn id="7" dur="500" fill="hold"/>
                                        <p:tgtEl>
                                          <p:spTgt spid="886846"/>
                                        </p:tgtEl>
                                        <p:attrNameLst>
                                          <p:attrName>ppt_x</p:attrName>
                                        </p:attrNameLst>
                                      </p:cBhvr>
                                      <p:tavLst>
                                        <p:tav tm="0">
                                          <p:val>
                                            <p:strVal val="#ppt_x"/>
                                          </p:val>
                                        </p:tav>
                                        <p:tav tm="100000">
                                          <p:val>
                                            <p:strVal val="#ppt_x"/>
                                          </p:val>
                                        </p:tav>
                                      </p:tavLst>
                                    </p:anim>
                                    <p:anim calcmode="lin" valueType="num">
                                      <p:cBhvr additive="base">
                                        <p:cTn id="8" dur="500" fill="hold"/>
                                        <p:tgtEl>
                                          <p:spTgt spid="88684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684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1" name="Picture 2" descr="C:\Users\sakamoto64\Desktop\desktop\20110527 L-PA用スライド\スライド9.JPG"/>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1938" name="Rectangle 2"/>
          <p:cNvSpPr>
            <a:spLocks noGrp="1" noChangeArrowheads="1"/>
          </p:cNvSpPr>
          <p:nvPr>
            <p:ph type="title"/>
          </p:nvPr>
        </p:nvSpPr>
        <p:spPr>
          <a:xfrm>
            <a:off x="457200" y="188640"/>
            <a:ext cx="8229600" cy="1008112"/>
          </a:xfrm>
        </p:spPr>
        <p:txBody>
          <a:bodyPr>
            <a:normAutofit fontScale="90000"/>
          </a:bodyPr>
          <a:lstStyle/>
          <a:p>
            <a:pPr fontAlgn="auto">
              <a:spcAft>
                <a:spcPts val="0"/>
              </a:spcAft>
              <a:defRPr/>
            </a:pPr>
            <a:r>
              <a:rPr lang="ja-JP" altLang="en-US" dirty="0" smtClean="0">
                <a:effectLst>
                  <a:outerShdw blurRad="38100" dist="38100" dir="2700000" algn="tl">
                    <a:srgbClr val="C0C0C0"/>
                  </a:outerShdw>
                </a:effectLst>
              </a:rPr>
              <a:t>食後血糖を抑えなければだめ</a:t>
            </a:r>
            <a:r>
              <a:rPr lang="en-US" altLang="ja-JP" dirty="0" smtClean="0">
                <a:effectLst>
                  <a:outerShdw blurRad="38100" dist="38100" dir="2700000" algn="tl">
                    <a:srgbClr val="C0C0C0"/>
                  </a:outerShdw>
                </a:effectLst>
              </a:rPr>
              <a:t/>
            </a:r>
            <a:br>
              <a:rPr lang="en-US" altLang="ja-JP" dirty="0" smtClean="0">
                <a:effectLst>
                  <a:outerShdw blurRad="38100" dist="38100" dir="2700000" algn="tl">
                    <a:srgbClr val="C0C0C0"/>
                  </a:outerShdw>
                </a:effectLst>
              </a:rPr>
            </a:br>
            <a:r>
              <a:rPr lang="ja-JP" altLang="en-US" sz="3600" dirty="0" smtClean="0">
                <a:effectLst>
                  <a:outerShdw blurRad="38100" dist="38100" dir="2700000" algn="tl">
                    <a:srgbClr val="C0C0C0"/>
                  </a:outerShdw>
                </a:effectLst>
              </a:rPr>
              <a:t>舟形町</a:t>
            </a:r>
            <a:r>
              <a:rPr lang="ja-JP" altLang="en-US" sz="3600" dirty="0">
                <a:effectLst>
                  <a:outerShdw blurRad="38100" dist="38100" dir="2700000" algn="tl">
                    <a:srgbClr val="C0C0C0"/>
                  </a:outerShdw>
                </a:effectLst>
              </a:rPr>
              <a:t>研究</a:t>
            </a:r>
          </a:p>
        </p:txBody>
      </p:sp>
      <p:pic>
        <p:nvPicPr>
          <p:cNvPr id="36866" name="Picture 3" descr="舟形町1"/>
          <p:cNvPicPr>
            <a:picLocks noGrp="1" noChangeAspect="1" noChangeArrowheads="1"/>
          </p:cNvPicPr>
          <p:nvPr>
            <p:ph idx="1"/>
          </p:nvPr>
        </p:nvPicPr>
        <p:blipFill>
          <a:blip r:embed="rId2"/>
          <a:srcRect/>
          <a:stretch>
            <a:fillRect/>
          </a:stretch>
        </p:blipFill>
        <p:spPr>
          <a:xfrm>
            <a:off x="684213" y="1412875"/>
            <a:ext cx="7710487" cy="5300663"/>
          </a:xfrm>
        </p:spPr>
      </p:pic>
      <p:sp>
        <p:nvSpPr>
          <p:cNvPr id="36867" name="Text Box 5"/>
          <p:cNvSpPr txBox="1">
            <a:spLocks noChangeArrowheads="1"/>
          </p:cNvSpPr>
          <p:nvPr/>
        </p:nvSpPr>
        <p:spPr bwMode="auto">
          <a:xfrm>
            <a:off x="7008813" y="6583363"/>
            <a:ext cx="2135187" cy="274637"/>
          </a:xfrm>
          <a:prstGeom prst="rect">
            <a:avLst/>
          </a:prstGeom>
          <a:noFill/>
          <a:ln w="9525">
            <a:noFill/>
            <a:miter lim="800000"/>
            <a:headEnd/>
            <a:tailEnd/>
          </a:ln>
        </p:spPr>
        <p:txBody>
          <a:bodyPr wrap="none">
            <a:spAutoFit/>
          </a:bodyPr>
          <a:lstStyle/>
          <a:p>
            <a:r>
              <a:rPr lang="en-US" altLang="ja-JP" sz="1200">
                <a:latin typeface="Times New Roman" pitchFamily="18" charset="0"/>
                <a:ea typeface="HG明朝B" pitchFamily="17" charset="-128"/>
              </a:rPr>
              <a:t>Diabetes Care;22:920-924,1999</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928688" y="428625"/>
            <a:ext cx="7772400" cy="1143000"/>
          </a:xfrm>
        </p:spPr>
        <p:txBody>
          <a:bodyPr>
            <a:normAutofit fontScale="90000"/>
          </a:bodyPr>
          <a:lstStyle/>
          <a:p>
            <a:pPr fontAlgn="auto">
              <a:spcAft>
                <a:spcPts val="0"/>
              </a:spcAft>
              <a:defRPr/>
            </a:pPr>
            <a:r>
              <a:rPr lang="ja-JP" altLang="en-US" dirty="0" smtClean="0"/>
              <a:t>最近の受診者の</a:t>
            </a:r>
            <a:r>
              <a:rPr lang="en-US" altLang="ja-JP" dirty="0" smtClean="0"/>
              <a:t>75gOGTT</a:t>
            </a:r>
            <a:r>
              <a:rPr lang="ja-JP" altLang="en-US" dirty="0" smtClean="0"/>
              <a:t>（</a:t>
            </a:r>
            <a:r>
              <a:rPr lang="en-US" altLang="ja-JP" dirty="0" smtClean="0"/>
              <a:t>glucose</a:t>
            </a:r>
            <a:r>
              <a:rPr lang="ja-JP" altLang="en-US" dirty="0" smtClean="0"/>
              <a:t>）</a:t>
            </a:r>
            <a:endParaRPr lang="ja-JP" altLang="en-US" dirty="0"/>
          </a:p>
        </p:txBody>
      </p:sp>
      <p:graphicFrame>
        <p:nvGraphicFramePr>
          <p:cNvPr id="1026" name="コンテンツ プレースホルダ 3"/>
          <p:cNvGraphicFramePr>
            <a:graphicFrameLocks noGrp="1"/>
          </p:cNvGraphicFramePr>
          <p:nvPr>
            <p:ph idx="1"/>
          </p:nvPr>
        </p:nvGraphicFramePr>
        <p:xfrm>
          <a:off x="725488" y="1481138"/>
          <a:ext cx="7693025" cy="4525962"/>
        </p:xfrm>
        <a:graphic>
          <a:graphicData uri="http://schemas.openxmlformats.org/presentationml/2006/ole">
            <p:oleObj spid="_x0000_s1026" r:id="rId3" imgW="7773074" imgH="4572396" progId="Excel.Sheet.8">
              <p:embed/>
            </p:oleObj>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タイトル 1"/>
          <p:cNvSpPr>
            <a:spLocks noGrp="1"/>
          </p:cNvSpPr>
          <p:nvPr>
            <p:ph type="title"/>
          </p:nvPr>
        </p:nvSpPr>
        <p:spPr/>
        <p:txBody>
          <a:bodyPr/>
          <a:lstStyle/>
          <a:p>
            <a:pPr fontAlgn="auto">
              <a:spcAft>
                <a:spcPts val="0"/>
              </a:spcAft>
              <a:defRPr/>
            </a:pPr>
            <a:r>
              <a:rPr lang="ja-JP" altLang="en-US" smtClean="0"/>
              <a:t>最近の受診者の</a:t>
            </a:r>
            <a:r>
              <a:rPr lang="en-US" altLang="ja-JP" smtClean="0"/>
              <a:t>75gOGTT</a:t>
            </a:r>
            <a:r>
              <a:rPr lang="ja-JP" altLang="en-US" smtClean="0"/>
              <a:t>（</a:t>
            </a:r>
            <a:r>
              <a:rPr lang="en-US" altLang="ja-JP" smtClean="0"/>
              <a:t>IRI)</a:t>
            </a:r>
            <a:endParaRPr lang="ja-JP" altLang="en-US" smtClean="0"/>
          </a:p>
        </p:txBody>
      </p:sp>
      <p:graphicFrame>
        <p:nvGraphicFramePr>
          <p:cNvPr id="3074" name="コンテンツ プレースホルダ 3"/>
          <p:cNvGraphicFramePr>
            <a:graphicFrameLocks noGrp="1"/>
          </p:cNvGraphicFramePr>
          <p:nvPr>
            <p:ph idx="1"/>
          </p:nvPr>
        </p:nvGraphicFramePr>
        <p:xfrm>
          <a:off x="914400" y="1447800"/>
          <a:ext cx="7772400" cy="4572000"/>
        </p:xfrm>
        <a:graphic>
          <a:graphicData uri="http://schemas.openxmlformats.org/presentationml/2006/ole">
            <p:oleObj spid="_x0000_s3074" r:id="rId3" imgW="7773074" imgH="4572396" progId="Excel.Sheet.8">
              <p:embed/>
            </p:oleObj>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タイトル 1"/>
          <p:cNvSpPr>
            <a:spLocks noGrp="1"/>
          </p:cNvSpPr>
          <p:nvPr>
            <p:ph type="title"/>
          </p:nvPr>
        </p:nvSpPr>
        <p:spPr>
          <a:xfrm>
            <a:off x="357188" y="428625"/>
            <a:ext cx="8501062" cy="785813"/>
          </a:xfrm>
        </p:spPr>
        <p:txBody>
          <a:bodyPr/>
          <a:lstStyle/>
          <a:p>
            <a:pPr fontAlgn="auto">
              <a:spcAft>
                <a:spcPts val="0"/>
              </a:spcAft>
              <a:defRPr/>
            </a:pPr>
            <a:r>
              <a:rPr lang="ja-JP" altLang="en-US" sz="2800" smtClean="0"/>
              <a:t>健常者と耐糖能障害患者のインスリン分泌能の比較</a:t>
            </a:r>
          </a:p>
        </p:txBody>
      </p:sp>
      <p:graphicFrame>
        <p:nvGraphicFramePr>
          <p:cNvPr id="5122" name="コンテンツ プレースホルダ 3"/>
          <p:cNvGraphicFramePr>
            <a:graphicFrameLocks noGrp="1"/>
          </p:cNvGraphicFramePr>
          <p:nvPr>
            <p:ph idx="1"/>
          </p:nvPr>
        </p:nvGraphicFramePr>
        <p:xfrm>
          <a:off x="914400" y="1447800"/>
          <a:ext cx="7772400" cy="4572000"/>
        </p:xfrm>
        <a:graphic>
          <a:graphicData uri="http://schemas.openxmlformats.org/presentationml/2006/ole">
            <p:oleObj spid="_x0000_s5122" r:id="rId4" imgW="7773074" imgH="4572396" progId="Excel.Sheet.8">
              <p:embed/>
            </p:oleObj>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106363" y="933450"/>
            <a:ext cx="8894762" cy="630238"/>
          </a:xfrm>
        </p:spPr>
        <p:txBody>
          <a:bodyPr anchorCtr="1"/>
          <a:lstStyle/>
          <a:p>
            <a:pPr fontAlgn="auto">
              <a:spcAft>
                <a:spcPts val="0"/>
              </a:spcAft>
              <a:defRPr/>
            </a:pPr>
            <a:r>
              <a:rPr lang="ja-JP" altLang="en-US" sz="2400" smtClean="0">
                <a:solidFill>
                  <a:srgbClr val="000066"/>
                </a:solidFill>
                <a:latin typeface="HGP明朝E" pitchFamily="18" charset="-128"/>
                <a:ea typeface="HGP明朝E" pitchFamily="18" charset="-128"/>
              </a:rPr>
              <a:t>日本人糖尿病の平均死亡時年齢と日本人一般の平均寿命の比較</a:t>
            </a:r>
          </a:p>
        </p:txBody>
      </p:sp>
      <p:sp>
        <p:nvSpPr>
          <p:cNvPr id="15362" name="Text Box 3"/>
          <p:cNvSpPr txBox="1">
            <a:spLocks noChangeArrowheads="1"/>
          </p:cNvSpPr>
          <p:nvPr/>
        </p:nvSpPr>
        <p:spPr bwMode="auto">
          <a:xfrm>
            <a:off x="5135563" y="6435725"/>
            <a:ext cx="3808412" cy="274638"/>
          </a:xfrm>
          <a:prstGeom prst="rect">
            <a:avLst/>
          </a:prstGeom>
          <a:noFill/>
          <a:ln w="9525">
            <a:noFill/>
            <a:miter lim="800000"/>
            <a:headEnd/>
            <a:tailEnd/>
          </a:ln>
        </p:spPr>
        <p:txBody>
          <a:bodyPr wrap="none"/>
          <a:lstStyle/>
          <a:p>
            <a:r>
              <a:rPr lang="ja-JP" altLang="en-US" sz="1200">
                <a:solidFill>
                  <a:srgbClr val="000000"/>
                </a:solidFill>
                <a:latin typeface="HG丸ｺﾞｼｯｸM-PRO" pitchFamily="50" charset="-128"/>
                <a:ea typeface="HG丸ｺﾞｼｯｸM-PRO" pitchFamily="50" charset="-128"/>
              </a:rPr>
              <a:t>堀田 饒 ほか．糖尿病 </a:t>
            </a:r>
            <a:r>
              <a:rPr lang="en-US" altLang="ja-JP" sz="1200">
                <a:solidFill>
                  <a:srgbClr val="000000"/>
                </a:solidFill>
                <a:latin typeface="HG丸ｺﾞｼｯｸM-PRO" pitchFamily="50" charset="-128"/>
                <a:ea typeface="HG丸ｺﾞｼｯｸM-PRO" pitchFamily="50" charset="-128"/>
              </a:rPr>
              <a:t>2007;50(1):47-61</a:t>
            </a:r>
            <a:r>
              <a:rPr lang="ja-JP" altLang="en-US" sz="1200">
                <a:solidFill>
                  <a:srgbClr val="000000"/>
                </a:solidFill>
                <a:latin typeface="HG丸ｺﾞｼｯｸM-PRO" pitchFamily="50" charset="-128"/>
                <a:ea typeface="HG丸ｺﾞｼｯｸM-PRO" pitchFamily="50" charset="-128"/>
              </a:rPr>
              <a:t>より作図</a:t>
            </a:r>
          </a:p>
        </p:txBody>
      </p:sp>
      <p:sp>
        <p:nvSpPr>
          <p:cNvPr id="15363" name="Rectangle 4"/>
          <p:cNvSpPr>
            <a:spLocks noChangeArrowheads="1"/>
          </p:cNvSpPr>
          <p:nvPr/>
        </p:nvSpPr>
        <p:spPr bwMode="auto">
          <a:xfrm>
            <a:off x="1616075" y="3827463"/>
            <a:ext cx="687388" cy="1960562"/>
          </a:xfrm>
          <a:prstGeom prst="rect">
            <a:avLst/>
          </a:prstGeom>
          <a:gradFill rotWithShape="1">
            <a:gsLst>
              <a:gs pos="0">
                <a:srgbClr val="475E76"/>
              </a:gs>
              <a:gs pos="50000">
                <a:srgbClr val="99CCFF"/>
              </a:gs>
              <a:gs pos="100000">
                <a:srgbClr val="475E76"/>
              </a:gs>
            </a:gsLst>
            <a:lin ang="0" scaled="1"/>
          </a:gradFill>
          <a:ln w="8001">
            <a:solidFill>
              <a:srgbClr val="000000"/>
            </a:solidFill>
            <a:miter lim="800000"/>
            <a:headEnd/>
            <a:tailEnd/>
          </a:ln>
        </p:spPr>
        <p:txBody>
          <a:bodyPr/>
          <a:lstStyle/>
          <a:p>
            <a:endParaRPr lang="ja-JP" altLang="en-US">
              <a:solidFill>
                <a:srgbClr val="000000"/>
              </a:solidFill>
              <a:latin typeface="Book Antiqua" pitchFamily="18" charset="0"/>
              <a:ea typeface="HG明朝B" pitchFamily="17" charset="-128"/>
            </a:endParaRPr>
          </a:p>
        </p:txBody>
      </p:sp>
      <p:sp>
        <p:nvSpPr>
          <p:cNvPr id="15364" name="Rectangle 5"/>
          <p:cNvSpPr>
            <a:spLocks noChangeArrowheads="1"/>
          </p:cNvSpPr>
          <p:nvPr/>
        </p:nvSpPr>
        <p:spPr bwMode="auto">
          <a:xfrm>
            <a:off x="4029075" y="3624263"/>
            <a:ext cx="687388" cy="2163762"/>
          </a:xfrm>
          <a:prstGeom prst="rect">
            <a:avLst/>
          </a:prstGeom>
          <a:gradFill rotWithShape="1">
            <a:gsLst>
              <a:gs pos="0">
                <a:srgbClr val="475E76"/>
              </a:gs>
              <a:gs pos="50000">
                <a:srgbClr val="99CCFF"/>
              </a:gs>
              <a:gs pos="100000">
                <a:srgbClr val="475E76"/>
              </a:gs>
            </a:gsLst>
            <a:lin ang="0" scaled="1"/>
          </a:gradFill>
          <a:ln w="8001">
            <a:solidFill>
              <a:srgbClr val="000000"/>
            </a:solidFill>
            <a:miter lim="800000"/>
            <a:headEnd/>
            <a:tailEnd/>
          </a:ln>
        </p:spPr>
        <p:txBody>
          <a:bodyPr/>
          <a:lstStyle/>
          <a:p>
            <a:endParaRPr lang="ja-JP" altLang="en-US">
              <a:solidFill>
                <a:srgbClr val="000000"/>
              </a:solidFill>
              <a:latin typeface="Book Antiqua" pitchFamily="18" charset="0"/>
              <a:ea typeface="HG明朝B" pitchFamily="17" charset="-128"/>
            </a:endParaRPr>
          </a:p>
        </p:txBody>
      </p:sp>
      <p:sp>
        <p:nvSpPr>
          <p:cNvPr id="15365" name="Rectangle 6"/>
          <p:cNvSpPr>
            <a:spLocks noChangeArrowheads="1"/>
          </p:cNvSpPr>
          <p:nvPr/>
        </p:nvSpPr>
        <p:spPr bwMode="auto">
          <a:xfrm>
            <a:off x="6434138" y="3481388"/>
            <a:ext cx="687387" cy="2306637"/>
          </a:xfrm>
          <a:prstGeom prst="rect">
            <a:avLst/>
          </a:prstGeom>
          <a:gradFill rotWithShape="1">
            <a:gsLst>
              <a:gs pos="0">
                <a:srgbClr val="475E76"/>
              </a:gs>
              <a:gs pos="50000">
                <a:srgbClr val="99CCFF"/>
              </a:gs>
              <a:gs pos="100000">
                <a:srgbClr val="475E76"/>
              </a:gs>
            </a:gsLst>
            <a:lin ang="0" scaled="1"/>
          </a:gradFill>
          <a:ln w="8001">
            <a:solidFill>
              <a:srgbClr val="000000"/>
            </a:solidFill>
            <a:miter lim="800000"/>
            <a:headEnd/>
            <a:tailEnd/>
          </a:ln>
        </p:spPr>
        <p:txBody>
          <a:bodyPr/>
          <a:lstStyle/>
          <a:p>
            <a:endParaRPr lang="ja-JP" altLang="en-US">
              <a:solidFill>
                <a:srgbClr val="000000"/>
              </a:solidFill>
              <a:latin typeface="Book Antiqua" pitchFamily="18" charset="0"/>
              <a:ea typeface="HG明朝B" pitchFamily="17" charset="-128"/>
            </a:endParaRPr>
          </a:p>
        </p:txBody>
      </p:sp>
      <p:sp>
        <p:nvSpPr>
          <p:cNvPr id="15366" name="Rectangle 7"/>
          <p:cNvSpPr>
            <a:spLocks noChangeArrowheads="1"/>
          </p:cNvSpPr>
          <p:nvPr/>
        </p:nvSpPr>
        <p:spPr bwMode="auto">
          <a:xfrm>
            <a:off x="2852738" y="3375025"/>
            <a:ext cx="687387" cy="2413000"/>
          </a:xfrm>
          <a:prstGeom prst="rect">
            <a:avLst/>
          </a:prstGeom>
          <a:gradFill rotWithShape="1">
            <a:gsLst>
              <a:gs pos="0">
                <a:srgbClr val="764776"/>
              </a:gs>
              <a:gs pos="50000">
                <a:srgbClr val="FF99FF"/>
              </a:gs>
              <a:gs pos="100000">
                <a:srgbClr val="764776"/>
              </a:gs>
            </a:gsLst>
            <a:lin ang="0" scaled="1"/>
          </a:gradFill>
          <a:ln w="8001">
            <a:solidFill>
              <a:srgbClr val="000000"/>
            </a:solidFill>
            <a:miter lim="800000"/>
            <a:headEnd/>
            <a:tailEnd/>
          </a:ln>
        </p:spPr>
        <p:txBody>
          <a:bodyPr/>
          <a:lstStyle/>
          <a:p>
            <a:endParaRPr lang="ja-JP" altLang="en-US">
              <a:solidFill>
                <a:srgbClr val="000000"/>
              </a:solidFill>
              <a:latin typeface="Book Antiqua" pitchFamily="18" charset="0"/>
              <a:ea typeface="HG明朝B" pitchFamily="17" charset="-128"/>
            </a:endParaRPr>
          </a:p>
        </p:txBody>
      </p:sp>
      <p:sp>
        <p:nvSpPr>
          <p:cNvPr id="15367" name="Rectangle 8"/>
          <p:cNvSpPr>
            <a:spLocks noChangeArrowheads="1"/>
          </p:cNvSpPr>
          <p:nvPr/>
        </p:nvSpPr>
        <p:spPr bwMode="auto">
          <a:xfrm>
            <a:off x="5265738" y="3119438"/>
            <a:ext cx="681037" cy="2668587"/>
          </a:xfrm>
          <a:prstGeom prst="rect">
            <a:avLst/>
          </a:prstGeom>
          <a:gradFill rotWithShape="1">
            <a:gsLst>
              <a:gs pos="0">
                <a:srgbClr val="764776"/>
              </a:gs>
              <a:gs pos="50000">
                <a:srgbClr val="FF99FF"/>
              </a:gs>
              <a:gs pos="100000">
                <a:srgbClr val="764776"/>
              </a:gs>
            </a:gsLst>
            <a:lin ang="0" scaled="1"/>
          </a:gradFill>
          <a:ln w="8001">
            <a:solidFill>
              <a:srgbClr val="000000"/>
            </a:solidFill>
            <a:miter lim="800000"/>
            <a:headEnd/>
            <a:tailEnd/>
          </a:ln>
        </p:spPr>
        <p:txBody>
          <a:bodyPr/>
          <a:lstStyle/>
          <a:p>
            <a:endParaRPr lang="ja-JP" altLang="en-US">
              <a:solidFill>
                <a:srgbClr val="000000"/>
              </a:solidFill>
              <a:latin typeface="Book Antiqua" pitchFamily="18" charset="0"/>
              <a:ea typeface="HG明朝B" pitchFamily="17" charset="-128"/>
            </a:endParaRPr>
          </a:p>
        </p:txBody>
      </p:sp>
      <p:sp>
        <p:nvSpPr>
          <p:cNvPr id="15368" name="Rectangle 9"/>
          <p:cNvSpPr>
            <a:spLocks noChangeArrowheads="1"/>
          </p:cNvSpPr>
          <p:nvPr/>
        </p:nvSpPr>
        <p:spPr bwMode="auto">
          <a:xfrm>
            <a:off x="7670800" y="2892425"/>
            <a:ext cx="687388" cy="2895600"/>
          </a:xfrm>
          <a:prstGeom prst="rect">
            <a:avLst/>
          </a:prstGeom>
          <a:gradFill rotWithShape="1">
            <a:gsLst>
              <a:gs pos="0">
                <a:srgbClr val="764776"/>
              </a:gs>
              <a:gs pos="50000">
                <a:srgbClr val="FF99FF"/>
              </a:gs>
              <a:gs pos="100000">
                <a:srgbClr val="764776"/>
              </a:gs>
            </a:gsLst>
            <a:lin ang="0" scaled="1"/>
          </a:gradFill>
          <a:ln w="8001">
            <a:solidFill>
              <a:srgbClr val="000000"/>
            </a:solidFill>
            <a:miter lim="800000"/>
            <a:headEnd/>
            <a:tailEnd/>
          </a:ln>
        </p:spPr>
        <p:txBody>
          <a:bodyPr/>
          <a:lstStyle/>
          <a:p>
            <a:endParaRPr lang="ja-JP" altLang="en-US">
              <a:solidFill>
                <a:srgbClr val="000000"/>
              </a:solidFill>
              <a:latin typeface="Book Antiqua" pitchFamily="18" charset="0"/>
              <a:ea typeface="HG明朝B" pitchFamily="17" charset="-128"/>
            </a:endParaRPr>
          </a:p>
        </p:txBody>
      </p:sp>
      <p:sp>
        <p:nvSpPr>
          <p:cNvPr id="15369" name="Line 10"/>
          <p:cNvSpPr>
            <a:spLocks noChangeShapeType="1"/>
          </p:cNvSpPr>
          <p:nvPr/>
        </p:nvSpPr>
        <p:spPr bwMode="auto">
          <a:xfrm>
            <a:off x="1374775" y="2439988"/>
            <a:ext cx="1588" cy="3348037"/>
          </a:xfrm>
          <a:prstGeom prst="line">
            <a:avLst/>
          </a:prstGeom>
          <a:noFill/>
          <a:ln w="15875">
            <a:solidFill>
              <a:srgbClr val="000000"/>
            </a:solidFill>
            <a:round/>
            <a:headEnd/>
            <a:tailEnd/>
          </a:ln>
        </p:spPr>
        <p:txBody>
          <a:bodyPr/>
          <a:lstStyle/>
          <a:p>
            <a:endParaRPr lang="ja-JP" altLang="en-US"/>
          </a:p>
        </p:txBody>
      </p:sp>
      <p:sp>
        <p:nvSpPr>
          <p:cNvPr id="15370" name="Line 11"/>
          <p:cNvSpPr>
            <a:spLocks noChangeShapeType="1"/>
          </p:cNvSpPr>
          <p:nvPr/>
        </p:nvSpPr>
        <p:spPr bwMode="auto">
          <a:xfrm>
            <a:off x="1306513" y="5788025"/>
            <a:ext cx="68262" cy="1588"/>
          </a:xfrm>
          <a:prstGeom prst="line">
            <a:avLst/>
          </a:prstGeom>
          <a:noFill/>
          <a:ln w="15875">
            <a:solidFill>
              <a:srgbClr val="000000"/>
            </a:solidFill>
            <a:round/>
            <a:headEnd/>
            <a:tailEnd/>
          </a:ln>
        </p:spPr>
        <p:txBody>
          <a:bodyPr/>
          <a:lstStyle/>
          <a:p>
            <a:endParaRPr lang="ja-JP" altLang="en-US"/>
          </a:p>
        </p:txBody>
      </p:sp>
      <p:sp>
        <p:nvSpPr>
          <p:cNvPr id="15371" name="Line 12"/>
          <p:cNvSpPr>
            <a:spLocks noChangeShapeType="1"/>
          </p:cNvSpPr>
          <p:nvPr/>
        </p:nvSpPr>
        <p:spPr bwMode="auto">
          <a:xfrm>
            <a:off x="1306513" y="4951413"/>
            <a:ext cx="68262" cy="1587"/>
          </a:xfrm>
          <a:prstGeom prst="line">
            <a:avLst/>
          </a:prstGeom>
          <a:noFill/>
          <a:ln w="15875">
            <a:solidFill>
              <a:srgbClr val="000000"/>
            </a:solidFill>
            <a:round/>
            <a:headEnd/>
            <a:tailEnd/>
          </a:ln>
        </p:spPr>
        <p:txBody>
          <a:bodyPr/>
          <a:lstStyle/>
          <a:p>
            <a:endParaRPr lang="ja-JP" altLang="en-US"/>
          </a:p>
        </p:txBody>
      </p:sp>
      <p:sp>
        <p:nvSpPr>
          <p:cNvPr id="15372" name="Line 13"/>
          <p:cNvSpPr>
            <a:spLocks noChangeShapeType="1"/>
          </p:cNvSpPr>
          <p:nvPr/>
        </p:nvSpPr>
        <p:spPr bwMode="auto">
          <a:xfrm>
            <a:off x="1306513" y="4114800"/>
            <a:ext cx="68262" cy="1588"/>
          </a:xfrm>
          <a:prstGeom prst="line">
            <a:avLst/>
          </a:prstGeom>
          <a:noFill/>
          <a:ln w="15875">
            <a:solidFill>
              <a:srgbClr val="000000"/>
            </a:solidFill>
            <a:round/>
            <a:headEnd/>
            <a:tailEnd/>
          </a:ln>
        </p:spPr>
        <p:txBody>
          <a:bodyPr/>
          <a:lstStyle/>
          <a:p>
            <a:endParaRPr lang="ja-JP" altLang="en-US"/>
          </a:p>
        </p:txBody>
      </p:sp>
      <p:sp>
        <p:nvSpPr>
          <p:cNvPr id="15373" name="Line 14"/>
          <p:cNvSpPr>
            <a:spLocks noChangeShapeType="1"/>
          </p:cNvSpPr>
          <p:nvPr/>
        </p:nvSpPr>
        <p:spPr bwMode="auto">
          <a:xfrm>
            <a:off x="1306513" y="3276600"/>
            <a:ext cx="68262" cy="1588"/>
          </a:xfrm>
          <a:prstGeom prst="line">
            <a:avLst/>
          </a:prstGeom>
          <a:noFill/>
          <a:ln w="15875">
            <a:solidFill>
              <a:srgbClr val="000000"/>
            </a:solidFill>
            <a:round/>
            <a:headEnd/>
            <a:tailEnd/>
          </a:ln>
        </p:spPr>
        <p:txBody>
          <a:bodyPr/>
          <a:lstStyle/>
          <a:p>
            <a:endParaRPr lang="ja-JP" altLang="en-US"/>
          </a:p>
        </p:txBody>
      </p:sp>
      <p:sp>
        <p:nvSpPr>
          <p:cNvPr id="15374" name="Line 15"/>
          <p:cNvSpPr>
            <a:spLocks noChangeShapeType="1"/>
          </p:cNvSpPr>
          <p:nvPr/>
        </p:nvSpPr>
        <p:spPr bwMode="auto">
          <a:xfrm>
            <a:off x="1306513" y="2439988"/>
            <a:ext cx="68262" cy="1587"/>
          </a:xfrm>
          <a:prstGeom prst="line">
            <a:avLst/>
          </a:prstGeom>
          <a:noFill/>
          <a:ln w="15875">
            <a:solidFill>
              <a:srgbClr val="000000"/>
            </a:solidFill>
            <a:round/>
            <a:headEnd/>
            <a:tailEnd/>
          </a:ln>
        </p:spPr>
        <p:txBody>
          <a:bodyPr/>
          <a:lstStyle/>
          <a:p>
            <a:endParaRPr lang="ja-JP" altLang="en-US"/>
          </a:p>
        </p:txBody>
      </p:sp>
      <p:sp>
        <p:nvSpPr>
          <p:cNvPr id="15375" name="Line 16"/>
          <p:cNvSpPr>
            <a:spLocks noChangeShapeType="1"/>
          </p:cNvSpPr>
          <p:nvPr/>
        </p:nvSpPr>
        <p:spPr bwMode="auto">
          <a:xfrm>
            <a:off x="1374775" y="5788025"/>
            <a:ext cx="7231063" cy="1588"/>
          </a:xfrm>
          <a:prstGeom prst="line">
            <a:avLst/>
          </a:prstGeom>
          <a:noFill/>
          <a:ln w="15875">
            <a:solidFill>
              <a:srgbClr val="000000"/>
            </a:solidFill>
            <a:round/>
            <a:headEnd/>
            <a:tailEnd/>
          </a:ln>
        </p:spPr>
        <p:txBody>
          <a:bodyPr/>
          <a:lstStyle/>
          <a:p>
            <a:endParaRPr lang="ja-JP" altLang="en-US"/>
          </a:p>
        </p:txBody>
      </p:sp>
      <p:sp>
        <p:nvSpPr>
          <p:cNvPr id="15376" name="Rectangle 17"/>
          <p:cNvSpPr>
            <a:spLocks noChangeArrowheads="1"/>
          </p:cNvSpPr>
          <p:nvPr/>
        </p:nvSpPr>
        <p:spPr bwMode="auto">
          <a:xfrm>
            <a:off x="1736725" y="3465513"/>
            <a:ext cx="493713" cy="304800"/>
          </a:xfrm>
          <a:prstGeom prst="rect">
            <a:avLst/>
          </a:prstGeom>
          <a:noFill/>
          <a:ln w="9525">
            <a:noFill/>
            <a:miter lim="800000"/>
            <a:headEnd/>
            <a:tailEnd/>
          </a:ln>
        </p:spPr>
        <p:txBody>
          <a:bodyPr wrap="none" lIns="0" tIns="0" rIns="0" bIns="0"/>
          <a:lstStyle/>
          <a:p>
            <a:r>
              <a:rPr lang="en-US" altLang="ja-JP" sz="2000">
                <a:solidFill>
                  <a:srgbClr val="333399"/>
                </a:solidFill>
                <a:latin typeface="Book Antiqua" pitchFamily="18" charset="0"/>
                <a:ea typeface="HG明朝B" pitchFamily="17" charset="-128"/>
              </a:rPr>
              <a:t>73.4</a:t>
            </a:r>
            <a:endParaRPr lang="en-US" altLang="ja-JP">
              <a:solidFill>
                <a:srgbClr val="333399"/>
              </a:solidFill>
              <a:latin typeface="Book Antiqua" pitchFamily="18" charset="0"/>
              <a:ea typeface="HG明朝B" pitchFamily="17" charset="-128"/>
            </a:endParaRPr>
          </a:p>
        </p:txBody>
      </p:sp>
      <p:sp>
        <p:nvSpPr>
          <p:cNvPr id="15377" name="Rectangle 18"/>
          <p:cNvSpPr>
            <a:spLocks noChangeArrowheads="1"/>
          </p:cNvSpPr>
          <p:nvPr/>
        </p:nvSpPr>
        <p:spPr bwMode="auto">
          <a:xfrm>
            <a:off x="4148138" y="3262313"/>
            <a:ext cx="493712" cy="304800"/>
          </a:xfrm>
          <a:prstGeom prst="rect">
            <a:avLst/>
          </a:prstGeom>
          <a:noFill/>
          <a:ln w="9525">
            <a:noFill/>
            <a:miter lim="800000"/>
            <a:headEnd/>
            <a:tailEnd/>
          </a:ln>
        </p:spPr>
        <p:txBody>
          <a:bodyPr wrap="none" lIns="0" tIns="0" rIns="0" bIns="0"/>
          <a:lstStyle/>
          <a:p>
            <a:r>
              <a:rPr lang="en-US" altLang="ja-JP" sz="2000">
                <a:solidFill>
                  <a:srgbClr val="333399"/>
                </a:solidFill>
                <a:latin typeface="Book Antiqua" pitchFamily="18" charset="0"/>
                <a:ea typeface="HG明朝B" pitchFamily="17" charset="-128"/>
              </a:rPr>
              <a:t>75.9</a:t>
            </a:r>
            <a:endParaRPr lang="en-US" altLang="ja-JP">
              <a:solidFill>
                <a:srgbClr val="333399"/>
              </a:solidFill>
              <a:latin typeface="Book Antiqua" pitchFamily="18" charset="0"/>
              <a:ea typeface="HG明朝B" pitchFamily="17" charset="-128"/>
            </a:endParaRPr>
          </a:p>
        </p:txBody>
      </p:sp>
      <p:sp>
        <p:nvSpPr>
          <p:cNvPr id="15378" name="Rectangle 19"/>
          <p:cNvSpPr>
            <a:spLocks noChangeArrowheads="1"/>
          </p:cNvSpPr>
          <p:nvPr/>
        </p:nvSpPr>
        <p:spPr bwMode="auto">
          <a:xfrm>
            <a:off x="6554788" y="3119438"/>
            <a:ext cx="493712" cy="304800"/>
          </a:xfrm>
          <a:prstGeom prst="rect">
            <a:avLst/>
          </a:prstGeom>
          <a:noFill/>
          <a:ln w="9525">
            <a:noFill/>
            <a:miter lim="800000"/>
            <a:headEnd/>
            <a:tailEnd/>
          </a:ln>
        </p:spPr>
        <p:txBody>
          <a:bodyPr wrap="none" lIns="0" tIns="0" rIns="0" bIns="0"/>
          <a:lstStyle/>
          <a:p>
            <a:r>
              <a:rPr lang="en-US" altLang="ja-JP" sz="2000">
                <a:solidFill>
                  <a:srgbClr val="333399"/>
                </a:solidFill>
                <a:latin typeface="Book Antiqua" pitchFamily="18" charset="0"/>
                <a:ea typeface="HG明朝B" pitchFamily="17" charset="-128"/>
              </a:rPr>
              <a:t>77.6</a:t>
            </a:r>
            <a:endParaRPr lang="en-US" altLang="ja-JP">
              <a:solidFill>
                <a:srgbClr val="333399"/>
              </a:solidFill>
              <a:latin typeface="Book Antiqua" pitchFamily="18" charset="0"/>
              <a:ea typeface="HG明朝B" pitchFamily="17" charset="-128"/>
            </a:endParaRPr>
          </a:p>
        </p:txBody>
      </p:sp>
      <p:sp>
        <p:nvSpPr>
          <p:cNvPr id="15379" name="Rectangle 20"/>
          <p:cNvSpPr>
            <a:spLocks noChangeArrowheads="1"/>
          </p:cNvSpPr>
          <p:nvPr/>
        </p:nvSpPr>
        <p:spPr bwMode="auto">
          <a:xfrm>
            <a:off x="2973388" y="3013075"/>
            <a:ext cx="493712" cy="304800"/>
          </a:xfrm>
          <a:prstGeom prst="rect">
            <a:avLst/>
          </a:prstGeom>
          <a:noFill/>
          <a:ln w="9525">
            <a:noFill/>
            <a:miter lim="800000"/>
            <a:headEnd/>
            <a:tailEnd/>
          </a:ln>
        </p:spPr>
        <p:txBody>
          <a:bodyPr wrap="none" lIns="0" tIns="0" rIns="0" bIns="0"/>
          <a:lstStyle/>
          <a:p>
            <a:r>
              <a:rPr lang="en-US" altLang="ja-JP" sz="2000">
                <a:solidFill>
                  <a:srgbClr val="FF0000"/>
                </a:solidFill>
                <a:latin typeface="Book Antiqua" pitchFamily="18" charset="0"/>
                <a:ea typeface="HG明朝B" pitchFamily="17" charset="-128"/>
              </a:rPr>
              <a:t>78.8</a:t>
            </a:r>
            <a:endParaRPr lang="en-US" altLang="ja-JP">
              <a:solidFill>
                <a:srgbClr val="FF0000"/>
              </a:solidFill>
              <a:latin typeface="Book Antiqua" pitchFamily="18" charset="0"/>
              <a:ea typeface="HG明朝B" pitchFamily="17" charset="-128"/>
            </a:endParaRPr>
          </a:p>
        </p:txBody>
      </p:sp>
      <p:sp>
        <p:nvSpPr>
          <p:cNvPr id="15380" name="Rectangle 21"/>
          <p:cNvSpPr>
            <a:spLocks noChangeArrowheads="1"/>
          </p:cNvSpPr>
          <p:nvPr/>
        </p:nvSpPr>
        <p:spPr bwMode="auto">
          <a:xfrm>
            <a:off x="5378450" y="2757488"/>
            <a:ext cx="493713" cy="304800"/>
          </a:xfrm>
          <a:prstGeom prst="rect">
            <a:avLst/>
          </a:prstGeom>
          <a:noFill/>
          <a:ln w="9525">
            <a:noFill/>
            <a:miter lim="800000"/>
            <a:headEnd/>
            <a:tailEnd/>
          </a:ln>
        </p:spPr>
        <p:txBody>
          <a:bodyPr wrap="none" lIns="0" tIns="0" rIns="0" bIns="0"/>
          <a:lstStyle/>
          <a:p>
            <a:r>
              <a:rPr lang="en-US" altLang="ja-JP" sz="2000">
                <a:solidFill>
                  <a:srgbClr val="FF0000"/>
                </a:solidFill>
                <a:latin typeface="Book Antiqua" pitchFamily="18" charset="0"/>
                <a:ea typeface="HG明朝B" pitchFamily="17" charset="-128"/>
              </a:rPr>
              <a:t>81.9</a:t>
            </a:r>
            <a:endParaRPr lang="en-US" altLang="ja-JP">
              <a:solidFill>
                <a:srgbClr val="FF0000"/>
              </a:solidFill>
              <a:latin typeface="Book Antiqua" pitchFamily="18" charset="0"/>
              <a:ea typeface="HG明朝B" pitchFamily="17" charset="-128"/>
            </a:endParaRPr>
          </a:p>
        </p:txBody>
      </p:sp>
      <p:sp>
        <p:nvSpPr>
          <p:cNvPr id="15381" name="Rectangle 22"/>
          <p:cNvSpPr>
            <a:spLocks noChangeArrowheads="1"/>
          </p:cNvSpPr>
          <p:nvPr/>
        </p:nvSpPr>
        <p:spPr bwMode="auto">
          <a:xfrm>
            <a:off x="7789863" y="2530475"/>
            <a:ext cx="493712" cy="304800"/>
          </a:xfrm>
          <a:prstGeom prst="rect">
            <a:avLst/>
          </a:prstGeom>
          <a:noFill/>
          <a:ln w="9525">
            <a:noFill/>
            <a:miter lim="800000"/>
            <a:headEnd/>
            <a:tailEnd/>
          </a:ln>
        </p:spPr>
        <p:txBody>
          <a:bodyPr wrap="none" lIns="0" tIns="0" rIns="0" bIns="0"/>
          <a:lstStyle/>
          <a:p>
            <a:r>
              <a:rPr lang="en-US" altLang="ja-JP" sz="2000">
                <a:solidFill>
                  <a:srgbClr val="FF0000"/>
                </a:solidFill>
                <a:latin typeface="Book Antiqua" pitchFamily="18" charset="0"/>
                <a:ea typeface="HG明朝B" pitchFamily="17" charset="-128"/>
              </a:rPr>
              <a:t>84.6</a:t>
            </a:r>
            <a:endParaRPr lang="en-US" altLang="ja-JP">
              <a:solidFill>
                <a:srgbClr val="FF0000"/>
              </a:solidFill>
              <a:latin typeface="Book Antiqua" pitchFamily="18" charset="0"/>
              <a:ea typeface="HG明朝B" pitchFamily="17" charset="-128"/>
            </a:endParaRPr>
          </a:p>
        </p:txBody>
      </p:sp>
      <p:sp>
        <p:nvSpPr>
          <p:cNvPr id="15382" name="Rectangle 23"/>
          <p:cNvSpPr>
            <a:spLocks noChangeArrowheads="1"/>
          </p:cNvSpPr>
          <p:nvPr/>
        </p:nvSpPr>
        <p:spPr bwMode="auto">
          <a:xfrm>
            <a:off x="944563" y="5659438"/>
            <a:ext cx="254000" cy="274637"/>
          </a:xfrm>
          <a:prstGeom prst="rect">
            <a:avLst/>
          </a:prstGeom>
          <a:noFill/>
          <a:ln w="9525">
            <a:noFill/>
            <a:miter lim="800000"/>
            <a:headEnd/>
            <a:tailEnd/>
          </a:ln>
        </p:spPr>
        <p:txBody>
          <a:bodyPr wrap="none" lIns="0" tIns="0" rIns="0" bIns="0"/>
          <a:lstStyle/>
          <a:p>
            <a:r>
              <a:rPr lang="en-US" altLang="ja-JP">
                <a:solidFill>
                  <a:srgbClr val="000000"/>
                </a:solidFill>
                <a:latin typeface="Book Antiqua" pitchFamily="18" charset="0"/>
                <a:ea typeface="HG明朝B" pitchFamily="17" charset="-128"/>
              </a:rPr>
              <a:t>50</a:t>
            </a:r>
          </a:p>
        </p:txBody>
      </p:sp>
      <p:sp>
        <p:nvSpPr>
          <p:cNvPr id="15383" name="Rectangle 24"/>
          <p:cNvSpPr>
            <a:spLocks noChangeArrowheads="1"/>
          </p:cNvSpPr>
          <p:nvPr/>
        </p:nvSpPr>
        <p:spPr bwMode="auto">
          <a:xfrm>
            <a:off x="944563" y="4822825"/>
            <a:ext cx="254000" cy="274638"/>
          </a:xfrm>
          <a:prstGeom prst="rect">
            <a:avLst/>
          </a:prstGeom>
          <a:noFill/>
          <a:ln w="9525">
            <a:noFill/>
            <a:miter lim="800000"/>
            <a:headEnd/>
            <a:tailEnd/>
          </a:ln>
        </p:spPr>
        <p:txBody>
          <a:bodyPr wrap="none" lIns="0" tIns="0" rIns="0" bIns="0"/>
          <a:lstStyle/>
          <a:p>
            <a:r>
              <a:rPr lang="en-US" altLang="ja-JP">
                <a:solidFill>
                  <a:srgbClr val="000000"/>
                </a:solidFill>
                <a:latin typeface="Book Antiqua" pitchFamily="18" charset="0"/>
                <a:ea typeface="HG明朝B" pitchFamily="17" charset="-128"/>
              </a:rPr>
              <a:t>60</a:t>
            </a:r>
          </a:p>
        </p:txBody>
      </p:sp>
      <p:sp>
        <p:nvSpPr>
          <p:cNvPr id="15384" name="Rectangle 25"/>
          <p:cNvSpPr>
            <a:spLocks noChangeArrowheads="1"/>
          </p:cNvSpPr>
          <p:nvPr/>
        </p:nvSpPr>
        <p:spPr bwMode="auto">
          <a:xfrm>
            <a:off x="944563" y="3986213"/>
            <a:ext cx="254000" cy="274637"/>
          </a:xfrm>
          <a:prstGeom prst="rect">
            <a:avLst/>
          </a:prstGeom>
          <a:noFill/>
          <a:ln w="9525">
            <a:noFill/>
            <a:miter lim="800000"/>
            <a:headEnd/>
            <a:tailEnd/>
          </a:ln>
        </p:spPr>
        <p:txBody>
          <a:bodyPr wrap="none" lIns="0" tIns="0" rIns="0" bIns="0"/>
          <a:lstStyle/>
          <a:p>
            <a:r>
              <a:rPr lang="en-US" altLang="ja-JP">
                <a:solidFill>
                  <a:srgbClr val="000000"/>
                </a:solidFill>
                <a:latin typeface="Book Antiqua" pitchFamily="18" charset="0"/>
                <a:ea typeface="HG明朝B" pitchFamily="17" charset="-128"/>
              </a:rPr>
              <a:t>70</a:t>
            </a:r>
          </a:p>
        </p:txBody>
      </p:sp>
      <p:sp>
        <p:nvSpPr>
          <p:cNvPr id="15385" name="Rectangle 26"/>
          <p:cNvSpPr>
            <a:spLocks noChangeArrowheads="1"/>
          </p:cNvSpPr>
          <p:nvPr/>
        </p:nvSpPr>
        <p:spPr bwMode="auto">
          <a:xfrm>
            <a:off x="944563" y="3149600"/>
            <a:ext cx="254000" cy="274638"/>
          </a:xfrm>
          <a:prstGeom prst="rect">
            <a:avLst/>
          </a:prstGeom>
          <a:noFill/>
          <a:ln w="9525">
            <a:noFill/>
            <a:miter lim="800000"/>
            <a:headEnd/>
            <a:tailEnd/>
          </a:ln>
        </p:spPr>
        <p:txBody>
          <a:bodyPr wrap="none" lIns="0" tIns="0" rIns="0" bIns="0"/>
          <a:lstStyle/>
          <a:p>
            <a:r>
              <a:rPr lang="en-US" altLang="ja-JP">
                <a:solidFill>
                  <a:srgbClr val="000000"/>
                </a:solidFill>
                <a:latin typeface="Book Antiqua" pitchFamily="18" charset="0"/>
                <a:ea typeface="HG明朝B" pitchFamily="17" charset="-128"/>
              </a:rPr>
              <a:t>80</a:t>
            </a:r>
          </a:p>
        </p:txBody>
      </p:sp>
      <p:sp>
        <p:nvSpPr>
          <p:cNvPr id="15386" name="Rectangle 27"/>
          <p:cNvSpPr>
            <a:spLocks noChangeArrowheads="1"/>
          </p:cNvSpPr>
          <p:nvPr/>
        </p:nvSpPr>
        <p:spPr bwMode="auto">
          <a:xfrm>
            <a:off x="944563" y="2312988"/>
            <a:ext cx="254000" cy="274637"/>
          </a:xfrm>
          <a:prstGeom prst="rect">
            <a:avLst/>
          </a:prstGeom>
          <a:noFill/>
          <a:ln w="9525">
            <a:noFill/>
            <a:miter lim="800000"/>
            <a:headEnd/>
            <a:tailEnd/>
          </a:ln>
        </p:spPr>
        <p:txBody>
          <a:bodyPr wrap="none" lIns="0" tIns="0" rIns="0" bIns="0"/>
          <a:lstStyle/>
          <a:p>
            <a:r>
              <a:rPr lang="en-US" altLang="ja-JP">
                <a:solidFill>
                  <a:srgbClr val="000000"/>
                </a:solidFill>
                <a:latin typeface="Book Antiqua" pitchFamily="18" charset="0"/>
                <a:ea typeface="HG明朝B" pitchFamily="17" charset="-128"/>
              </a:rPr>
              <a:t>90</a:t>
            </a:r>
          </a:p>
        </p:txBody>
      </p:sp>
      <p:sp>
        <p:nvSpPr>
          <p:cNvPr id="15387" name="Rectangle 28"/>
          <p:cNvSpPr>
            <a:spLocks noChangeArrowheads="1"/>
          </p:cNvSpPr>
          <p:nvPr/>
        </p:nvSpPr>
        <p:spPr bwMode="auto">
          <a:xfrm>
            <a:off x="1984375" y="4687888"/>
            <a:ext cx="600075" cy="1096962"/>
          </a:xfrm>
          <a:prstGeom prst="rect">
            <a:avLst/>
          </a:prstGeom>
          <a:gradFill rotWithShape="1">
            <a:gsLst>
              <a:gs pos="0">
                <a:srgbClr val="182F76"/>
              </a:gs>
              <a:gs pos="50000">
                <a:srgbClr val="3366FF"/>
              </a:gs>
              <a:gs pos="100000">
                <a:srgbClr val="182F76"/>
              </a:gs>
            </a:gsLst>
            <a:lin ang="0" scaled="1"/>
          </a:gradFill>
          <a:ln w="8001">
            <a:solidFill>
              <a:srgbClr val="000000"/>
            </a:solidFill>
            <a:miter lim="800000"/>
            <a:headEnd/>
            <a:tailEnd/>
          </a:ln>
        </p:spPr>
        <p:txBody>
          <a:bodyPr/>
          <a:lstStyle/>
          <a:p>
            <a:endParaRPr lang="ja-JP" altLang="en-US">
              <a:solidFill>
                <a:srgbClr val="000000"/>
              </a:solidFill>
              <a:latin typeface="Book Antiqua" pitchFamily="18" charset="0"/>
              <a:ea typeface="HG明朝B" pitchFamily="17" charset="-128"/>
            </a:endParaRPr>
          </a:p>
        </p:txBody>
      </p:sp>
      <p:sp>
        <p:nvSpPr>
          <p:cNvPr id="15388" name="Rectangle 29"/>
          <p:cNvSpPr>
            <a:spLocks noChangeArrowheads="1"/>
          </p:cNvSpPr>
          <p:nvPr/>
        </p:nvSpPr>
        <p:spPr bwMode="auto">
          <a:xfrm>
            <a:off x="4397375" y="4402138"/>
            <a:ext cx="600075" cy="1382712"/>
          </a:xfrm>
          <a:prstGeom prst="rect">
            <a:avLst/>
          </a:prstGeom>
          <a:gradFill rotWithShape="1">
            <a:gsLst>
              <a:gs pos="0">
                <a:srgbClr val="182F76"/>
              </a:gs>
              <a:gs pos="50000">
                <a:srgbClr val="3366FF"/>
              </a:gs>
              <a:gs pos="100000">
                <a:srgbClr val="182F76"/>
              </a:gs>
            </a:gsLst>
            <a:lin ang="0" scaled="1"/>
          </a:gradFill>
          <a:ln w="8001">
            <a:solidFill>
              <a:srgbClr val="000000"/>
            </a:solidFill>
            <a:miter lim="800000"/>
            <a:headEnd/>
            <a:tailEnd/>
          </a:ln>
        </p:spPr>
        <p:txBody>
          <a:bodyPr/>
          <a:lstStyle/>
          <a:p>
            <a:endParaRPr lang="ja-JP" altLang="en-US">
              <a:solidFill>
                <a:srgbClr val="000000"/>
              </a:solidFill>
              <a:latin typeface="Book Antiqua" pitchFamily="18" charset="0"/>
              <a:ea typeface="HG明朝B" pitchFamily="17" charset="-128"/>
            </a:endParaRPr>
          </a:p>
        </p:txBody>
      </p:sp>
      <p:sp>
        <p:nvSpPr>
          <p:cNvPr id="15389" name="Rectangle 30"/>
          <p:cNvSpPr>
            <a:spLocks noChangeArrowheads="1"/>
          </p:cNvSpPr>
          <p:nvPr/>
        </p:nvSpPr>
        <p:spPr bwMode="auto">
          <a:xfrm>
            <a:off x="6802438" y="4281488"/>
            <a:ext cx="600075" cy="1503362"/>
          </a:xfrm>
          <a:prstGeom prst="rect">
            <a:avLst/>
          </a:prstGeom>
          <a:gradFill rotWithShape="1">
            <a:gsLst>
              <a:gs pos="0">
                <a:srgbClr val="182F76"/>
              </a:gs>
              <a:gs pos="50000">
                <a:srgbClr val="3366FF"/>
              </a:gs>
              <a:gs pos="100000">
                <a:srgbClr val="182F76"/>
              </a:gs>
            </a:gsLst>
            <a:lin ang="0" scaled="1"/>
          </a:gradFill>
          <a:ln w="8001">
            <a:solidFill>
              <a:srgbClr val="000000"/>
            </a:solidFill>
            <a:miter lim="800000"/>
            <a:headEnd/>
            <a:tailEnd/>
          </a:ln>
        </p:spPr>
        <p:txBody>
          <a:bodyPr/>
          <a:lstStyle/>
          <a:p>
            <a:endParaRPr lang="ja-JP" altLang="en-US">
              <a:solidFill>
                <a:srgbClr val="000000"/>
              </a:solidFill>
              <a:latin typeface="Book Antiqua" pitchFamily="18" charset="0"/>
              <a:ea typeface="HG明朝B" pitchFamily="17" charset="-128"/>
            </a:endParaRPr>
          </a:p>
        </p:txBody>
      </p:sp>
      <p:sp>
        <p:nvSpPr>
          <p:cNvPr id="15390" name="Rectangle 31"/>
          <p:cNvSpPr>
            <a:spLocks noChangeArrowheads="1"/>
          </p:cNvSpPr>
          <p:nvPr/>
        </p:nvSpPr>
        <p:spPr bwMode="auto">
          <a:xfrm>
            <a:off x="3260725" y="4537075"/>
            <a:ext cx="588963" cy="1247775"/>
          </a:xfrm>
          <a:prstGeom prst="rect">
            <a:avLst/>
          </a:prstGeom>
          <a:gradFill rotWithShape="1">
            <a:gsLst>
              <a:gs pos="0">
                <a:srgbClr val="762F00"/>
              </a:gs>
              <a:gs pos="50000">
                <a:srgbClr val="FF6600"/>
              </a:gs>
              <a:gs pos="100000">
                <a:srgbClr val="762F00"/>
              </a:gs>
            </a:gsLst>
            <a:lin ang="0" scaled="1"/>
          </a:gradFill>
          <a:ln w="8001">
            <a:solidFill>
              <a:srgbClr val="000000"/>
            </a:solidFill>
            <a:miter lim="800000"/>
            <a:headEnd/>
            <a:tailEnd/>
          </a:ln>
        </p:spPr>
        <p:txBody>
          <a:bodyPr/>
          <a:lstStyle/>
          <a:p>
            <a:endParaRPr lang="ja-JP" altLang="en-US">
              <a:solidFill>
                <a:srgbClr val="000000"/>
              </a:solidFill>
              <a:latin typeface="Book Antiqua" pitchFamily="18" charset="0"/>
              <a:ea typeface="HG明朝B" pitchFamily="17" charset="-128"/>
            </a:endParaRPr>
          </a:p>
        </p:txBody>
      </p:sp>
      <p:sp>
        <p:nvSpPr>
          <p:cNvPr id="15391" name="Rectangle 32"/>
          <p:cNvSpPr>
            <a:spLocks noChangeArrowheads="1"/>
          </p:cNvSpPr>
          <p:nvPr/>
        </p:nvSpPr>
        <p:spPr bwMode="auto">
          <a:xfrm>
            <a:off x="5643563" y="4243388"/>
            <a:ext cx="596900" cy="1541462"/>
          </a:xfrm>
          <a:prstGeom prst="rect">
            <a:avLst/>
          </a:prstGeom>
          <a:gradFill rotWithShape="1">
            <a:gsLst>
              <a:gs pos="0">
                <a:srgbClr val="762F00"/>
              </a:gs>
              <a:gs pos="50000">
                <a:srgbClr val="FF6600"/>
              </a:gs>
              <a:gs pos="100000">
                <a:srgbClr val="762F00"/>
              </a:gs>
            </a:gsLst>
            <a:lin ang="0" scaled="1"/>
          </a:gradFill>
          <a:ln w="8001">
            <a:solidFill>
              <a:srgbClr val="000000"/>
            </a:solidFill>
            <a:miter lim="800000"/>
            <a:headEnd/>
            <a:tailEnd/>
          </a:ln>
        </p:spPr>
        <p:txBody>
          <a:bodyPr/>
          <a:lstStyle/>
          <a:p>
            <a:endParaRPr lang="ja-JP" altLang="en-US">
              <a:solidFill>
                <a:srgbClr val="000000"/>
              </a:solidFill>
              <a:latin typeface="Book Antiqua" pitchFamily="18" charset="0"/>
              <a:ea typeface="HG明朝B" pitchFamily="17" charset="-128"/>
            </a:endParaRPr>
          </a:p>
        </p:txBody>
      </p:sp>
      <p:sp>
        <p:nvSpPr>
          <p:cNvPr id="15392" name="Rectangle 33"/>
          <p:cNvSpPr>
            <a:spLocks noChangeArrowheads="1"/>
          </p:cNvSpPr>
          <p:nvPr/>
        </p:nvSpPr>
        <p:spPr bwMode="auto">
          <a:xfrm>
            <a:off x="8078788" y="3981450"/>
            <a:ext cx="588962" cy="1803400"/>
          </a:xfrm>
          <a:prstGeom prst="rect">
            <a:avLst/>
          </a:prstGeom>
          <a:gradFill rotWithShape="1">
            <a:gsLst>
              <a:gs pos="0">
                <a:srgbClr val="762F00"/>
              </a:gs>
              <a:gs pos="50000">
                <a:srgbClr val="FF6600"/>
              </a:gs>
              <a:gs pos="100000">
                <a:srgbClr val="762F00"/>
              </a:gs>
            </a:gsLst>
            <a:lin ang="0" scaled="1"/>
          </a:gradFill>
          <a:ln w="8001">
            <a:solidFill>
              <a:srgbClr val="000000"/>
            </a:solidFill>
            <a:miter lim="800000"/>
            <a:headEnd/>
            <a:tailEnd/>
          </a:ln>
        </p:spPr>
        <p:txBody>
          <a:bodyPr/>
          <a:lstStyle/>
          <a:p>
            <a:endParaRPr lang="ja-JP" altLang="en-US">
              <a:solidFill>
                <a:srgbClr val="000000"/>
              </a:solidFill>
              <a:latin typeface="Book Antiqua" pitchFamily="18" charset="0"/>
              <a:ea typeface="HG明朝B" pitchFamily="17" charset="-128"/>
            </a:endParaRPr>
          </a:p>
        </p:txBody>
      </p:sp>
      <p:sp>
        <p:nvSpPr>
          <p:cNvPr id="15393" name="Rectangle 34"/>
          <p:cNvSpPr>
            <a:spLocks noChangeArrowheads="1"/>
          </p:cNvSpPr>
          <p:nvPr/>
        </p:nvSpPr>
        <p:spPr bwMode="auto">
          <a:xfrm>
            <a:off x="2058988" y="4752975"/>
            <a:ext cx="444500" cy="274638"/>
          </a:xfrm>
          <a:prstGeom prst="rect">
            <a:avLst/>
          </a:prstGeom>
          <a:noFill/>
          <a:ln w="9525">
            <a:noFill/>
            <a:miter lim="800000"/>
            <a:headEnd/>
            <a:tailEnd/>
          </a:ln>
        </p:spPr>
        <p:txBody>
          <a:bodyPr wrap="none" lIns="0" tIns="0" rIns="0" bIns="0"/>
          <a:lstStyle/>
          <a:p>
            <a:pPr algn="ctr"/>
            <a:r>
              <a:rPr lang="en-US" altLang="ja-JP">
                <a:solidFill>
                  <a:srgbClr val="FFFFFF"/>
                </a:solidFill>
                <a:latin typeface="Book Antiqua" pitchFamily="18" charset="0"/>
                <a:ea typeface="HG明朝B" pitchFamily="17" charset="-128"/>
              </a:rPr>
              <a:t>63.1</a:t>
            </a:r>
          </a:p>
        </p:txBody>
      </p:sp>
      <p:sp>
        <p:nvSpPr>
          <p:cNvPr id="15394" name="Rectangle 35"/>
          <p:cNvSpPr>
            <a:spLocks noChangeArrowheads="1"/>
          </p:cNvSpPr>
          <p:nvPr/>
        </p:nvSpPr>
        <p:spPr bwMode="auto">
          <a:xfrm>
            <a:off x="4470400" y="4467225"/>
            <a:ext cx="444500" cy="274638"/>
          </a:xfrm>
          <a:prstGeom prst="rect">
            <a:avLst/>
          </a:prstGeom>
          <a:noFill/>
          <a:ln w="9525">
            <a:noFill/>
            <a:miter lim="800000"/>
            <a:headEnd/>
            <a:tailEnd/>
          </a:ln>
        </p:spPr>
        <p:txBody>
          <a:bodyPr wrap="none" lIns="0" tIns="0" rIns="0" bIns="0"/>
          <a:lstStyle/>
          <a:p>
            <a:pPr algn="ctr"/>
            <a:r>
              <a:rPr lang="en-US" altLang="ja-JP">
                <a:solidFill>
                  <a:srgbClr val="FFFFFF"/>
                </a:solidFill>
                <a:latin typeface="Book Antiqua" pitchFamily="18" charset="0"/>
                <a:ea typeface="HG明朝B" pitchFamily="17" charset="-128"/>
              </a:rPr>
              <a:t>66.5</a:t>
            </a:r>
          </a:p>
        </p:txBody>
      </p:sp>
      <p:sp>
        <p:nvSpPr>
          <p:cNvPr id="15395" name="Rectangle 36"/>
          <p:cNvSpPr>
            <a:spLocks noChangeArrowheads="1"/>
          </p:cNvSpPr>
          <p:nvPr/>
        </p:nvSpPr>
        <p:spPr bwMode="auto">
          <a:xfrm>
            <a:off x="6964363" y="4346575"/>
            <a:ext cx="254000" cy="274638"/>
          </a:xfrm>
          <a:prstGeom prst="rect">
            <a:avLst/>
          </a:prstGeom>
          <a:noFill/>
          <a:ln w="9525">
            <a:noFill/>
            <a:miter lim="800000"/>
            <a:headEnd/>
            <a:tailEnd/>
          </a:ln>
        </p:spPr>
        <p:txBody>
          <a:bodyPr wrap="none" lIns="0" tIns="0" rIns="0" bIns="0"/>
          <a:lstStyle/>
          <a:p>
            <a:pPr algn="ctr"/>
            <a:r>
              <a:rPr lang="en-US" altLang="ja-JP">
                <a:solidFill>
                  <a:srgbClr val="FFFFFF"/>
                </a:solidFill>
                <a:latin typeface="Book Antiqua" pitchFamily="18" charset="0"/>
                <a:ea typeface="HG明朝B" pitchFamily="17" charset="-128"/>
              </a:rPr>
              <a:t>68</a:t>
            </a:r>
          </a:p>
        </p:txBody>
      </p:sp>
      <p:sp>
        <p:nvSpPr>
          <p:cNvPr id="15396" name="Rectangle 37"/>
          <p:cNvSpPr>
            <a:spLocks noChangeArrowheads="1"/>
          </p:cNvSpPr>
          <p:nvPr/>
        </p:nvSpPr>
        <p:spPr bwMode="auto">
          <a:xfrm>
            <a:off x="3330575" y="4602163"/>
            <a:ext cx="444500" cy="274637"/>
          </a:xfrm>
          <a:prstGeom prst="rect">
            <a:avLst/>
          </a:prstGeom>
          <a:noFill/>
          <a:ln w="9525">
            <a:noFill/>
            <a:miter lim="800000"/>
            <a:headEnd/>
            <a:tailEnd/>
          </a:ln>
        </p:spPr>
        <p:txBody>
          <a:bodyPr wrap="none" lIns="0" tIns="0" rIns="0" bIns="0"/>
          <a:lstStyle/>
          <a:p>
            <a:pPr algn="ctr"/>
            <a:r>
              <a:rPr lang="en-US" altLang="ja-JP">
                <a:solidFill>
                  <a:srgbClr val="FFFFFF"/>
                </a:solidFill>
                <a:latin typeface="Book Antiqua" pitchFamily="18" charset="0"/>
                <a:ea typeface="HG明朝B" pitchFamily="17" charset="-128"/>
              </a:rPr>
              <a:t>64.9</a:t>
            </a:r>
          </a:p>
        </p:txBody>
      </p:sp>
      <p:sp>
        <p:nvSpPr>
          <p:cNvPr id="15397" name="Rectangle 38"/>
          <p:cNvSpPr>
            <a:spLocks noChangeArrowheads="1"/>
          </p:cNvSpPr>
          <p:nvPr/>
        </p:nvSpPr>
        <p:spPr bwMode="auto">
          <a:xfrm>
            <a:off x="5715000" y="4310063"/>
            <a:ext cx="444500" cy="274637"/>
          </a:xfrm>
          <a:prstGeom prst="rect">
            <a:avLst/>
          </a:prstGeom>
          <a:noFill/>
          <a:ln w="9525">
            <a:noFill/>
            <a:miter lim="800000"/>
            <a:headEnd/>
            <a:tailEnd/>
          </a:ln>
        </p:spPr>
        <p:txBody>
          <a:bodyPr wrap="none" lIns="0" tIns="0" rIns="0" bIns="0"/>
          <a:lstStyle/>
          <a:p>
            <a:pPr algn="ctr"/>
            <a:r>
              <a:rPr lang="en-US" altLang="ja-JP">
                <a:solidFill>
                  <a:srgbClr val="FFFFFF"/>
                </a:solidFill>
                <a:latin typeface="Book Antiqua" pitchFamily="18" charset="0"/>
                <a:ea typeface="HG明朝B" pitchFamily="17" charset="-128"/>
              </a:rPr>
              <a:t>68.4</a:t>
            </a:r>
          </a:p>
        </p:txBody>
      </p:sp>
      <p:sp>
        <p:nvSpPr>
          <p:cNvPr id="15398" name="Rectangle 39"/>
          <p:cNvSpPr>
            <a:spLocks noChangeArrowheads="1"/>
          </p:cNvSpPr>
          <p:nvPr/>
        </p:nvSpPr>
        <p:spPr bwMode="auto">
          <a:xfrm>
            <a:off x="8148638" y="4046538"/>
            <a:ext cx="444500" cy="274637"/>
          </a:xfrm>
          <a:prstGeom prst="rect">
            <a:avLst/>
          </a:prstGeom>
          <a:noFill/>
          <a:ln w="9525">
            <a:noFill/>
            <a:miter lim="800000"/>
            <a:headEnd/>
            <a:tailEnd/>
          </a:ln>
        </p:spPr>
        <p:txBody>
          <a:bodyPr wrap="none" lIns="0" tIns="0" rIns="0" bIns="0"/>
          <a:lstStyle/>
          <a:p>
            <a:pPr algn="ctr"/>
            <a:r>
              <a:rPr lang="en-US" altLang="ja-JP">
                <a:solidFill>
                  <a:srgbClr val="FFFFFF"/>
                </a:solidFill>
                <a:latin typeface="Book Antiqua" pitchFamily="18" charset="0"/>
                <a:ea typeface="HG明朝B" pitchFamily="17" charset="-128"/>
              </a:rPr>
              <a:t>71.6</a:t>
            </a:r>
          </a:p>
        </p:txBody>
      </p:sp>
      <p:sp>
        <p:nvSpPr>
          <p:cNvPr id="15399" name="Text Box 40"/>
          <p:cNvSpPr txBox="1">
            <a:spLocks noChangeArrowheads="1"/>
          </p:cNvSpPr>
          <p:nvPr/>
        </p:nvSpPr>
        <p:spPr bwMode="auto">
          <a:xfrm>
            <a:off x="98425" y="2482850"/>
            <a:ext cx="733425" cy="2854325"/>
          </a:xfrm>
          <a:prstGeom prst="rect">
            <a:avLst/>
          </a:prstGeom>
          <a:noFill/>
          <a:ln w="9525">
            <a:noFill/>
            <a:miter lim="800000"/>
            <a:headEnd/>
            <a:tailEnd/>
          </a:ln>
        </p:spPr>
        <p:txBody>
          <a:bodyPr vert="eaVert" wrap="none"/>
          <a:lstStyle/>
          <a:p>
            <a:r>
              <a:rPr lang="ja-JP" altLang="en-US">
                <a:solidFill>
                  <a:srgbClr val="000000"/>
                </a:solidFill>
                <a:latin typeface="Book Antiqua" pitchFamily="18" charset="0"/>
                <a:ea typeface="HG丸ｺﾞｼｯｸM-PRO" pitchFamily="50" charset="-128"/>
              </a:rPr>
              <a:t>平均寿命（日本人一般）</a:t>
            </a:r>
          </a:p>
          <a:p>
            <a:r>
              <a:rPr lang="ja-JP" altLang="en-US">
                <a:solidFill>
                  <a:srgbClr val="000000"/>
                </a:solidFill>
                <a:latin typeface="Book Antiqua" pitchFamily="18" charset="0"/>
                <a:ea typeface="HG丸ｺﾞｼｯｸM-PRO" pitchFamily="50" charset="-128"/>
              </a:rPr>
              <a:t>平均死亡時年齢（糖尿病）</a:t>
            </a:r>
          </a:p>
        </p:txBody>
      </p:sp>
      <p:sp>
        <p:nvSpPr>
          <p:cNvPr id="15400" name="Text Box 41"/>
          <p:cNvSpPr txBox="1">
            <a:spLocks noChangeArrowheads="1"/>
          </p:cNvSpPr>
          <p:nvPr/>
        </p:nvSpPr>
        <p:spPr bwMode="auto">
          <a:xfrm>
            <a:off x="815975" y="1898650"/>
            <a:ext cx="874713" cy="366713"/>
          </a:xfrm>
          <a:prstGeom prst="rect">
            <a:avLst/>
          </a:prstGeom>
          <a:noFill/>
          <a:ln w="9525">
            <a:noFill/>
            <a:miter lim="800000"/>
            <a:headEnd/>
            <a:tailEnd/>
          </a:ln>
        </p:spPr>
        <p:txBody>
          <a:bodyPr wrap="none"/>
          <a:lstStyle/>
          <a:p>
            <a:r>
              <a:rPr lang="ja-JP" altLang="en-US">
                <a:solidFill>
                  <a:srgbClr val="000000"/>
                </a:solidFill>
                <a:latin typeface="Book Antiqua" pitchFamily="18" charset="0"/>
                <a:ea typeface="HG丸ｺﾞｼｯｸM-PRO" pitchFamily="50" charset="-128"/>
              </a:rPr>
              <a:t>（歳）</a:t>
            </a:r>
          </a:p>
        </p:txBody>
      </p:sp>
      <p:sp>
        <p:nvSpPr>
          <p:cNvPr id="15401" name="Text Box 42"/>
          <p:cNvSpPr txBox="1">
            <a:spLocks noChangeArrowheads="1"/>
          </p:cNvSpPr>
          <p:nvPr/>
        </p:nvSpPr>
        <p:spPr bwMode="auto">
          <a:xfrm>
            <a:off x="2609850" y="1660525"/>
            <a:ext cx="1784350" cy="304800"/>
          </a:xfrm>
          <a:prstGeom prst="rect">
            <a:avLst/>
          </a:prstGeom>
          <a:noFill/>
          <a:ln w="9525">
            <a:noFill/>
            <a:miter lim="800000"/>
            <a:headEnd/>
            <a:tailEnd/>
          </a:ln>
        </p:spPr>
        <p:txBody>
          <a:bodyPr wrap="none"/>
          <a:lstStyle/>
          <a:p>
            <a:r>
              <a:rPr lang="ja-JP" altLang="en-US" sz="1400">
                <a:solidFill>
                  <a:srgbClr val="000000"/>
                </a:solidFill>
                <a:latin typeface="Book Antiqua" pitchFamily="18" charset="0"/>
                <a:ea typeface="HG丸ｺﾞｼｯｸM-PRO" pitchFamily="50" charset="-128"/>
              </a:rPr>
              <a:t>日本人一般（男性）</a:t>
            </a:r>
          </a:p>
        </p:txBody>
      </p:sp>
      <p:sp>
        <p:nvSpPr>
          <p:cNvPr id="15402" name="Text Box 43"/>
          <p:cNvSpPr txBox="1">
            <a:spLocks noChangeArrowheads="1"/>
          </p:cNvSpPr>
          <p:nvPr/>
        </p:nvSpPr>
        <p:spPr bwMode="auto">
          <a:xfrm>
            <a:off x="2611438" y="2062163"/>
            <a:ext cx="1784350" cy="304800"/>
          </a:xfrm>
          <a:prstGeom prst="rect">
            <a:avLst/>
          </a:prstGeom>
          <a:noFill/>
          <a:ln w="9525">
            <a:noFill/>
            <a:miter lim="800000"/>
            <a:headEnd/>
            <a:tailEnd/>
          </a:ln>
        </p:spPr>
        <p:txBody>
          <a:bodyPr wrap="none"/>
          <a:lstStyle/>
          <a:p>
            <a:r>
              <a:rPr lang="ja-JP" altLang="en-US" sz="1400">
                <a:solidFill>
                  <a:srgbClr val="000000"/>
                </a:solidFill>
                <a:latin typeface="Book Antiqua" pitchFamily="18" charset="0"/>
                <a:ea typeface="HG丸ｺﾞｼｯｸM-PRO" pitchFamily="50" charset="-128"/>
              </a:rPr>
              <a:t>日本人一般（女性）</a:t>
            </a:r>
          </a:p>
        </p:txBody>
      </p:sp>
      <p:sp>
        <p:nvSpPr>
          <p:cNvPr id="15403" name="Text Box 44"/>
          <p:cNvSpPr txBox="1">
            <a:spLocks noChangeArrowheads="1"/>
          </p:cNvSpPr>
          <p:nvPr/>
        </p:nvSpPr>
        <p:spPr bwMode="auto">
          <a:xfrm>
            <a:off x="5383213" y="1662113"/>
            <a:ext cx="1428750" cy="304800"/>
          </a:xfrm>
          <a:prstGeom prst="rect">
            <a:avLst/>
          </a:prstGeom>
          <a:noFill/>
          <a:ln w="9525">
            <a:noFill/>
            <a:miter lim="800000"/>
            <a:headEnd/>
            <a:tailEnd/>
          </a:ln>
        </p:spPr>
        <p:txBody>
          <a:bodyPr wrap="none"/>
          <a:lstStyle/>
          <a:p>
            <a:r>
              <a:rPr lang="ja-JP" altLang="en-US" sz="1400">
                <a:solidFill>
                  <a:srgbClr val="000000"/>
                </a:solidFill>
                <a:latin typeface="Book Antiqua" pitchFamily="18" charset="0"/>
                <a:ea typeface="HG丸ｺﾞｼｯｸM-PRO" pitchFamily="50" charset="-128"/>
              </a:rPr>
              <a:t>糖尿病（男性）</a:t>
            </a:r>
          </a:p>
        </p:txBody>
      </p:sp>
      <p:sp>
        <p:nvSpPr>
          <p:cNvPr id="15404" name="Text Box 45"/>
          <p:cNvSpPr txBox="1">
            <a:spLocks noChangeArrowheads="1"/>
          </p:cNvSpPr>
          <p:nvPr/>
        </p:nvSpPr>
        <p:spPr bwMode="auto">
          <a:xfrm>
            <a:off x="5384800" y="2063750"/>
            <a:ext cx="1428750" cy="304800"/>
          </a:xfrm>
          <a:prstGeom prst="rect">
            <a:avLst/>
          </a:prstGeom>
          <a:noFill/>
          <a:ln w="9525">
            <a:noFill/>
            <a:miter lim="800000"/>
            <a:headEnd/>
            <a:tailEnd/>
          </a:ln>
        </p:spPr>
        <p:txBody>
          <a:bodyPr wrap="none"/>
          <a:lstStyle/>
          <a:p>
            <a:r>
              <a:rPr lang="ja-JP" altLang="en-US" sz="1400">
                <a:solidFill>
                  <a:srgbClr val="000000"/>
                </a:solidFill>
                <a:latin typeface="Book Antiqua" pitchFamily="18" charset="0"/>
                <a:ea typeface="HG丸ｺﾞｼｯｸM-PRO" pitchFamily="50" charset="-128"/>
              </a:rPr>
              <a:t>糖尿病（女性）</a:t>
            </a:r>
          </a:p>
        </p:txBody>
      </p:sp>
      <p:sp>
        <p:nvSpPr>
          <p:cNvPr id="86062" name="Text Box 46"/>
          <p:cNvSpPr txBox="1">
            <a:spLocks noChangeArrowheads="1"/>
          </p:cNvSpPr>
          <p:nvPr/>
        </p:nvSpPr>
        <p:spPr bwMode="auto">
          <a:xfrm>
            <a:off x="1677988" y="5818188"/>
            <a:ext cx="2003425" cy="366712"/>
          </a:xfrm>
          <a:prstGeom prst="rect">
            <a:avLst/>
          </a:prstGeom>
          <a:noFill/>
          <a:ln w="9525">
            <a:noFill/>
            <a:miter lim="800000"/>
            <a:headEnd/>
            <a:tailEnd/>
          </a:ln>
          <a:effectLst/>
        </p:spPr>
        <p:txBody>
          <a:bodyPr wrap="none"/>
          <a:lstStyle/>
          <a:p>
            <a:pPr algn="ctr" fontAlgn="auto">
              <a:spcBef>
                <a:spcPts val="0"/>
              </a:spcBef>
              <a:spcAft>
                <a:spcPts val="0"/>
              </a:spcAft>
              <a:defRPr/>
            </a:pPr>
            <a:r>
              <a:rPr lang="en-US" altLang="ja-JP">
                <a:solidFill>
                  <a:srgbClr val="000000"/>
                </a:solidFill>
                <a:effectLst>
                  <a:outerShdw blurRad="38100" dist="38100" dir="2700000" algn="tl">
                    <a:srgbClr val="C0C0C0"/>
                  </a:outerShdw>
                </a:effectLst>
                <a:latin typeface="HG丸ｺﾞｼｯｸM-PRO" pitchFamily="50" charset="-128"/>
                <a:ea typeface="HG丸ｺﾞｼｯｸM-PRO" pitchFamily="50" charset="-128"/>
              </a:rPr>
              <a:t>1971</a:t>
            </a:r>
            <a:r>
              <a:rPr lang="ja-JP" altLang="en-US">
                <a:solidFill>
                  <a:srgbClr val="000000"/>
                </a:solidFill>
                <a:effectLst>
                  <a:outerShdw blurRad="38100" dist="38100" dir="2700000" algn="tl">
                    <a:srgbClr val="C0C0C0"/>
                  </a:outerShdw>
                </a:effectLst>
                <a:latin typeface="HG丸ｺﾞｼｯｸM-PRO" pitchFamily="50" charset="-128"/>
                <a:ea typeface="HG丸ｺﾞｼｯｸM-PRO" pitchFamily="50" charset="-128"/>
              </a:rPr>
              <a:t>～</a:t>
            </a:r>
            <a:r>
              <a:rPr lang="en-US" altLang="ja-JP">
                <a:solidFill>
                  <a:srgbClr val="000000"/>
                </a:solidFill>
                <a:effectLst>
                  <a:outerShdw blurRad="38100" dist="38100" dir="2700000" algn="tl">
                    <a:srgbClr val="C0C0C0"/>
                  </a:outerShdw>
                </a:effectLst>
                <a:latin typeface="HG丸ｺﾞｼｯｸM-PRO" pitchFamily="50" charset="-128"/>
                <a:ea typeface="HG丸ｺﾞｼｯｸM-PRO" pitchFamily="50" charset="-128"/>
              </a:rPr>
              <a:t>1980</a:t>
            </a:r>
            <a:r>
              <a:rPr lang="ja-JP" altLang="en-US">
                <a:solidFill>
                  <a:srgbClr val="000000"/>
                </a:solidFill>
                <a:effectLst>
                  <a:outerShdw blurRad="38100" dist="38100" dir="2700000" algn="tl">
                    <a:srgbClr val="C0C0C0"/>
                  </a:outerShdw>
                </a:effectLst>
                <a:latin typeface="HG丸ｺﾞｼｯｸM-PRO" pitchFamily="50" charset="-128"/>
                <a:ea typeface="HG丸ｺﾞｼｯｸM-PRO" pitchFamily="50" charset="-128"/>
              </a:rPr>
              <a:t>年</a:t>
            </a:r>
          </a:p>
        </p:txBody>
      </p:sp>
      <p:sp>
        <p:nvSpPr>
          <p:cNvPr id="86063" name="Text Box 47"/>
          <p:cNvSpPr txBox="1">
            <a:spLocks noChangeArrowheads="1"/>
          </p:cNvSpPr>
          <p:nvPr/>
        </p:nvSpPr>
        <p:spPr bwMode="auto">
          <a:xfrm>
            <a:off x="4122738" y="5819775"/>
            <a:ext cx="2003425" cy="366713"/>
          </a:xfrm>
          <a:prstGeom prst="rect">
            <a:avLst/>
          </a:prstGeom>
          <a:noFill/>
          <a:ln w="9525">
            <a:noFill/>
            <a:miter lim="800000"/>
            <a:headEnd/>
            <a:tailEnd/>
          </a:ln>
          <a:effectLst/>
        </p:spPr>
        <p:txBody>
          <a:bodyPr wrap="none"/>
          <a:lstStyle/>
          <a:p>
            <a:pPr algn="ctr" fontAlgn="auto">
              <a:spcBef>
                <a:spcPts val="0"/>
              </a:spcBef>
              <a:spcAft>
                <a:spcPts val="0"/>
              </a:spcAft>
              <a:defRPr/>
            </a:pPr>
            <a:r>
              <a:rPr lang="en-US" altLang="ja-JP">
                <a:solidFill>
                  <a:srgbClr val="000000"/>
                </a:solidFill>
                <a:effectLst>
                  <a:outerShdw blurRad="38100" dist="38100" dir="2700000" algn="tl">
                    <a:srgbClr val="C0C0C0"/>
                  </a:outerShdw>
                </a:effectLst>
                <a:latin typeface="HG丸ｺﾞｼｯｸM-PRO" pitchFamily="50" charset="-128"/>
                <a:ea typeface="HG丸ｺﾞｼｯｸM-PRO" pitchFamily="50" charset="-128"/>
              </a:rPr>
              <a:t>1981</a:t>
            </a:r>
            <a:r>
              <a:rPr lang="ja-JP" altLang="en-US">
                <a:solidFill>
                  <a:srgbClr val="000000"/>
                </a:solidFill>
                <a:effectLst>
                  <a:outerShdw blurRad="38100" dist="38100" dir="2700000" algn="tl">
                    <a:srgbClr val="C0C0C0"/>
                  </a:outerShdw>
                </a:effectLst>
                <a:latin typeface="HG丸ｺﾞｼｯｸM-PRO" pitchFamily="50" charset="-128"/>
                <a:ea typeface="HG丸ｺﾞｼｯｸM-PRO" pitchFamily="50" charset="-128"/>
              </a:rPr>
              <a:t>～</a:t>
            </a:r>
            <a:r>
              <a:rPr lang="en-US" altLang="ja-JP">
                <a:solidFill>
                  <a:srgbClr val="000000"/>
                </a:solidFill>
                <a:effectLst>
                  <a:outerShdw blurRad="38100" dist="38100" dir="2700000" algn="tl">
                    <a:srgbClr val="C0C0C0"/>
                  </a:outerShdw>
                </a:effectLst>
                <a:latin typeface="HG丸ｺﾞｼｯｸM-PRO" pitchFamily="50" charset="-128"/>
                <a:ea typeface="HG丸ｺﾞｼｯｸM-PRO" pitchFamily="50" charset="-128"/>
              </a:rPr>
              <a:t>1990</a:t>
            </a:r>
            <a:r>
              <a:rPr lang="ja-JP" altLang="en-US">
                <a:solidFill>
                  <a:srgbClr val="000000"/>
                </a:solidFill>
                <a:effectLst>
                  <a:outerShdw blurRad="38100" dist="38100" dir="2700000" algn="tl">
                    <a:srgbClr val="C0C0C0"/>
                  </a:outerShdw>
                </a:effectLst>
                <a:latin typeface="HG丸ｺﾞｼｯｸM-PRO" pitchFamily="50" charset="-128"/>
                <a:ea typeface="HG丸ｺﾞｼｯｸM-PRO" pitchFamily="50" charset="-128"/>
              </a:rPr>
              <a:t>年</a:t>
            </a:r>
          </a:p>
        </p:txBody>
      </p:sp>
      <p:sp>
        <p:nvSpPr>
          <p:cNvPr id="86064" name="Text Box 48"/>
          <p:cNvSpPr txBox="1">
            <a:spLocks noChangeArrowheads="1"/>
          </p:cNvSpPr>
          <p:nvPr/>
        </p:nvSpPr>
        <p:spPr bwMode="auto">
          <a:xfrm>
            <a:off x="6523038" y="5819775"/>
            <a:ext cx="2003425" cy="366713"/>
          </a:xfrm>
          <a:prstGeom prst="rect">
            <a:avLst/>
          </a:prstGeom>
          <a:noFill/>
          <a:ln w="9525">
            <a:noFill/>
            <a:miter lim="800000"/>
            <a:headEnd/>
            <a:tailEnd/>
          </a:ln>
          <a:effectLst/>
        </p:spPr>
        <p:txBody>
          <a:bodyPr wrap="none"/>
          <a:lstStyle/>
          <a:p>
            <a:pPr algn="ctr" fontAlgn="auto">
              <a:spcBef>
                <a:spcPts val="0"/>
              </a:spcBef>
              <a:spcAft>
                <a:spcPts val="0"/>
              </a:spcAft>
              <a:defRPr/>
            </a:pPr>
            <a:r>
              <a:rPr lang="en-US" altLang="ja-JP">
                <a:solidFill>
                  <a:srgbClr val="000000"/>
                </a:solidFill>
                <a:effectLst>
                  <a:outerShdw blurRad="38100" dist="38100" dir="2700000" algn="tl">
                    <a:srgbClr val="C0C0C0"/>
                  </a:outerShdw>
                </a:effectLst>
                <a:latin typeface="HG丸ｺﾞｼｯｸM-PRO" pitchFamily="50" charset="-128"/>
                <a:ea typeface="HG丸ｺﾞｼｯｸM-PRO" pitchFamily="50" charset="-128"/>
              </a:rPr>
              <a:t>1991</a:t>
            </a:r>
            <a:r>
              <a:rPr lang="ja-JP" altLang="en-US">
                <a:solidFill>
                  <a:srgbClr val="000000"/>
                </a:solidFill>
                <a:effectLst>
                  <a:outerShdw blurRad="38100" dist="38100" dir="2700000" algn="tl">
                    <a:srgbClr val="C0C0C0"/>
                  </a:outerShdw>
                </a:effectLst>
                <a:latin typeface="HG丸ｺﾞｼｯｸM-PRO" pitchFamily="50" charset="-128"/>
                <a:ea typeface="HG丸ｺﾞｼｯｸM-PRO" pitchFamily="50" charset="-128"/>
              </a:rPr>
              <a:t>～</a:t>
            </a:r>
            <a:r>
              <a:rPr lang="en-US" altLang="ja-JP">
                <a:solidFill>
                  <a:srgbClr val="000000"/>
                </a:solidFill>
                <a:effectLst>
                  <a:outerShdw blurRad="38100" dist="38100" dir="2700000" algn="tl">
                    <a:srgbClr val="C0C0C0"/>
                  </a:outerShdw>
                </a:effectLst>
                <a:latin typeface="HG丸ｺﾞｼｯｸM-PRO" pitchFamily="50" charset="-128"/>
                <a:ea typeface="HG丸ｺﾞｼｯｸM-PRO" pitchFamily="50" charset="-128"/>
              </a:rPr>
              <a:t>2000</a:t>
            </a:r>
            <a:r>
              <a:rPr lang="ja-JP" altLang="en-US">
                <a:solidFill>
                  <a:srgbClr val="000000"/>
                </a:solidFill>
                <a:effectLst>
                  <a:outerShdw blurRad="38100" dist="38100" dir="2700000" algn="tl">
                    <a:srgbClr val="C0C0C0"/>
                  </a:outerShdw>
                </a:effectLst>
                <a:latin typeface="HG丸ｺﾞｼｯｸM-PRO" pitchFamily="50" charset="-128"/>
                <a:ea typeface="HG丸ｺﾞｼｯｸM-PRO" pitchFamily="50" charset="-128"/>
              </a:rPr>
              <a:t>年</a:t>
            </a:r>
          </a:p>
        </p:txBody>
      </p:sp>
      <p:sp>
        <p:nvSpPr>
          <p:cNvPr id="15408" name="Rectangle 49"/>
          <p:cNvSpPr>
            <a:spLocks noChangeArrowheads="1"/>
          </p:cNvSpPr>
          <p:nvPr/>
        </p:nvSpPr>
        <p:spPr bwMode="auto">
          <a:xfrm>
            <a:off x="2174875" y="1654175"/>
            <a:ext cx="487363" cy="325438"/>
          </a:xfrm>
          <a:prstGeom prst="rect">
            <a:avLst/>
          </a:prstGeom>
          <a:gradFill rotWithShape="1">
            <a:gsLst>
              <a:gs pos="0">
                <a:srgbClr val="475E76"/>
              </a:gs>
              <a:gs pos="50000">
                <a:srgbClr val="99CCFF"/>
              </a:gs>
              <a:gs pos="100000">
                <a:srgbClr val="475E76"/>
              </a:gs>
            </a:gsLst>
            <a:lin ang="0" scaled="1"/>
          </a:gradFill>
          <a:ln w="8001">
            <a:solidFill>
              <a:srgbClr val="000000"/>
            </a:solidFill>
            <a:miter lim="800000"/>
            <a:headEnd/>
            <a:tailEnd/>
          </a:ln>
        </p:spPr>
        <p:txBody>
          <a:bodyPr/>
          <a:lstStyle/>
          <a:p>
            <a:endParaRPr lang="ja-JP" altLang="en-US">
              <a:solidFill>
                <a:srgbClr val="000000"/>
              </a:solidFill>
              <a:latin typeface="Book Antiqua" pitchFamily="18" charset="0"/>
              <a:ea typeface="HG明朝B" pitchFamily="17" charset="-128"/>
            </a:endParaRPr>
          </a:p>
        </p:txBody>
      </p:sp>
      <p:sp>
        <p:nvSpPr>
          <p:cNvPr id="15409" name="Rectangle 50"/>
          <p:cNvSpPr>
            <a:spLocks noChangeArrowheads="1"/>
          </p:cNvSpPr>
          <p:nvPr/>
        </p:nvSpPr>
        <p:spPr bwMode="auto">
          <a:xfrm>
            <a:off x="2174875" y="2085975"/>
            <a:ext cx="487363" cy="328613"/>
          </a:xfrm>
          <a:prstGeom prst="rect">
            <a:avLst/>
          </a:prstGeom>
          <a:gradFill rotWithShape="1">
            <a:gsLst>
              <a:gs pos="0">
                <a:srgbClr val="764776"/>
              </a:gs>
              <a:gs pos="50000">
                <a:srgbClr val="FF99FF"/>
              </a:gs>
              <a:gs pos="100000">
                <a:srgbClr val="764776"/>
              </a:gs>
            </a:gsLst>
            <a:lin ang="0" scaled="1"/>
          </a:gradFill>
          <a:ln w="8001">
            <a:solidFill>
              <a:srgbClr val="000000"/>
            </a:solidFill>
            <a:miter lim="800000"/>
            <a:headEnd/>
            <a:tailEnd/>
          </a:ln>
        </p:spPr>
        <p:txBody>
          <a:bodyPr/>
          <a:lstStyle/>
          <a:p>
            <a:endParaRPr lang="ja-JP" altLang="en-US">
              <a:solidFill>
                <a:srgbClr val="000000"/>
              </a:solidFill>
              <a:latin typeface="Book Antiqua" pitchFamily="18" charset="0"/>
              <a:ea typeface="HG明朝B" pitchFamily="17" charset="-128"/>
            </a:endParaRPr>
          </a:p>
        </p:txBody>
      </p:sp>
      <p:sp>
        <p:nvSpPr>
          <p:cNvPr id="15410" name="Rectangle 51"/>
          <p:cNvSpPr>
            <a:spLocks noChangeArrowheads="1"/>
          </p:cNvSpPr>
          <p:nvPr/>
        </p:nvSpPr>
        <p:spPr bwMode="auto">
          <a:xfrm>
            <a:off x="4918075" y="1652588"/>
            <a:ext cx="488950" cy="330200"/>
          </a:xfrm>
          <a:prstGeom prst="rect">
            <a:avLst/>
          </a:prstGeom>
          <a:gradFill rotWithShape="1">
            <a:gsLst>
              <a:gs pos="0">
                <a:srgbClr val="182F76"/>
              </a:gs>
              <a:gs pos="50000">
                <a:srgbClr val="3366FF"/>
              </a:gs>
              <a:gs pos="100000">
                <a:srgbClr val="182F76"/>
              </a:gs>
            </a:gsLst>
            <a:lin ang="0" scaled="1"/>
          </a:gradFill>
          <a:ln w="8001">
            <a:solidFill>
              <a:srgbClr val="000000"/>
            </a:solidFill>
            <a:miter lim="800000"/>
            <a:headEnd/>
            <a:tailEnd/>
          </a:ln>
        </p:spPr>
        <p:txBody>
          <a:bodyPr/>
          <a:lstStyle/>
          <a:p>
            <a:endParaRPr lang="ja-JP" altLang="en-US">
              <a:solidFill>
                <a:srgbClr val="000000"/>
              </a:solidFill>
              <a:latin typeface="Book Antiqua" pitchFamily="18" charset="0"/>
              <a:ea typeface="HG明朝B" pitchFamily="17" charset="-128"/>
            </a:endParaRPr>
          </a:p>
        </p:txBody>
      </p:sp>
      <p:sp>
        <p:nvSpPr>
          <p:cNvPr id="15411" name="Rectangle 52"/>
          <p:cNvSpPr>
            <a:spLocks noChangeArrowheads="1"/>
          </p:cNvSpPr>
          <p:nvPr/>
        </p:nvSpPr>
        <p:spPr bwMode="auto">
          <a:xfrm>
            <a:off x="4914900" y="2063750"/>
            <a:ext cx="493713" cy="338138"/>
          </a:xfrm>
          <a:prstGeom prst="rect">
            <a:avLst/>
          </a:prstGeom>
          <a:gradFill rotWithShape="1">
            <a:gsLst>
              <a:gs pos="0">
                <a:srgbClr val="762F00"/>
              </a:gs>
              <a:gs pos="50000">
                <a:srgbClr val="FF6600"/>
              </a:gs>
              <a:gs pos="100000">
                <a:srgbClr val="762F00"/>
              </a:gs>
            </a:gsLst>
            <a:lin ang="0" scaled="1"/>
          </a:gradFill>
          <a:ln w="8001">
            <a:solidFill>
              <a:srgbClr val="000000"/>
            </a:solidFill>
            <a:miter lim="800000"/>
            <a:headEnd/>
            <a:tailEnd/>
          </a:ln>
        </p:spPr>
        <p:txBody>
          <a:bodyPr/>
          <a:lstStyle/>
          <a:p>
            <a:endParaRPr lang="ja-JP" altLang="en-US">
              <a:solidFill>
                <a:srgbClr val="000000"/>
              </a:solidFill>
              <a:latin typeface="Book Antiqua" pitchFamily="18" charset="0"/>
              <a:ea typeface="HG明朝B" pitchFamily="17" charset="-128"/>
            </a:endParaRPr>
          </a:p>
        </p:txBody>
      </p:sp>
      <p:sp>
        <p:nvSpPr>
          <p:cNvPr id="15412" name="AutoShape 53"/>
          <p:cNvSpPr>
            <a:spLocks noChangeArrowheads="1"/>
          </p:cNvSpPr>
          <p:nvPr/>
        </p:nvSpPr>
        <p:spPr bwMode="auto">
          <a:xfrm>
            <a:off x="2122488" y="3870325"/>
            <a:ext cx="263525" cy="788988"/>
          </a:xfrm>
          <a:prstGeom prst="upDownArrow">
            <a:avLst>
              <a:gd name="adj1" fmla="val 50000"/>
              <a:gd name="adj2" fmla="val 59880"/>
            </a:avLst>
          </a:prstGeom>
          <a:solidFill>
            <a:srgbClr val="000066"/>
          </a:solidFill>
          <a:ln w="9525">
            <a:solidFill>
              <a:schemeClr val="tx1"/>
            </a:solidFill>
            <a:miter lim="800000"/>
            <a:headEnd/>
            <a:tailEnd/>
          </a:ln>
        </p:spPr>
        <p:txBody>
          <a:bodyPr vert="eaVert" wrap="none" anchor="ctr"/>
          <a:lstStyle/>
          <a:p>
            <a:endParaRPr lang="ja-JP" altLang="en-US">
              <a:solidFill>
                <a:srgbClr val="000000"/>
              </a:solidFill>
              <a:latin typeface="Book Antiqua" pitchFamily="18" charset="0"/>
              <a:ea typeface="HG明朝B" pitchFamily="17" charset="-128"/>
            </a:endParaRPr>
          </a:p>
        </p:txBody>
      </p:sp>
      <p:sp>
        <p:nvSpPr>
          <p:cNvPr id="15413" name="AutoShape 54"/>
          <p:cNvSpPr>
            <a:spLocks noChangeArrowheads="1"/>
          </p:cNvSpPr>
          <p:nvPr/>
        </p:nvSpPr>
        <p:spPr bwMode="auto">
          <a:xfrm>
            <a:off x="3324225" y="3429000"/>
            <a:ext cx="249238" cy="1052513"/>
          </a:xfrm>
          <a:prstGeom prst="upDownArrow">
            <a:avLst>
              <a:gd name="adj1" fmla="val 50000"/>
              <a:gd name="adj2" fmla="val 84458"/>
            </a:avLst>
          </a:prstGeom>
          <a:solidFill>
            <a:srgbClr val="CC0000"/>
          </a:solidFill>
          <a:ln w="9525">
            <a:solidFill>
              <a:schemeClr val="tx1"/>
            </a:solidFill>
            <a:miter lim="800000"/>
            <a:headEnd/>
            <a:tailEnd/>
          </a:ln>
        </p:spPr>
        <p:txBody>
          <a:bodyPr vert="eaVert" wrap="none" anchor="ctr"/>
          <a:lstStyle/>
          <a:p>
            <a:endParaRPr lang="ja-JP" altLang="en-US">
              <a:solidFill>
                <a:srgbClr val="000000"/>
              </a:solidFill>
              <a:latin typeface="Book Antiqua" pitchFamily="18" charset="0"/>
              <a:ea typeface="HG明朝B" pitchFamily="17" charset="-128"/>
            </a:endParaRPr>
          </a:p>
        </p:txBody>
      </p:sp>
      <p:sp>
        <p:nvSpPr>
          <p:cNvPr id="15414" name="AutoShape 55"/>
          <p:cNvSpPr>
            <a:spLocks noChangeArrowheads="1"/>
          </p:cNvSpPr>
          <p:nvPr/>
        </p:nvSpPr>
        <p:spPr bwMode="auto">
          <a:xfrm>
            <a:off x="4484688" y="3630613"/>
            <a:ext cx="276225" cy="746125"/>
          </a:xfrm>
          <a:prstGeom prst="upDownArrow">
            <a:avLst>
              <a:gd name="adj1" fmla="val 50000"/>
              <a:gd name="adj2" fmla="val 54023"/>
            </a:avLst>
          </a:prstGeom>
          <a:solidFill>
            <a:srgbClr val="000066"/>
          </a:solidFill>
          <a:ln w="9525">
            <a:solidFill>
              <a:schemeClr val="tx1"/>
            </a:solidFill>
            <a:miter lim="800000"/>
            <a:headEnd/>
            <a:tailEnd/>
          </a:ln>
        </p:spPr>
        <p:txBody>
          <a:bodyPr vert="eaVert" wrap="none" anchor="ctr"/>
          <a:lstStyle/>
          <a:p>
            <a:endParaRPr lang="ja-JP" altLang="en-US">
              <a:solidFill>
                <a:srgbClr val="000000"/>
              </a:solidFill>
              <a:latin typeface="Book Antiqua" pitchFamily="18" charset="0"/>
              <a:ea typeface="HG明朝B" pitchFamily="17" charset="-128"/>
            </a:endParaRPr>
          </a:p>
        </p:txBody>
      </p:sp>
      <p:sp>
        <p:nvSpPr>
          <p:cNvPr id="15415" name="AutoShape 56"/>
          <p:cNvSpPr>
            <a:spLocks noChangeArrowheads="1"/>
          </p:cNvSpPr>
          <p:nvPr/>
        </p:nvSpPr>
        <p:spPr bwMode="auto">
          <a:xfrm>
            <a:off x="5715000" y="3175000"/>
            <a:ext cx="261938" cy="995363"/>
          </a:xfrm>
          <a:prstGeom prst="upDownArrow">
            <a:avLst>
              <a:gd name="adj1" fmla="val 50000"/>
              <a:gd name="adj2" fmla="val 76000"/>
            </a:avLst>
          </a:prstGeom>
          <a:solidFill>
            <a:srgbClr val="CC0000"/>
          </a:solidFill>
          <a:ln w="9525">
            <a:solidFill>
              <a:schemeClr val="tx1"/>
            </a:solidFill>
            <a:miter lim="800000"/>
            <a:headEnd/>
            <a:tailEnd/>
          </a:ln>
        </p:spPr>
        <p:txBody>
          <a:bodyPr vert="eaVert" wrap="none" anchor="ctr"/>
          <a:lstStyle/>
          <a:p>
            <a:endParaRPr lang="ja-JP" altLang="en-US">
              <a:solidFill>
                <a:srgbClr val="000000"/>
              </a:solidFill>
              <a:latin typeface="Book Antiqua" pitchFamily="18" charset="0"/>
              <a:ea typeface="HG明朝B" pitchFamily="17" charset="-128"/>
            </a:endParaRPr>
          </a:p>
        </p:txBody>
      </p:sp>
      <p:sp>
        <p:nvSpPr>
          <p:cNvPr id="15416" name="AutoShape 57"/>
          <p:cNvSpPr>
            <a:spLocks noChangeArrowheads="1"/>
          </p:cNvSpPr>
          <p:nvPr/>
        </p:nvSpPr>
        <p:spPr bwMode="auto">
          <a:xfrm>
            <a:off x="6867525" y="3478213"/>
            <a:ext cx="263525" cy="788987"/>
          </a:xfrm>
          <a:prstGeom prst="upDownArrow">
            <a:avLst>
              <a:gd name="adj1" fmla="val 50000"/>
              <a:gd name="adj2" fmla="val 59879"/>
            </a:avLst>
          </a:prstGeom>
          <a:solidFill>
            <a:srgbClr val="000066"/>
          </a:solidFill>
          <a:ln w="9525">
            <a:solidFill>
              <a:schemeClr val="tx1"/>
            </a:solidFill>
            <a:miter lim="800000"/>
            <a:headEnd/>
            <a:tailEnd/>
          </a:ln>
        </p:spPr>
        <p:txBody>
          <a:bodyPr vert="eaVert" wrap="none" anchor="ctr"/>
          <a:lstStyle/>
          <a:p>
            <a:endParaRPr lang="ja-JP" altLang="en-US">
              <a:solidFill>
                <a:srgbClr val="000000"/>
              </a:solidFill>
              <a:latin typeface="Book Antiqua" pitchFamily="18" charset="0"/>
              <a:ea typeface="HG明朝B" pitchFamily="17" charset="-128"/>
            </a:endParaRPr>
          </a:p>
        </p:txBody>
      </p:sp>
      <p:sp>
        <p:nvSpPr>
          <p:cNvPr id="15417" name="AutoShape 58"/>
          <p:cNvSpPr>
            <a:spLocks noChangeArrowheads="1"/>
          </p:cNvSpPr>
          <p:nvPr/>
        </p:nvSpPr>
        <p:spPr bwMode="auto">
          <a:xfrm>
            <a:off x="8151813" y="2911475"/>
            <a:ext cx="249237" cy="1052513"/>
          </a:xfrm>
          <a:prstGeom prst="upDownArrow">
            <a:avLst>
              <a:gd name="adj1" fmla="val 50000"/>
              <a:gd name="adj2" fmla="val 84459"/>
            </a:avLst>
          </a:prstGeom>
          <a:solidFill>
            <a:srgbClr val="CC0000"/>
          </a:solidFill>
          <a:ln w="9525">
            <a:solidFill>
              <a:schemeClr val="tx1"/>
            </a:solidFill>
            <a:miter lim="800000"/>
            <a:headEnd/>
            <a:tailEnd/>
          </a:ln>
        </p:spPr>
        <p:txBody>
          <a:bodyPr vert="eaVert" wrap="none" anchor="ctr"/>
          <a:lstStyle/>
          <a:p>
            <a:endParaRPr lang="ja-JP" altLang="en-US">
              <a:solidFill>
                <a:srgbClr val="000000"/>
              </a:solidFill>
              <a:latin typeface="Book Antiqua" pitchFamily="18" charset="0"/>
              <a:ea typeface="HG明朝B" pitchFamily="17" charset="-128"/>
            </a:endParaRPr>
          </a:p>
        </p:txBody>
      </p:sp>
      <p:sp>
        <p:nvSpPr>
          <p:cNvPr id="86075" name="Text Box 59"/>
          <p:cNvSpPr txBox="1">
            <a:spLocks noChangeArrowheads="1"/>
          </p:cNvSpPr>
          <p:nvPr/>
        </p:nvSpPr>
        <p:spPr bwMode="auto">
          <a:xfrm>
            <a:off x="2257425" y="4125913"/>
            <a:ext cx="579438" cy="336550"/>
          </a:xfrm>
          <a:prstGeom prst="rect">
            <a:avLst/>
          </a:prstGeom>
          <a:noFill/>
          <a:ln w="9525">
            <a:noFill/>
            <a:miter lim="800000"/>
            <a:headEnd/>
            <a:tailEnd/>
          </a:ln>
          <a:effectLst/>
        </p:spPr>
        <p:txBody>
          <a:bodyPr wrap="none"/>
          <a:lstStyle/>
          <a:p>
            <a:pPr fontAlgn="auto">
              <a:spcBef>
                <a:spcPts val="0"/>
              </a:spcBef>
              <a:spcAft>
                <a:spcPts val="0"/>
              </a:spcAft>
              <a:defRPr/>
            </a:pPr>
            <a:r>
              <a:rPr lang="en-US" altLang="ja-JP">
                <a:solidFill>
                  <a:srgbClr val="000000"/>
                </a:solidFill>
                <a:effectLst>
                  <a:outerShdw blurRad="38100" dist="38100" dir="2700000" algn="tl">
                    <a:srgbClr val="C0C0C0"/>
                  </a:outerShdw>
                </a:effectLst>
                <a:latin typeface="+mn-lt"/>
                <a:ea typeface="+mn-ea"/>
              </a:rPr>
              <a:t>10.3</a:t>
            </a:r>
          </a:p>
        </p:txBody>
      </p:sp>
      <p:sp>
        <p:nvSpPr>
          <p:cNvPr id="86076" name="Text Box 60"/>
          <p:cNvSpPr txBox="1">
            <a:spLocks noChangeArrowheads="1"/>
          </p:cNvSpPr>
          <p:nvPr/>
        </p:nvSpPr>
        <p:spPr bwMode="auto">
          <a:xfrm>
            <a:off x="3494088" y="3843338"/>
            <a:ext cx="579437" cy="336550"/>
          </a:xfrm>
          <a:prstGeom prst="rect">
            <a:avLst/>
          </a:prstGeom>
          <a:noFill/>
          <a:ln w="9525">
            <a:noFill/>
            <a:miter lim="800000"/>
            <a:headEnd/>
            <a:tailEnd/>
          </a:ln>
          <a:effectLst/>
        </p:spPr>
        <p:txBody>
          <a:bodyPr wrap="none"/>
          <a:lstStyle/>
          <a:p>
            <a:pPr fontAlgn="auto">
              <a:spcBef>
                <a:spcPts val="0"/>
              </a:spcBef>
              <a:spcAft>
                <a:spcPts val="0"/>
              </a:spcAft>
              <a:defRPr/>
            </a:pPr>
            <a:r>
              <a:rPr lang="en-US" altLang="ja-JP">
                <a:solidFill>
                  <a:srgbClr val="000000"/>
                </a:solidFill>
                <a:effectLst>
                  <a:outerShdw blurRad="38100" dist="38100" dir="2700000" algn="tl">
                    <a:srgbClr val="C0C0C0"/>
                  </a:outerShdw>
                </a:effectLst>
                <a:latin typeface="+mn-lt"/>
                <a:ea typeface="+mn-ea"/>
              </a:rPr>
              <a:t>13.9</a:t>
            </a:r>
          </a:p>
        </p:txBody>
      </p:sp>
      <p:sp>
        <p:nvSpPr>
          <p:cNvPr id="86077" name="Text Box 61"/>
          <p:cNvSpPr txBox="1">
            <a:spLocks noChangeArrowheads="1"/>
          </p:cNvSpPr>
          <p:nvPr/>
        </p:nvSpPr>
        <p:spPr bwMode="auto">
          <a:xfrm>
            <a:off x="4703763" y="3814763"/>
            <a:ext cx="466725" cy="336550"/>
          </a:xfrm>
          <a:prstGeom prst="rect">
            <a:avLst/>
          </a:prstGeom>
          <a:noFill/>
          <a:ln w="9525">
            <a:noFill/>
            <a:miter lim="800000"/>
            <a:headEnd/>
            <a:tailEnd/>
          </a:ln>
          <a:effectLst/>
        </p:spPr>
        <p:txBody>
          <a:bodyPr wrap="none"/>
          <a:lstStyle/>
          <a:p>
            <a:pPr fontAlgn="auto">
              <a:spcBef>
                <a:spcPts val="0"/>
              </a:spcBef>
              <a:spcAft>
                <a:spcPts val="0"/>
              </a:spcAft>
              <a:defRPr/>
            </a:pPr>
            <a:r>
              <a:rPr lang="en-US" altLang="ja-JP">
                <a:solidFill>
                  <a:srgbClr val="000000"/>
                </a:solidFill>
                <a:effectLst>
                  <a:outerShdw blurRad="38100" dist="38100" dir="2700000" algn="tl">
                    <a:srgbClr val="C0C0C0"/>
                  </a:outerShdw>
                </a:effectLst>
                <a:latin typeface="+mn-lt"/>
                <a:ea typeface="+mn-ea"/>
              </a:rPr>
              <a:t>9.4</a:t>
            </a:r>
          </a:p>
        </p:txBody>
      </p:sp>
      <p:sp>
        <p:nvSpPr>
          <p:cNvPr id="86078" name="Text Box 62"/>
          <p:cNvSpPr txBox="1">
            <a:spLocks noChangeArrowheads="1"/>
          </p:cNvSpPr>
          <p:nvPr/>
        </p:nvSpPr>
        <p:spPr bwMode="auto">
          <a:xfrm>
            <a:off x="5911850" y="3489325"/>
            <a:ext cx="579438" cy="336550"/>
          </a:xfrm>
          <a:prstGeom prst="rect">
            <a:avLst/>
          </a:prstGeom>
          <a:noFill/>
          <a:ln w="9525">
            <a:noFill/>
            <a:miter lim="800000"/>
            <a:headEnd/>
            <a:tailEnd/>
          </a:ln>
          <a:effectLst/>
        </p:spPr>
        <p:txBody>
          <a:bodyPr wrap="none"/>
          <a:lstStyle/>
          <a:p>
            <a:pPr fontAlgn="auto">
              <a:spcBef>
                <a:spcPts val="0"/>
              </a:spcBef>
              <a:spcAft>
                <a:spcPts val="0"/>
              </a:spcAft>
              <a:defRPr/>
            </a:pPr>
            <a:r>
              <a:rPr lang="en-US" altLang="ja-JP">
                <a:solidFill>
                  <a:srgbClr val="000000"/>
                </a:solidFill>
                <a:effectLst>
                  <a:outerShdw blurRad="38100" dist="38100" dir="2700000" algn="tl">
                    <a:srgbClr val="C0C0C0"/>
                  </a:outerShdw>
                </a:effectLst>
                <a:latin typeface="+mn-lt"/>
                <a:ea typeface="+mn-ea"/>
              </a:rPr>
              <a:t>13.5</a:t>
            </a:r>
          </a:p>
        </p:txBody>
      </p:sp>
      <p:sp>
        <p:nvSpPr>
          <p:cNvPr id="86079" name="Text Box 63"/>
          <p:cNvSpPr txBox="1">
            <a:spLocks noChangeArrowheads="1"/>
          </p:cNvSpPr>
          <p:nvPr/>
        </p:nvSpPr>
        <p:spPr bwMode="auto">
          <a:xfrm>
            <a:off x="7073900" y="3717925"/>
            <a:ext cx="466725" cy="336550"/>
          </a:xfrm>
          <a:prstGeom prst="rect">
            <a:avLst/>
          </a:prstGeom>
          <a:noFill/>
          <a:ln w="9525">
            <a:noFill/>
            <a:miter lim="800000"/>
            <a:headEnd/>
            <a:tailEnd/>
          </a:ln>
          <a:effectLst/>
        </p:spPr>
        <p:txBody>
          <a:bodyPr wrap="none"/>
          <a:lstStyle/>
          <a:p>
            <a:pPr fontAlgn="auto">
              <a:spcBef>
                <a:spcPts val="0"/>
              </a:spcBef>
              <a:spcAft>
                <a:spcPts val="0"/>
              </a:spcAft>
              <a:defRPr/>
            </a:pPr>
            <a:r>
              <a:rPr lang="en-US" altLang="ja-JP">
                <a:solidFill>
                  <a:srgbClr val="000000"/>
                </a:solidFill>
                <a:effectLst>
                  <a:outerShdw blurRad="38100" dist="38100" dir="2700000" algn="tl">
                    <a:srgbClr val="C0C0C0"/>
                  </a:outerShdw>
                </a:effectLst>
                <a:latin typeface="+mn-lt"/>
                <a:ea typeface="+mn-ea"/>
              </a:rPr>
              <a:t>9.6</a:t>
            </a:r>
          </a:p>
        </p:txBody>
      </p:sp>
      <p:sp>
        <p:nvSpPr>
          <p:cNvPr id="86080" name="Text Box 64"/>
          <p:cNvSpPr txBox="1">
            <a:spLocks noChangeArrowheads="1"/>
          </p:cNvSpPr>
          <p:nvPr/>
        </p:nvSpPr>
        <p:spPr bwMode="auto">
          <a:xfrm>
            <a:off x="8339138" y="3306763"/>
            <a:ext cx="579437" cy="336550"/>
          </a:xfrm>
          <a:prstGeom prst="rect">
            <a:avLst/>
          </a:prstGeom>
          <a:noFill/>
          <a:ln w="9525">
            <a:noFill/>
            <a:miter lim="800000"/>
            <a:headEnd/>
            <a:tailEnd/>
          </a:ln>
          <a:effectLst/>
        </p:spPr>
        <p:txBody>
          <a:bodyPr wrap="none"/>
          <a:lstStyle/>
          <a:p>
            <a:pPr fontAlgn="auto">
              <a:spcBef>
                <a:spcPts val="0"/>
              </a:spcBef>
              <a:spcAft>
                <a:spcPts val="0"/>
              </a:spcAft>
              <a:defRPr/>
            </a:pPr>
            <a:r>
              <a:rPr lang="en-US" altLang="ja-JP">
                <a:solidFill>
                  <a:srgbClr val="000000"/>
                </a:solidFill>
                <a:effectLst>
                  <a:outerShdw blurRad="38100" dist="38100" dir="2700000" algn="tl">
                    <a:srgbClr val="C0C0C0"/>
                  </a:outerShdw>
                </a:effectLst>
                <a:latin typeface="+mn-lt"/>
                <a:ea typeface="+mn-ea"/>
              </a:rPr>
              <a:t>13.0</a:t>
            </a:r>
          </a:p>
        </p:txBody>
      </p:sp>
      <p:sp>
        <p:nvSpPr>
          <p:cNvPr id="15424" name="AutoShape 68"/>
          <p:cNvSpPr>
            <a:spLocks noChangeArrowheads="1"/>
          </p:cNvSpPr>
          <p:nvPr/>
        </p:nvSpPr>
        <p:spPr bwMode="auto">
          <a:xfrm>
            <a:off x="179388" y="63500"/>
            <a:ext cx="8686800" cy="865188"/>
          </a:xfrm>
          <a:prstGeom prst="roundRect">
            <a:avLst>
              <a:gd name="adj" fmla="val 16667"/>
            </a:avLst>
          </a:prstGeom>
          <a:solidFill>
            <a:schemeClr val="accent1">
              <a:alpha val="39999"/>
            </a:schemeClr>
          </a:solidFill>
          <a:ln w="9525">
            <a:solidFill>
              <a:srgbClr val="3366FF"/>
            </a:solidFill>
            <a:round/>
            <a:headEnd/>
            <a:tailEnd/>
          </a:ln>
        </p:spPr>
        <p:txBody>
          <a:bodyPr wrap="none" anchor="ctr"/>
          <a:lstStyle/>
          <a:p>
            <a:endParaRPr lang="ja-JP" altLang="en-US">
              <a:solidFill>
                <a:srgbClr val="000000"/>
              </a:solidFill>
              <a:latin typeface="Book Antiqua" pitchFamily="18" charset="0"/>
              <a:ea typeface="HG明朝B" pitchFamily="17" charset="-128"/>
            </a:endParaRPr>
          </a:p>
        </p:txBody>
      </p:sp>
      <p:sp>
        <p:nvSpPr>
          <p:cNvPr id="15425" name="Rectangle 69"/>
          <p:cNvSpPr>
            <a:spLocks noChangeArrowheads="1"/>
          </p:cNvSpPr>
          <p:nvPr/>
        </p:nvSpPr>
        <p:spPr bwMode="auto">
          <a:xfrm>
            <a:off x="457200" y="173038"/>
            <a:ext cx="8229600" cy="642937"/>
          </a:xfrm>
          <a:prstGeom prst="rect">
            <a:avLst/>
          </a:prstGeom>
          <a:noFill/>
          <a:ln w="9525">
            <a:noFill/>
            <a:miter lim="800000"/>
            <a:headEnd/>
            <a:tailEnd/>
          </a:ln>
        </p:spPr>
        <p:txBody>
          <a:bodyPr anchor="ctr" anchorCtr="1"/>
          <a:lstStyle/>
          <a:p>
            <a:pPr algn="ctr"/>
            <a:r>
              <a:rPr lang="ja-JP" altLang="en-US" sz="3600">
                <a:solidFill>
                  <a:srgbClr val="0000FF"/>
                </a:solidFill>
                <a:latin typeface="HGP明朝E" pitchFamily="18" charset="-128"/>
                <a:ea typeface="HGP明朝E" pitchFamily="18" charset="-128"/>
              </a:rPr>
              <a:t>糖尿病患者は平均寿命が短い</a:t>
            </a: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タイトル 1"/>
          <p:cNvSpPr>
            <a:spLocks noGrp="1"/>
          </p:cNvSpPr>
          <p:nvPr>
            <p:ph type="title"/>
          </p:nvPr>
        </p:nvSpPr>
        <p:spPr/>
        <p:txBody>
          <a:bodyPr/>
          <a:lstStyle/>
          <a:p>
            <a:pPr fontAlgn="auto">
              <a:spcAft>
                <a:spcPts val="0"/>
              </a:spcAft>
              <a:defRPr/>
            </a:pPr>
            <a:r>
              <a:rPr lang="ja-JP" altLang="en-US" sz="3200" smtClean="0"/>
              <a:t>ダイエットで血糖が改善されてきた例</a:t>
            </a:r>
            <a:r>
              <a:rPr lang="en-US" altLang="ja-JP" sz="3200" smtClean="0"/>
              <a:t/>
            </a:r>
            <a:br>
              <a:rPr lang="en-US" altLang="ja-JP" sz="3200" smtClean="0"/>
            </a:br>
            <a:r>
              <a:rPr lang="ja-JP" altLang="en-US" sz="3200" smtClean="0"/>
              <a:t>　　＜</a:t>
            </a:r>
            <a:r>
              <a:rPr lang="en-US" altLang="ja-JP" sz="3200" smtClean="0"/>
              <a:t>2</a:t>
            </a:r>
            <a:r>
              <a:rPr lang="ja-JP" altLang="en-US" sz="3200" smtClean="0"/>
              <a:t>か月で</a:t>
            </a:r>
            <a:r>
              <a:rPr lang="en-US" altLang="ja-JP" sz="3200" smtClean="0"/>
              <a:t>8</a:t>
            </a:r>
            <a:r>
              <a:rPr lang="ja-JP" altLang="en-US" sz="3200" smtClean="0"/>
              <a:t>ｋｇのダイエット＞</a:t>
            </a:r>
          </a:p>
        </p:txBody>
      </p:sp>
      <p:graphicFrame>
        <p:nvGraphicFramePr>
          <p:cNvPr id="7170" name="コンテンツ プレースホルダ 3"/>
          <p:cNvGraphicFramePr>
            <a:graphicFrameLocks noGrp="1"/>
          </p:cNvGraphicFramePr>
          <p:nvPr>
            <p:ph idx="1"/>
          </p:nvPr>
        </p:nvGraphicFramePr>
        <p:xfrm>
          <a:off x="685800" y="1768475"/>
          <a:ext cx="7772400" cy="3951288"/>
        </p:xfrm>
        <a:graphic>
          <a:graphicData uri="http://schemas.openxmlformats.org/presentationml/2006/ole">
            <p:oleObj spid="_x0000_s7170" r:id="rId4" imgW="7773074" imgH="3950550" progId="Excel.Sheet.8">
              <p:embed/>
            </p:oleObj>
          </a:graphicData>
        </a:graphic>
      </p:graphicFrame>
      <p:sp>
        <p:nvSpPr>
          <p:cNvPr id="7172" name="テキスト ボックス 4"/>
          <p:cNvSpPr txBox="1">
            <a:spLocks noChangeArrowheads="1"/>
          </p:cNvSpPr>
          <p:nvPr/>
        </p:nvSpPr>
        <p:spPr bwMode="auto">
          <a:xfrm>
            <a:off x="2071688" y="6000750"/>
            <a:ext cx="4570412" cy="646113"/>
          </a:xfrm>
          <a:prstGeom prst="rect">
            <a:avLst/>
          </a:prstGeom>
          <a:noFill/>
          <a:ln w="9525">
            <a:noFill/>
            <a:miter lim="800000"/>
            <a:headEnd/>
            <a:tailEnd/>
          </a:ln>
        </p:spPr>
        <p:txBody>
          <a:bodyPr>
            <a:spAutoFit/>
          </a:bodyPr>
          <a:lstStyle/>
          <a:p>
            <a:r>
              <a:rPr lang="ja-JP" altLang="en-US">
                <a:latin typeface="Book Antiqua" pitchFamily="18" charset="0"/>
                <a:ea typeface="HG明朝B" pitchFamily="17" charset="-128"/>
              </a:rPr>
              <a:t>インスリンの分泌能も回復してきている。</a:t>
            </a:r>
            <a:endParaRPr lang="en-US" altLang="ja-JP">
              <a:latin typeface="Book Antiqua" pitchFamily="18" charset="0"/>
              <a:ea typeface="HG明朝B" pitchFamily="17" charset="-128"/>
            </a:endParaRPr>
          </a:p>
          <a:p>
            <a:r>
              <a:rPr lang="ja-JP" altLang="en-US">
                <a:latin typeface="Book Antiqua" pitchFamily="18" charset="0"/>
                <a:ea typeface="HG明朝B" pitchFamily="17" charset="-128"/>
              </a:rPr>
              <a:t>糖毒性の改善か？</a:t>
            </a:r>
          </a:p>
        </p:txBody>
      </p:sp>
      <p:sp>
        <p:nvSpPr>
          <p:cNvPr id="7173" name="テキスト ボックス 5"/>
          <p:cNvSpPr txBox="1">
            <a:spLocks noChangeArrowheads="1"/>
          </p:cNvSpPr>
          <p:nvPr/>
        </p:nvSpPr>
        <p:spPr bwMode="auto">
          <a:xfrm>
            <a:off x="1071563" y="1571625"/>
            <a:ext cx="6357937" cy="677863"/>
          </a:xfrm>
          <a:prstGeom prst="rect">
            <a:avLst/>
          </a:prstGeom>
          <a:noFill/>
          <a:ln w="9525">
            <a:noFill/>
            <a:miter lim="800000"/>
            <a:headEnd/>
            <a:tailEnd/>
          </a:ln>
        </p:spPr>
        <p:txBody>
          <a:bodyPr>
            <a:spAutoFit/>
          </a:bodyPr>
          <a:lstStyle/>
          <a:p>
            <a:r>
              <a:rPr lang="en-US" altLang="ja-JP" sz="2000">
                <a:latin typeface="Book Antiqua" pitchFamily="18" charset="0"/>
                <a:ea typeface="HG明朝B" pitchFamily="17" charset="-128"/>
              </a:rPr>
              <a:t>59</a:t>
            </a:r>
            <a:r>
              <a:rPr lang="ja-JP" altLang="en-US" sz="2000">
                <a:latin typeface="Book Antiqua" pitchFamily="18" charset="0"/>
                <a:ea typeface="HG明朝B" pitchFamily="17" charset="-128"/>
              </a:rPr>
              <a:t>歳男性　ＨｂＡ</a:t>
            </a:r>
            <a:r>
              <a:rPr lang="en-US" altLang="ja-JP" sz="2000">
                <a:latin typeface="Book Antiqua" pitchFamily="18" charset="0"/>
                <a:ea typeface="HG明朝B" pitchFamily="17" charset="-128"/>
              </a:rPr>
              <a:t>1</a:t>
            </a:r>
            <a:r>
              <a:rPr lang="ja-JP" altLang="en-US" sz="2000">
                <a:latin typeface="Book Antiqua" pitchFamily="18" charset="0"/>
                <a:ea typeface="HG明朝B" pitchFamily="17" charset="-128"/>
              </a:rPr>
              <a:t>ｃ</a:t>
            </a:r>
            <a:r>
              <a:rPr lang="en-US" altLang="ja-JP" sz="2000">
                <a:latin typeface="Book Antiqua" pitchFamily="18" charset="0"/>
                <a:ea typeface="HG明朝B" pitchFamily="17" charset="-128"/>
              </a:rPr>
              <a:t>5.8</a:t>
            </a:r>
            <a:r>
              <a:rPr lang="ja-JP" altLang="en-US" sz="2000">
                <a:latin typeface="Book Antiqua" pitchFamily="18" charset="0"/>
                <a:ea typeface="HG明朝B" pitchFamily="17" charset="-128"/>
              </a:rPr>
              <a:t>％で精査を希望</a:t>
            </a:r>
          </a:p>
          <a:p>
            <a:endParaRPr lang="ja-JP" altLang="en-US">
              <a:latin typeface="Book Antiqua" pitchFamily="18" charset="0"/>
              <a:ea typeface="HG明朝B" pitchFamily="17" charset="-128"/>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fontAlgn="auto">
              <a:spcAft>
                <a:spcPts val="0"/>
              </a:spcAft>
              <a:defRPr/>
            </a:pPr>
            <a:r>
              <a:rPr lang="ja-JP" altLang="en-US" smtClean="0"/>
              <a:t>ダイエットで正常化した症例</a:t>
            </a:r>
          </a:p>
        </p:txBody>
      </p:sp>
      <p:sp>
        <p:nvSpPr>
          <p:cNvPr id="8196" name="コンテンツ プレースホルダ 2"/>
          <p:cNvSpPr>
            <a:spLocks noGrp="1"/>
          </p:cNvSpPr>
          <p:nvPr>
            <p:ph idx="1"/>
          </p:nvPr>
        </p:nvSpPr>
        <p:spPr/>
        <p:txBody>
          <a:bodyPr/>
          <a:lstStyle/>
          <a:p>
            <a:endParaRPr lang="ja-JP" altLang="en-US" smtClean="0"/>
          </a:p>
        </p:txBody>
      </p:sp>
      <p:graphicFrame>
        <p:nvGraphicFramePr>
          <p:cNvPr id="8194" name="グラフ 3"/>
          <p:cNvGraphicFramePr>
            <a:graphicFrameLocks/>
          </p:cNvGraphicFramePr>
          <p:nvPr/>
        </p:nvGraphicFramePr>
        <p:xfrm>
          <a:off x="973138" y="1714500"/>
          <a:ext cx="6646862" cy="4500563"/>
        </p:xfrm>
        <a:graphic>
          <a:graphicData uri="http://schemas.openxmlformats.org/presentationml/2006/ole">
            <p:oleObj spid="_x0000_s8194" r:id="rId4" imgW="6645216" imgH="4505334" progId="Excel.Sheet.8">
              <p:embed/>
            </p:oleObj>
          </a:graphicData>
        </a:graphic>
      </p:graphicFrame>
      <p:sp>
        <p:nvSpPr>
          <p:cNvPr id="5" name="下矢印吹き出し 4"/>
          <p:cNvSpPr/>
          <p:nvPr/>
        </p:nvSpPr>
        <p:spPr>
          <a:xfrm>
            <a:off x="3500438" y="1643063"/>
            <a:ext cx="2786062" cy="1714500"/>
          </a:xfrm>
          <a:prstGeom prst="downArrowCallout">
            <a:avLst>
              <a:gd name="adj1" fmla="val 11237"/>
              <a:gd name="adj2" fmla="val 15537"/>
              <a:gd name="adj3" fmla="val 18979"/>
              <a:gd name="adj4" fmla="val 53794"/>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ja-JP" altLang="en-US" dirty="0"/>
              <a:t>体脂肪率の低下から</a:t>
            </a:r>
            <a:endParaRPr lang="en-US" altLang="ja-JP" dirty="0"/>
          </a:p>
          <a:p>
            <a:pPr algn="ctr" fontAlgn="auto">
              <a:spcBef>
                <a:spcPts val="0"/>
              </a:spcBef>
              <a:spcAft>
                <a:spcPts val="0"/>
              </a:spcAft>
              <a:defRPr/>
            </a:pPr>
            <a:r>
              <a:rPr lang="ja-JP" altLang="en-US" dirty="0"/>
              <a:t>インスリン抵抗性が</a:t>
            </a:r>
            <a:endParaRPr lang="en-US" altLang="ja-JP" dirty="0"/>
          </a:p>
          <a:p>
            <a:pPr algn="ctr" fontAlgn="auto">
              <a:spcBef>
                <a:spcPts val="0"/>
              </a:spcBef>
              <a:spcAft>
                <a:spcPts val="0"/>
              </a:spcAft>
              <a:defRPr/>
            </a:pPr>
            <a:r>
              <a:rPr lang="ja-JP" altLang="en-US" dirty="0"/>
              <a:t>改善された</a:t>
            </a:r>
          </a:p>
        </p:txBody>
      </p:sp>
      <p:sp>
        <p:nvSpPr>
          <p:cNvPr id="8198" name="テキスト ボックス 5"/>
          <p:cNvSpPr txBox="1">
            <a:spLocks noChangeArrowheads="1"/>
          </p:cNvSpPr>
          <p:nvPr/>
        </p:nvSpPr>
        <p:spPr bwMode="auto">
          <a:xfrm>
            <a:off x="1357313" y="6215063"/>
            <a:ext cx="6648450" cy="369887"/>
          </a:xfrm>
          <a:prstGeom prst="rect">
            <a:avLst/>
          </a:prstGeom>
          <a:noFill/>
          <a:ln w="9525">
            <a:noFill/>
            <a:miter lim="800000"/>
            <a:headEnd/>
            <a:tailEnd/>
          </a:ln>
        </p:spPr>
        <p:txBody>
          <a:bodyPr wrap="none">
            <a:spAutoFit/>
          </a:bodyPr>
          <a:lstStyle/>
          <a:p>
            <a:r>
              <a:rPr lang="ja-JP" altLang="en-US">
                <a:latin typeface="Book Antiqua" pitchFamily="18" charset="0"/>
                <a:ea typeface="HG明朝B" pitchFamily="17" charset="-128"/>
              </a:rPr>
              <a:t>インスリン分泌能が正常化されなくても血糖値は改善される！</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1" name="Picture 2" descr="C:\Users\sakamoto64\Desktop\desktop\20110527 L-PA用スライド\スライド14.JPG"/>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fontAlgn="auto">
              <a:spcAft>
                <a:spcPts val="0"/>
              </a:spcAft>
              <a:defRPr/>
            </a:pPr>
            <a:r>
              <a:rPr lang="ja-JP" altLang="en-US" dirty="0" smtClean="0"/>
              <a:t>合併症が怖い</a:t>
            </a:r>
            <a:endParaRPr lang="ja-JP" altLang="en-US" dirty="0"/>
          </a:p>
        </p:txBody>
      </p:sp>
      <p:pic>
        <p:nvPicPr>
          <p:cNvPr id="52226" name="コンテンツ プレースホルダ 3" descr="藤原の道長.jpg"/>
          <p:cNvPicPr>
            <a:picLocks noGrp="1" noChangeAspect="1"/>
          </p:cNvPicPr>
          <p:nvPr isPhoto="1">
            <p:ph idx="1"/>
          </p:nvPr>
        </p:nvPicPr>
        <p:blipFill>
          <a:blip r:embed="rId2"/>
          <a:srcRect/>
          <a:stretch>
            <a:fillRect/>
          </a:stretch>
        </p:blipFill>
        <p:spPr>
          <a:xfrm>
            <a:off x="3059113" y="2565400"/>
            <a:ext cx="2641600" cy="2800350"/>
          </a:xfrm>
        </p:spPr>
      </p:pic>
      <p:sp>
        <p:nvSpPr>
          <p:cNvPr id="52227" name="テキスト ボックス 4"/>
          <p:cNvSpPr txBox="1">
            <a:spLocks noChangeArrowheads="1"/>
          </p:cNvSpPr>
          <p:nvPr/>
        </p:nvSpPr>
        <p:spPr bwMode="auto">
          <a:xfrm>
            <a:off x="1130300" y="1422400"/>
            <a:ext cx="6648450" cy="954088"/>
          </a:xfrm>
          <a:prstGeom prst="rect">
            <a:avLst/>
          </a:prstGeom>
          <a:noFill/>
          <a:ln w="9525">
            <a:noFill/>
            <a:miter lim="800000"/>
            <a:headEnd/>
            <a:tailEnd/>
          </a:ln>
        </p:spPr>
        <p:txBody>
          <a:bodyPr wrap="none">
            <a:spAutoFit/>
          </a:bodyPr>
          <a:lstStyle/>
          <a:p>
            <a:r>
              <a:rPr lang="ja-JP" altLang="en-US" sz="2800">
                <a:latin typeface="Book Antiqua" pitchFamily="18" charset="0"/>
                <a:ea typeface="HG明朝B" pitchFamily="17" charset="-128"/>
              </a:rPr>
              <a:t>急速にやせ始めて、夜も頻繁に排尿し、</a:t>
            </a:r>
            <a:endParaRPr lang="en-US" altLang="ja-JP" sz="2800">
              <a:latin typeface="Book Antiqua" pitchFamily="18" charset="0"/>
              <a:ea typeface="HG明朝B" pitchFamily="17" charset="-128"/>
            </a:endParaRPr>
          </a:p>
          <a:p>
            <a:r>
              <a:rPr lang="ja-JP" altLang="en-US" sz="2800">
                <a:latin typeface="Book Antiqua" pitchFamily="18" charset="0"/>
                <a:ea typeface="HG明朝B" pitchFamily="17" charset="-128"/>
              </a:rPr>
              <a:t>のどの渇きに悩まされた！</a:t>
            </a:r>
          </a:p>
        </p:txBody>
      </p:sp>
      <p:sp>
        <p:nvSpPr>
          <p:cNvPr id="52228" name="テキスト ボックス 5"/>
          <p:cNvSpPr txBox="1">
            <a:spLocks noChangeArrowheads="1"/>
          </p:cNvSpPr>
          <p:nvPr/>
        </p:nvSpPr>
        <p:spPr bwMode="auto">
          <a:xfrm>
            <a:off x="971550" y="5445125"/>
            <a:ext cx="7340600" cy="646113"/>
          </a:xfrm>
          <a:prstGeom prst="rect">
            <a:avLst/>
          </a:prstGeom>
          <a:noFill/>
          <a:ln w="9525">
            <a:noFill/>
            <a:miter lim="800000"/>
            <a:headEnd/>
            <a:tailEnd/>
          </a:ln>
        </p:spPr>
        <p:txBody>
          <a:bodyPr wrap="none">
            <a:spAutoFit/>
          </a:bodyPr>
          <a:lstStyle/>
          <a:p>
            <a:pPr algn="ctr"/>
            <a:r>
              <a:rPr lang="ja-JP" altLang="en-US">
                <a:latin typeface="Book Antiqua" pitchFamily="18" charset="0"/>
                <a:ea typeface="HG明朝B" pitchFamily="17" charset="-128"/>
              </a:rPr>
              <a:t>記録にのこる最も古い糖尿病患者、藤原道長</a:t>
            </a:r>
            <a:endParaRPr lang="en-US" altLang="ja-JP">
              <a:latin typeface="Book Antiqua" pitchFamily="18" charset="0"/>
              <a:ea typeface="HG明朝B" pitchFamily="17" charset="-128"/>
            </a:endParaRPr>
          </a:p>
          <a:p>
            <a:pPr algn="ctr"/>
            <a:r>
              <a:rPr lang="ja-JP" altLang="en-US">
                <a:latin typeface="Book Antiqua" pitchFamily="18" charset="0"/>
                <a:ea typeface="HG明朝B" pitchFamily="17" charset="-128"/>
              </a:rPr>
              <a:t>「この世をば、わが世とぞ思う望月の欠けたることもなしと思えば」</a:t>
            </a:r>
          </a:p>
        </p:txBody>
      </p:sp>
      <p:sp>
        <p:nvSpPr>
          <p:cNvPr id="52229" name="テキスト ボックス 6"/>
          <p:cNvSpPr txBox="1">
            <a:spLocks noChangeArrowheads="1"/>
          </p:cNvSpPr>
          <p:nvPr/>
        </p:nvSpPr>
        <p:spPr bwMode="auto">
          <a:xfrm>
            <a:off x="241300" y="2781300"/>
            <a:ext cx="2492375" cy="708025"/>
          </a:xfrm>
          <a:prstGeom prst="rect">
            <a:avLst/>
          </a:prstGeom>
          <a:noFill/>
          <a:ln w="9525">
            <a:noFill/>
            <a:miter lim="800000"/>
            <a:headEnd/>
            <a:tailEnd/>
          </a:ln>
        </p:spPr>
        <p:txBody>
          <a:bodyPr wrap="none">
            <a:spAutoFit/>
          </a:bodyPr>
          <a:lstStyle/>
          <a:p>
            <a:r>
              <a:rPr lang="ja-JP" altLang="en-US" sz="2000">
                <a:latin typeface="Book Antiqua" pitchFamily="18" charset="0"/>
                <a:ea typeface="HG明朝B" pitchFamily="17" charset="-128"/>
              </a:rPr>
              <a:t>失明して自慢の庭が</a:t>
            </a:r>
            <a:endParaRPr lang="en-US" altLang="ja-JP" sz="2000">
              <a:latin typeface="Book Antiqua" pitchFamily="18" charset="0"/>
              <a:ea typeface="HG明朝B" pitchFamily="17" charset="-128"/>
            </a:endParaRPr>
          </a:p>
          <a:p>
            <a:r>
              <a:rPr lang="ja-JP" altLang="en-US" sz="2000">
                <a:latin typeface="Book Antiqua" pitchFamily="18" charset="0"/>
                <a:ea typeface="HG明朝B" pitchFamily="17" charset="-128"/>
              </a:rPr>
              <a:t>見えなくなった</a:t>
            </a:r>
          </a:p>
        </p:txBody>
      </p:sp>
      <p:sp>
        <p:nvSpPr>
          <p:cNvPr id="52230" name="テキスト ボックス 7"/>
          <p:cNvSpPr txBox="1">
            <a:spLocks noChangeArrowheads="1"/>
          </p:cNvSpPr>
          <p:nvPr/>
        </p:nvSpPr>
        <p:spPr bwMode="auto">
          <a:xfrm>
            <a:off x="5867400" y="4221163"/>
            <a:ext cx="2835275" cy="708025"/>
          </a:xfrm>
          <a:prstGeom prst="rect">
            <a:avLst/>
          </a:prstGeom>
          <a:noFill/>
          <a:ln w="9525">
            <a:noFill/>
            <a:miter lim="800000"/>
            <a:headEnd/>
            <a:tailEnd/>
          </a:ln>
        </p:spPr>
        <p:txBody>
          <a:bodyPr>
            <a:spAutoFit/>
          </a:bodyPr>
          <a:lstStyle/>
          <a:p>
            <a:r>
              <a:rPr lang="ja-JP" altLang="en-US" sz="2000">
                <a:latin typeface="Book Antiqua" pitchFamily="18" charset="0"/>
                <a:ea typeface="HG明朝B" pitchFamily="17" charset="-128"/>
              </a:rPr>
              <a:t>背中に膿瘍ができて、</a:t>
            </a:r>
            <a:endParaRPr lang="en-US" altLang="ja-JP" sz="2000">
              <a:latin typeface="Book Antiqua" pitchFamily="18" charset="0"/>
              <a:ea typeface="HG明朝B" pitchFamily="17" charset="-128"/>
            </a:endParaRPr>
          </a:p>
          <a:p>
            <a:r>
              <a:rPr lang="ja-JP" altLang="en-US" sz="2000">
                <a:latin typeface="Book Antiqua" pitchFamily="18" charset="0"/>
                <a:ea typeface="HG明朝B" pitchFamily="17" charset="-128"/>
              </a:rPr>
              <a:t>敗血症を発症</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fontAlgn="auto">
              <a:spcAft>
                <a:spcPts val="0"/>
              </a:spcAft>
              <a:defRPr/>
            </a:pPr>
            <a:r>
              <a:rPr lang="ja-JP" altLang="en-US" dirty="0" smtClean="0"/>
              <a:t>歯周病は重大な糖尿病合併症</a:t>
            </a:r>
            <a:endParaRPr lang="ja-JP" altLang="en-US" dirty="0"/>
          </a:p>
        </p:txBody>
      </p:sp>
      <p:sp>
        <p:nvSpPr>
          <p:cNvPr id="53250" name="コンテンツ プレースホルダ 2"/>
          <p:cNvSpPr>
            <a:spLocks noGrp="1"/>
          </p:cNvSpPr>
          <p:nvPr>
            <p:ph idx="1"/>
          </p:nvPr>
        </p:nvSpPr>
        <p:spPr/>
        <p:txBody>
          <a:bodyPr/>
          <a:lstStyle/>
          <a:p>
            <a:r>
              <a:rPr lang="ja-JP" altLang="en-US" smtClean="0"/>
              <a:t>糖尿病患者では歯を失っている患者が非常に多い。</a:t>
            </a:r>
            <a:endParaRPr lang="en-US" altLang="ja-JP" smtClean="0"/>
          </a:p>
          <a:p>
            <a:r>
              <a:rPr lang="ja-JP" altLang="en-US" smtClean="0"/>
              <a:t>歯周病の有病率は、正常者の</a:t>
            </a:r>
            <a:r>
              <a:rPr lang="en-US" altLang="ja-JP" smtClean="0"/>
              <a:t>2</a:t>
            </a:r>
            <a:r>
              <a:rPr lang="ja-JP" altLang="en-US" smtClean="0"/>
              <a:t>倍以上。</a:t>
            </a:r>
            <a:endParaRPr lang="en-US" altLang="ja-JP" smtClean="0"/>
          </a:p>
          <a:p>
            <a:r>
              <a:rPr lang="ja-JP" altLang="en-US" smtClean="0"/>
              <a:t>血糖の上昇が免疫力を低下させ、歯周病を悪化させる。</a:t>
            </a:r>
            <a:endParaRPr lang="en-US" altLang="ja-JP" smtClean="0"/>
          </a:p>
          <a:p>
            <a:r>
              <a:rPr lang="ja-JP" altLang="en-US" smtClean="0"/>
              <a:t>感染が悪化すると、縦郭炎までおこし、命にかかわることもある。</a:t>
            </a:r>
            <a:endParaRPr lang="en-US" altLang="ja-JP" smtClean="0"/>
          </a:p>
          <a:p>
            <a:r>
              <a:rPr lang="ja-JP" altLang="en-US" smtClean="0"/>
              <a:t>「糖尿病治療ガイド」糖尿病学会で歯周病は重大な合併症の一つであるとした。</a:t>
            </a:r>
            <a:endParaRPr lang="en-US" altLang="ja-JP" smtClean="0"/>
          </a:p>
          <a:p>
            <a:endParaRPr lang="ja-JP" altLang="en-US"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fontAlgn="auto">
              <a:spcAft>
                <a:spcPts val="0"/>
              </a:spcAft>
              <a:defRPr/>
            </a:pPr>
            <a:r>
              <a:rPr lang="ja-JP" altLang="en-US" dirty="0" smtClean="0"/>
              <a:t>糖尿病患者は歯を失いやすい</a:t>
            </a:r>
            <a:endParaRPr lang="ja-JP" altLang="en-US" dirty="0"/>
          </a:p>
        </p:txBody>
      </p:sp>
      <p:sp>
        <p:nvSpPr>
          <p:cNvPr id="3" name="コンテンツ プレースホルダ 2"/>
          <p:cNvSpPr>
            <a:spLocks noGrp="1"/>
          </p:cNvSpPr>
          <p:nvPr>
            <p:ph idx="1"/>
          </p:nvPr>
        </p:nvSpPr>
        <p:spPr/>
        <p:txBody>
          <a:bodyPr>
            <a:normAutofit lnSpcReduction="10000"/>
          </a:bodyPr>
          <a:lstStyle/>
          <a:p>
            <a:pPr marL="548640" indent="-411480" fontAlgn="auto">
              <a:spcAft>
                <a:spcPts val="0"/>
              </a:spcAft>
              <a:buClr>
                <a:schemeClr val="tx1">
                  <a:shade val="95000"/>
                </a:schemeClr>
              </a:buClr>
              <a:buFont typeface="Wingdings 2"/>
              <a:buChar char=""/>
              <a:defRPr/>
            </a:pPr>
            <a:r>
              <a:rPr lang="ja-JP" altLang="en-US" dirty="0" smtClean="0"/>
              <a:t>糖尿病の罹病期間が長いほど歯を失う率が高い。</a:t>
            </a:r>
            <a:endParaRPr lang="en-US" altLang="ja-JP" dirty="0" smtClean="0"/>
          </a:p>
          <a:p>
            <a:pPr marL="548640" indent="-411480" fontAlgn="auto">
              <a:spcAft>
                <a:spcPts val="0"/>
              </a:spcAft>
              <a:buClr>
                <a:schemeClr val="tx1">
                  <a:shade val="95000"/>
                </a:schemeClr>
              </a:buClr>
              <a:buFont typeface="Wingdings 2"/>
              <a:buChar char=""/>
              <a:defRPr/>
            </a:pPr>
            <a:r>
              <a:rPr lang="ja-JP" altLang="en-US" dirty="0" smtClean="0"/>
              <a:t>糖尿病患者は歯周病の有病率が高く、有意に歯の残存本数が少ない。</a:t>
            </a:r>
            <a:r>
              <a:rPr lang="ja-JP" altLang="en-US" sz="2400" dirty="0" smtClean="0"/>
              <a:t>（八戸市立病院調査、</a:t>
            </a:r>
            <a:r>
              <a:rPr lang="en-US" altLang="ja-JP" sz="2400" dirty="0" smtClean="0"/>
              <a:t> 2011</a:t>
            </a:r>
            <a:r>
              <a:rPr lang="ja-JP" altLang="en-US" sz="2400" dirty="0" smtClean="0"/>
              <a:t>年糖尿病学会発表）</a:t>
            </a:r>
            <a:endParaRPr lang="en-US" altLang="ja-JP" sz="2400" dirty="0" smtClean="0"/>
          </a:p>
          <a:p>
            <a:pPr marL="548640" indent="-411480" fontAlgn="auto">
              <a:spcAft>
                <a:spcPts val="0"/>
              </a:spcAft>
              <a:buClr>
                <a:schemeClr val="tx1">
                  <a:shade val="95000"/>
                </a:schemeClr>
              </a:buClr>
              <a:buFont typeface="Wingdings 2"/>
              <a:buChar char=""/>
              <a:defRPr/>
            </a:pPr>
            <a:r>
              <a:rPr lang="en-US" altLang="ja-JP" dirty="0" smtClean="0"/>
              <a:t>50</a:t>
            </a:r>
            <a:r>
              <a:rPr lang="ja-JP" altLang="en-US" dirty="0" smtClean="0"/>
              <a:t>歳代から</a:t>
            </a:r>
            <a:r>
              <a:rPr lang="en-US" altLang="ja-JP" dirty="0" smtClean="0"/>
              <a:t>10</a:t>
            </a:r>
            <a:r>
              <a:rPr lang="ja-JP" altLang="en-US" dirty="0" smtClean="0"/>
              <a:t>本以上歯を失う患者が少なくない。</a:t>
            </a:r>
            <a:r>
              <a:rPr lang="ja-JP" altLang="en-US" sz="2400" dirty="0" smtClean="0"/>
              <a:t>（大阪市立病院調査、</a:t>
            </a:r>
            <a:r>
              <a:rPr lang="en-US" altLang="ja-JP" sz="2400" dirty="0" smtClean="0"/>
              <a:t> 2011</a:t>
            </a:r>
            <a:r>
              <a:rPr lang="ja-JP" altLang="en-US" sz="2400" dirty="0" smtClean="0"/>
              <a:t>年糖尿病学会発表）</a:t>
            </a:r>
          </a:p>
          <a:p>
            <a:pPr marL="548640" indent="-411480" fontAlgn="auto">
              <a:spcAft>
                <a:spcPts val="0"/>
              </a:spcAft>
              <a:buClr>
                <a:schemeClr val="tx1">
                  <a:shade val="95000"/>
                </a:schemeClr>
              </a:buClr>
              <a:buFont typeface="Wingdings 2"/>
              <a:buChar char=""/>
              <a:defRPr/>
            </a:pPr>
            <a:r>
              <a:rPr lang="ja-JP" altLang="en-US" dirty="0" smtClean="0"/>
              <a:t>血糖コントロール状態が歯周病悪化に影響しており、この現象にインスリン抵抗性が関与している。</a:t>
            </a:r>
            <a:r>
              <a:rPr lang="ja-JP" altLang="en-US" sz="2600" dirty="0" smtClean="0"/>
              <a:t>（愛知学院大学歯学部、</a:t>
            </a:r>
            <a:r>
              <a:rPr lang="en-US" altLang="ja-JP" sz="2600" dirty="0" smtClean="0"/>
              <a:t>2011</a:t>
            </a:r>
            <a:r>
              <a:rPr lang="ja-JP" altLang="en-US" sz="2600" dirty="0" smtClean="0"/>
              <a:t>年糖尿病学会発表）</a:t>
            </a:r>
            <a:endParaRPr lang="en-US" altLang="ja-JP" sz="2600" dirty="0" smtClean="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fontAlgn="auto">
              <a:spcAft>
                <a:spcPts val="0"/>
              </a:spcAft>
              <a:defRPr/>
            </a:pPr>
            <a:r>
              <a:rPr lang="ja-JP" altLang="en-US" dirty="0" smtClean="0"/>
              <a:t>糖尿病が歯周病を悪化させる。</a:t>
            </a:r>
            <a:endParaRPr lang="ja-JP" altLang="en-US" dirty="0"/>
          </a:p>
        </p:txBody>
      </p:sp>
      <p:sp>
        <p:nvSpPr>
          <p:cNvPr id="3" name="コンテンツ プレースホルダ 2"/>
          <p:cNvSpPr>
            <a:spLocks noGrp="1"/>
          </p:cNvSpPr>
          <p:nvPr>
            <p:ph idx="1"/>
          </p:nvPr>
        </p:nvSpPr>
        <p:spPr/>
        <p:txBody>
          <a:bodyPr>
            <a:normAutofit fontScale="92500" lnSpcReduction="10000"/>
          </a:bodyPr>
          <a:lstStyle/>
          <a:p>
            <a:pPr marL="548640" indent="-411480" fontAlgn="auto">
              <a:spcAft>
                <a:spcPts val="0"/>
              </a:spcAft>
              <a:buClr>
                <a:schemeClr val="tx1">
                  <a:shade val="95000"/>
                </a:schemeClr>
              </a:buClr>
              <a:buFont typeface="Wingdings 2"/>
              <a:buChar char=""/>
              <a:defRPr/>
            </a:pPr>
            <a:r>
              <a:rPr lang="ja-JP" altLang="en-US" dirty="0" smtClean="0"/>
              <a:t>歯周病が悪化している患者は、血糖コントロールも悪くなる。</a:t>
            </a:r>
            <a:endParaRPr lang="en-US" altLang="ja-JP" dirty="0" smtClean="0"/>
          </a:p>
          <a:p>
            <a:pPr marL="548640" indent="-411480" fontAlgn="auto">
              <a:spcAft>
                <a:spcPts val="0"/>
              </a:spcAft>
              <a:buClr>
                <a:schemeClr val="tx1">
                  <a:shade val="95000"/>
                </a:schemeClr>
              </a:buClr>
              <a:buFont typeface="Wingdings 2"/>
              <a:buChar char=""/>
              <a:defRPr/>
            </a:pPr>
            <a:r>
              <a:rPr lang="ja-JP" altLang="en-US" dirty="0" smtClean="0"/>
              <a:t>やわらかい食品を飲み込むように食べるようになるため、満腹感が得られづらく、食後過血糖も激しくなる。</a:t>
            </a:r>
            <a:endParaRPr lang="en-US" altLang="ja-JP" dirty="0" smtClean="0"/>
          </a:p>
          <a:p>
            <a:pPr marL="548640" indent="-411480" fontAlgn="auto">
              <a:spcAft>
                <a:spcPts val="0"/>
              </a:spcAft>
              <a:buClr>
                <a:schemeClr val="tx1">
                  <a:shade val="95000"/>
                </a:schemeClr>
              </a:buClr>
              <a:buFont typeface="Wingdings 2"/>
              <a:buChar char=""/>
              <a:defRPr/>
            </a:pPr>
            <a:r>
              <a:rPr lang="ja-JP" altLang="en-US" dirty="0" smtClean="0"/>
              <a:t>食物繊維の多い噛みにくい食品を避けるようになるため。</a:t>
            </a:r>
            <a:endParaRPr lang="en-US" altLang="ja-JP" dirty="0" smtClean="0"/>
          </a:p>
          <a:p>
            <a:pPr marL="548640" indent="-411480" fontAlgn="auto">
              <a:spcAft>
                <a:spcPts val="0"/>
              </a:spcAft>
              <a:buClr>
                <a:schemeClr val="tx1">
                  <a:shade val="95000"/>
                </a:schemeClr>
              </a:buClr>
              <a:buFont typeface="Wingdings 2"/>
              <a:buChar char=""/>
              <a:defRPr/>
            </a:pPr>
            <a:r>
              <a:rPr lang="ja-JP" altLang="en-US" dirty="0" smtClean="0"/>
              <a:t>内科医は患者をもっと歯科へ受診するように働きかける必要がある。</a:t>
            </a:r>
            <a:endParaRPr lang="en-US" altLang="ja-JP" dirty="0" smtClean="0"/>
          </a:p>
          <a:p>
            <a:pPr marL="548640" indent="-411480" fontAlgn="auto">
              <a:spcAft>
                <a:spcPts val="0"/>
              </a:spcAft>
              <a:buClr>
                <a:schemeClr val="tx1">
                  <a:shade val="95000"/>
                </a:schemeClr>
              </a:buClr>
              <a:buFont typeface="Wingdings 2"/>
              <a:buChar char=""/>
              <a:defRPr/>
            </a:pPr>
            <a:r>
              <a:rPr lang="ja-JP" altLang="en-US" dirty="0" smtClean="0"/>
              <a:t>歯科医ももっと血糖を下げる必要があることを患者に伝えてほしい。</a:t>
            </a:r>
            <a:endParaRPr lang="ja-JP" alt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pPr fontAlgn="auto">
              <a:spcAft>
                <a:spcPts val="0"/>
              </a:spcAft>
              <a:defRPr/>
            </a:pPr>
            <a:r>
              <a:rPr lang="ja-JP" altLang="en-US" dirty="0" smtClean="0"/>
              <a:t>歯周病合併糖尿病患者は</a:t>
            </a:r>
            <a:r>
              <a:rPr lang="en-US" altLang="ja-JP" dirty="0" smtClean="0"/>
              <a:t/>
            </a:r>
            <a:br>
              <a:rPr lang="en-US" altLang="ja-JP" dirty="0" smtClean="0"/>
            </a:br>
            <a:r>
              <a:rPr lang="ja-JP" altLang="en-US" dirty="0" smtClean="0"/>
              <a:t>死亡率が高い！</a:t>
            </a:r>
            <a:endParaRPr lang="ja-JP" altLang="en-US" dirty="0"/>
          </a:p>
        </p:txBody>
      </p:sp>
      <p:sp>
        <p:nvSpPr>
          <p:cNvPr id="56322" name="コンテンツ プレースホルダ 2"/>
          <p:cNvSpPr>
            <a:spLocks noGrp="1"/>
          </p:cNvSpPr>
          <p:nvPr>
            <p:ph idx="1"/>
          </p:nvPr>
        </p:nvSpPr>
        <p:spPr/>
        <p:txBody>
          <a:bodyPr/>
          <a:lstStyle/>
          <a:p>
            <a:r>
              <a:rPr lang="ja-JP" altLang="en-US" smtClean="0"/>
              <a:t>歯周病を合併した糖尿病患者は、有意に心疾患</a:t>
            </a:r>
            <a:r>
              <a:rPr lang="en-US" altLang="ja-JP" smtClean="0"/>
              <a:t>(2.7</a:t>
            </a:r>
            <a:r>
              <a:rPr lang="ja-JP" altLang="en-US" smtClean="0"/>
              <a:t>倍</a:t>
            </a:r>
            <a:r>
              <a:rPr lang="en-US" altLang="ja-JP" smtClean="0"/>
              <a:t>)</a:t>
            </a:r>
            <a:r>
              <a:rPr lang="ja-JP" altLang="en-US" smtClean="0"/>
              <a:t>や腎症</a:t>
            </a:r>
            <a:r>
              <a:rPr lang="en-US" altLang="ja-JP" smtClean="0"/>
              <a:t>(4.1</a:t>
            </a:r>
            <a:r>
              <a:rPr lang="ja-JP" altLang="en-US" smtClean="0"/>
              <a:t>倍</a:t>
            </a:r>
            <a:r>
              <a:rPr lang="en-US" altLang="ja-JP" smtClean="0"/>
              <a:t>)</a:t>
            </a:r>
            <a:r>
              <a:rPr lang="ja-JP" altLang="en-US" smtClean="0"/>
              <a:t>などでの死亡率が高い。</a:t>
            </a:r>
            <a:r>
              <a:rPr lang="ja-JP" altLang="en-US" sz="2400" smtClean="0"/>
              <a:t>（ニューヨーク州立大　ロバート・</a:t>
            </a:r>
            <a:r>
              <a:rPr lang="en-US" altLang="ja-JP" sz="2400" smtClean="0"/>
              <a:t>J</a:t>
            </a:r>
            <a:r>
              <a:rPr lang="ja-JP" altLang="en-US" sz="2400" smtClean="0"/>
              <a:t>・ジェンコ教授）</a:t>
            </a:r>
            <a:endParaRPr lang="en-US" altLang="ja-JP" sz="2400" smtClean="0"/>
          </a:p>
          <a:p>
            <a:r>
              <a:rPr lang="ja-JP" altLang="en-US" smtClean="0"/>
              <a:t>糖尿病・糖尿病予備軍であることを指摘されたら、自分の健康に気を配るようにして、その中に歯周病も入れるべき</a:t>
            </a:r>
            <a:r>
              <a:rPr lang="ja-JP" altLang="en-US" sz="2400" smtClean="0"/>
              <a:t>（東京大学　門脇孝教授）</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fontAlgn="auto">
              <a:spcAft>
                <a:spcPts val="0"/>
              </a:spcAft>
              <a:defRPr/>
            </a:pPr>
            <a:r>
              <a:rPr lang="ja-JP" altLang="en-US" dirty="0" smtClean="0"/>
              <a:t>インクレチン製剤は夢の薬か？</a:t>
            </a:r>
            <a:endParaRPr lang="ja-JP" altLang="en-US" dirty="0"/>
          </a:p>
        </p:txBody>
      </p:sp>
      <p:sp>
        <p:nvSpPr>
          <p:cNvPr id="57346" name="コンテンツ プレースホルダ 2"/>
          <p:cNvSpPr>
            <a:spLocks noGrp="1"/>
          </p:cNvSpPr>
          <p:nvPr>
            <p:ph idx="1"/>
          </p:nvPr>
        </p:nvSpPr>
        <p:spPr>
          <a:xfrm>
            <a:off x="1476375" y="1773238"/>
            <a:ext cx="7210425" cy="4535487"/>
          </a:xfrm>
        </p:spPr>
        <p:txBody>
          <a:bodyPr/>
          <a:lstStyle/>
          <a:p>
            <a:r>
              <a:rPr lang="en-US" altLang="ja-JP" sz="3600" smtClean="0"/>
              <a:t>DPP-4</a:t>
            </a:r>
            <a:r>
              <a:rPr lang="ja-JP" altLang="en-US" sz="3600" smtClean="0"/>
              <a:t>阻害薬</a:t>
            </a:r>
            <a:endParaRPr lang="en-US" altLang="ja-JP" sz="3600" smtClean="0"/>
          </a:p>
          <a:p>
            <a:pPr lvl="1"/>
            <a:r>
              <a:rPr lang="ja-JP" altLang="en-US" sz="2800" smtClean="0"/>
              <a:t>ジャヌビア　グラクティブ　</a:t>
            </a:r>
            <a:endParaRPr lang="en-US" altLang="ja-JP" sz="2800" smtClean="0"/>
          </a:p>
          <a:p>
            <a:pPr lvl="1"/>
            <a:r>
              <a:rPr lang="ja-JP" altLang="en-US" sz="2800" smtClean="0"/>
              <a:t>エクア　ネシーナ</a:t>
            </a:r>
            <a:endParaRPr lang="en-US" altLang="ja-JP" sz="2800" smtClean="0"/>
          </a:p>
          <a:p>
            <a:endParaRPr lang="en-US" altLang="ja-JP" smtClean="0"/>
          </a:p>
          <a:p>
            <a:r>
              <a:rPr lang="ja-JP" altLang="en-US" sz="3600" smtClean="0"/>
              <a:t>インクレチン</a:t>
            </a:r>
            <a:endParaRPr lang="en-US" altLang="ja-JP" sz="3600" smtClean="0"/>
          </a:p>
          <a:p>
            <a:pPr lvl="1"/>
            <a:r>
              <a:rPr lang="ja-JP" altLang="en-US" sz="2800" smtClean="0"/>
              <a:t>ビクトーザ　バイエッタ</a:t>
            </a:r>
            <a:endParaRPr lang="en-US" altLang="ja-JP" sz="2800" smtClean="0"/>
          </a:p>
          <a:p>
            <a:endParaRPr lang="ja-JP" altLang="en-US" smtClean="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fontAlgn="auto">
              <a:spcAft>
                <a:spcPts val="0"/>
              </a:spcAft>
              <a:defRPr/>
            </a:pPr>
            <a:r>
              <a:rPr lang="en-US" altLang="ja-JP" sz="3200" dirty="0" smtClean="0"/>
              <a:t>IPS</a:t>
            </a:r>
            <a:r>
              <a:rPr lang="ja-JP" altLang="en-US" sz="3200" dirty="0" smtClean="0"/>
              <a:t>細胞が糖尿病を克服してくれるのか？</a:t>
            </a:r>
            <a:endParaRPr lang="ja-JP" altLang="en-US" sz="3200" dirty="0"/>
          </a:p>
        </p:txBody>
      </p:sp>
      <p:sp>
        <p:nvSpPr>
          <p:cNvPr id="3" name="コンテンツ プレースホルダ 2"/>
          <p:cNvSpPr>
            <a:spLocks noGrp="1"/>
          </p:cNvSpPr>
          <p:nvPr>
            <p:ph idx="1"/>
          </p:nvPr>
        </p:nvSpPr>
        <p:spPr>
          <a:xfrm>
            <a:off x="457200" y="1989138"/>
            <a:ext cx="8229600" cy="4032250"/>
          </a:xfrm>
        </p:spPr>
        <p:txBody>
          <a:bodyPr/>
          <a:lstStyle/>
          <a:p>
            <a:r>
              <a:rPr lang="ja-JP" altLang="en-US" smtClean="0"/>
              <a:t>膵臓の</a:t>
            </a:r>
            <a:r>
              <a:rPr lang="en-US" altLang="ja-JP" smtClean="0"/>
              <a:t>β</a:t>
            </a:r>
            <a:r>
              <a:rPr lang="ja-JP" altLang="en-US" smtClean="0"/>
              <a:t>細胞が増えて、インスリンが西洋人のように多量に出るようになれば幸せなのか？</a:t>
            </a:r>
            <a:endParaRPr lang="en-US" altLang="ja-JP" smtClean="0"/>
          </a:p>
          <a:p>
            <a:endParaRPr lang="en-US" altLang="ja-JP" smtClean="0"/>
          </a:p>
          <a:p>
            <a:r>
              <a:rPr lang="ja-JP" altLang="en-US" smtClean="0"/>
              <a:t>インスリンが大量に出るとはどういうことか？</a:t>
            </a:r>
            <a:endParaRPr lang="en-US" altLang="ja-JP" smtClean="0"/>
          </a:p>
          <a:p>
            <a:endParaRPr lang="en-US" altLang="ja-JP" smtClean="0"/>
          </a:p>
          <a:p>
            <a:r>
              <a:rPr lang="ja-JP" altLang="en-US" smtClean="0"/>
              <a:t>結局、子錦も減量手術を受けた。</a:t>
            </a:r>
            <a:endParaRPr lang="en-US" altLang="ja-JP" smtClean="0"/>
          </a:p>
          <a:p>
            <a:endParaRPr lang="en-US" altLang="ja-JP" smtClean="0"/>
          </a:p>
          <a:p>
            <a:r>
              <a:rPr lang="en-US" altLang="ja-JP" smtClean="0"/>
              <a:t>1</a:t>
            </a:r>
            <a:r>
              <a:rPr lang="ja-JP" altLang="en-US" smtClean="0"/>
              <a:t>型糖尿病には必要と考える。</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5" presetClass="entr" presetSubtype="1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checkerboard(across)">
                                      <p:cBhvr>
                                        <p:cTn id="25"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ext Box 3"/>
          <p:cNvSpPr txBox="1">
            <a:spLocks noChangeArrowheads="1"/>
          </p:cNvSpPr>
          <p:nvPr/>
        </p:nvSpPr>
        <p:spPr bwMode="auto">
          <a:xfrm>
            <a:off x="5395913" y="6400800"/>
            <a:ext cx="3598862" cy="274638"/>
          </a:xfrm>
          <a:prstGeom prst="rect">
            <a:avLst/>
          </a:prstGeom>
          <a:noFill/>
          <a:ln w="9525">
            <a:noFill/>
            <a:miter lim="800000"/>
            <a:headEnd/>
            <a:tailEnd/>
          </a:ln>
        </p:spPr>
        <p:txBody>
          <a:bodyPr wrap="none">
            <a:spAutoFit/>
          </a:bodyPr>
          <a:lstStyle/>
          <a:p>
            <a:r>
              <a:rPr lang="ja-JP" altLang="en-US" sz="1200">
                <a:latin typeface="Book Antiqua" pitchFamily="18" charset="0"/>
                <a:ea typeface="HG明朝B" pitchFamily="17" charset="-128"/>
              </a:rPr>
              <a:t>曽根博仁　他　あたらしい眼科　</a:t>
            </a:r>
            <a:r>
              <a:rPr lang="en-US" altLang="ja-JP" sz="1200">
                <a:latin typeface="Book Antiqua" pitchFamily="18" charset="0"/>
                <a:ea typeface="HG明朝B" pitchFamily="17" charset="-128"/>
              </a:rPr>
              <a:t>2007;24(10):1281-5.</a:t>
            </a:r>
          </a:p>
        </p:txBody>
      </p:sp>
      <p:sp>
        <p:nvSpPr>
          <p:cNvPr id="17410" name="Text Box 3"/>
          <p:cNvSpPr txBox="1">
            <a:spLocks noChangeArrowheads="1"/>
          </p:cNvSpPr>
          <p:nvPr/>
        </p:nvSpPr>
        <p:spPr bwMode="auto">
          <a:xfrm>
            <a:off x="244475" y="139700"/>
            <a:ext cx="8601075" cy="1066800"/>
          </a:xfrm>
          <a:prstGeom prst="rect">
            <a:avLst/>
          </a:prstGeom>
          <a:noFill/>
          <a:ln w="9525">
            <a:noFill/>
            <a:miter lim="800000"/>
            <a:headEnd/>
            <a:tailEnd/>
          </a:ln>
        </p:spPr>
        <p:txBody>
          <a:bodyPr>
            <a:spAutoFit/>
          </a:bodyPr>
          <a:lstStyle/>
          <a:p>
            <a:pPr algn="ctr" eaLnBrk="0" hangingPunct="0"/>
            <a:r>
              <a:rPr lang="en-US" altLang="ja-JP" sz="3200" b="1">
                <a:solidFill>
                  <a:schemeClr val="tx2"/>
                </a:solidFill>
                <a:latin typeface="Book Antiqua" pitchFamily="18" charset="0"/>
                <a:ea typeface="HG明朝B" pitchFamily="17" charset="-128"/>
              </a:rPr>
              <a:t>JDCS</a:t>
            </a:r>
            <a:r>
              <a:rPr lang="ja-JP" altLang="en-US" sz="3200" b="1">
                <a:solidFill>
                  <a:schemeClr val="tx2"/>
                </a:solidFill>
                <a:latin typeface="Book Antiqua" pitchFamily="18" charset="0"/>
                <a:ea typeface="HG明朝B" pitchFamily="17" charset="-128"/>
              </a:rPr>
              <a:t>における開始時</a:t>
            </a:r>
            <a:r>
              <a:rPr lang="en-US" altLang="ja-JP" sz="3200" b="1">
                <a:solidFill>
                  <a:schemeClr val="tx2"/>
                </a:solidFill>
                <a:latin typeface="Book Antiqua" pitchFamily="18" charset="0"/>
                <a:ea typeface="HG明朝B" pitchFamily="17" charset="-128"/>
              </a:rPr>
              <a:t>HbA</a:t>
            </a:r>
            <a:r>
              <a:rPr lang="en-US" altLang="ja-JP" sz="3200" b="1" baseline="-8000">
                <a:solidFill>
                  <a:schemeClr val="tx2"/>
                </a:solidFill>
                <a:latin typeface="Book Antiqua" pitchFamily="18" charset="0"/>
                <a:ea typeface="HG明朝B" pitchFamily="17" charset="-128"/>
              </a:rPr>
              <a:t>1C</a:t>
            </a:r>
            <a:r>
              <a:rPr lang="ja-JP" altLang="en-US" sz="3200" b="1">
                <a:solidFill>
                  <a:schemeClr val="tx2"/>
                </a:solidFill>
                <a:latin typeface="Book Antiqua" pitchFamily="18" charset="0"/>
                <a:ea typeface="HG明朝B" pitchFamily="17" charset="-128"/>
              </a:rPr>
              <a:t>レベル別の</a:t>
            </a:r>
          </a:p>
          <a:p>
            <a:pPr algn="ctr" eaLnBrk="0" hangingPunct="0"/>
            <a:r>
              <a:rPr lang="ja-JP" altLang="en-US" sz="3200" b="1">
                <a:solidFill>
                  <a:schemeClr val="tx2"/>
                </a:solidFill>
                <a:latin typeface="Book Antiqua" pitchFamily="18" charset="0"/>
                <a:ea typeface="HG明朝B" pitchFamily="17" charset="-128"/>
              </a:rPr>
              <a:t>網膜症累積発症率</a:t>
            </a:r>
            <a:r>
              <a:rPr lang="ja-JP" altLang="en-US" sz="2000" b="1">
                <a:solidFill>
                  <a:schemeClr val="tx2"/>
                </a:solidFill>
                <a:latin typeface="Book Antiqua" pitchFamily="18" charset="0"/>
                <a:ea typeface="HG明朝B" pitchFamily="17" charset="-128"/>
              </a:rPr>
              <a:t>（</a:t>
            </a:r>
            <a:r>
              <a:rPr lang="en-US" altLang="ja-JP" sz="2000" b="1">
                <a:solidFill>
                  <a:schemeClr val="tx2"/>
                </a:solidFill>
                <a:latin typeface="Book Antiqua" pitchFamily="18" charset="0"/>
                <a:ea typeface="HG明朝B" pitchFamily="17" charset="-128"/>
              </a:rPr>
              <a:t>Kaplan-Meier</a:t>
            </a:r>
            <a:r>
              <a:rPr lang="ja-JP" altLang="en-US" sz="2000" b="1">
                <a:solidFill>
                  <a:schemeClr val="tx2"/>
                </a:solidFill>
                <a:latin typeface="Book Antiqua" pitchFamily="18" charset="0"/>
                <a:ea typeface="HG明朝B" pitchFamily="17" charset="-128"/>
              </a:rPr>
              <a:t>解析）</a:t>
            </a:r>
          </a:p>
        </p:txBody>
      </p:sp>
      <p:sp>
        <p:nvSpPr>
          <p:cNvPr id="17411" name="Freeform 5"/>
          <p:cNvSpPr>
            <a:spLocks/>
          </p:cNvSpPr>
          <p:nvPr/>
        </p:nvSpPr>
        <p:spPr bwMode="auto">
          <a:xfrm>
            <a:off x="1862138" y="1511300"/>
            <a:ext cx="5880100" cy="4152900"/>
          </a:xfrm>
          <a:custGeom>
            <a:avLst/>
            <a:gdLst>
              <a:gd name="T0" fmla="*/ 0 w 3683"/>
              <a:gd name="T1" fmla="*/ 0 h 2616"/>
              <a:gd name="T2" fmla="*/ 0 w 3683"/>
              <a:gd name="T3" fmla="*/ 2616 h 2616"/>
              <a:gd name="T4" fmla="*/ 3683 w 3683"/>
              <a:gd name="T5" fmla="*/ 2616 h 2616"/>
              <a:gd name="T6" fmla="*/ 0 60000 65536"/>
              <a:gd name="T7" fmla="*/ 0 60000 65536"/>
              <a:gd name="T8" fmla="*/ 0 60000 65536"/>
              <a:gd name="T9" fmla="*/ 0 w 3683"/>
              <a:gd name="T10" fmla="*/ 0 h 2616"/>
              <a:gd name="T11" fmla="*/ 3683 w 3683"/>
              <a:gd name="T12" fmla="*/ 2616 h 2616"/>
            </a:gdLst>
            <a:ahLst/>
            <a:cxnLst>
              <a:cxn ang="T6">
                <a:pos x="T0" y="T1"/>
              </a:cxn>
              <a:cxn ang="T7">
                <a:pos x="T2" y="T3"/>
              </a:cxn>
              <a:cxn ang="T8">
                <a:pos x="T4" y="T5"/>
              </a:cxn>
            </a:cxnLst>
            <a:rect l="T9" t="T10" r="T11" b="T12"/>
            <a:pathLst>
              <a:path w="3683" h="2616">
                <a:moveTo>
                  <a:pt x="0" y="0"/>
                </a:moveTo>
                <a:lnTo>
                  <a:pt x="0" y="2616"/>
                </a:lnTo>
                <a:lnTo>
                  <a:pt x="3683" y="2616"/>
                </a:lnTo>
              </a:path>
            </a:pathLst>
          </a:custGeom>
          <a:noFill/>
          <a:ln w="28575" cmpd="sng">
            <a:solidFill>
              <a:schemeClr val="tx1"/>
            </a:solidFill>
            <a:round/>
            <a:headEnd/>
            <a:tailEnd/>
          </a:ln>
        </p:spPr>
        <p:txBody>
          <a:bodyPr/>
          <a:lstStyle/>
          <a:p>
            <a:endParaRPr lang="ja-JP" altLang="en-US"/>
          </a:p>
        </p:txBody>
      </p:sp>
      <p:grpSp>
        <p:nvGrpSpPr>
          <p:cNvPr id="17412" name="Group 9"/>
          <p:cNvGrpSpPr>
            <a:grpSpLocks/>
          </p:cNvGrpSpPr>
          <p:nvPr/>
        </p:nvGrpSpPr>
        <p:grpSpPr bwMode="auto">
          <a:xfrm>
            <a:off x="1862138" y="1603375"/>
            <a:ext cx="107950" cy="2717800"/>
            <a:chOff x="1083" y="1025"/>
            <a:chExt cx="191" cy="1712"/>
          </a:xfrm>
        </p:grpSpPr>
        <p:sp>
          <p:nvSpPr>
            <p:cNvPr id="17441" name="Line 6"/>
            <p:cNvSpPr>
              <a:spLocks noChangeShapeType="1"/>
            </p:cNvSpPr>
            <p:nvPr/>
          </p:nvSpPr>
          <p:spPr bwMode="auto">
            <a:xfrm>
              <a:off x="1083" y="1025"/>
              <a:ext cx="191" cy="0"/>
            </a:xfrm>
            <a:prstGeom prst="line">
              <a:avLst/>
            </a:prstGeom>
            <a:noFill/>
            <a:ln w="19050">
              <a:solidFill>
                <a:schemeClr val="tx1"/>
              </a:solidFill>
              <a:round/>
              <a:headEnd/>
              <a:tailEnd/>
            </a:ln>
          </p:spPr>
          <p:txBody>
            <a:bodyPr/>
            <a:lstStyle/>
            <a:p>
              <a:endParaRPr lang="ja-JP" altLang="en-US"/>
            </a:p>
          </p:txBody>
        </p:sp>
        <p:sp>
          <p:nvSpPr>
            <p:cNvPr id="17442" name="Line 7"/>
            <p:cNvSpPr>
              <a:spLocks noChangeShapeType="1"/>
            </p:cNvSpPr>
            <p:nvPr/>
          </p:nvSpPr>
          <p:spPr bwMode="auto">
            <a:xfrm>
              <a:off x="1083" y="1886"/>
              <a:ext cx="191" cy="0"/>
            </a:xfrm>
            <a:prstGeom prst="line">
              <a:avLst/>
            </a:prstGeom>
            <a:noFill/>
            <a:ln w="19050">
              <a:solidFill>
                <a:schemeClr val="tx1"/>
              </a:solidFill>
              <a:round/>
              <a:headEnd/>
              <a:tailEnd/>
            </a:ln>
          </p:spPr>
          <p:txBody>
            <a:bodyPr/>
            <a:lstStyle/>
            <a:p>
              <a:endParaRPr lang="ja-JP" altLang="en-US"/>
            </a:p>
          </p:txBody>
        </p:sp>
        <p:sp>
          <p:nvSpPr>
            <p:cNvPr id="17443" name="Line 8"/>
            <p:cNvSpPr>
              <a:spLocks noChangeShapeType="1"/>
            </p:cNvSpPr>
            <p:nvPr/>
          </p:nvSpPr>
          <p:spPr bwMode="auto">
            <a:xfrm>
              <a:off x="1083" y="2737"/>
              <a:ext cx="191" cy="0"/>
            </a:xfrm>
            <a:prstGeom prst="line">
              <a:avLst/>
            </a:prstGeom>
            <a:noFill/>
            <a:ln w="19050">
              <a:solidFill>
                <a:schemeClr val="tx1"/>
              </a:solidFill>
              <a:round/>
              <a:headEnd/>
              <a:tailEnd/>
            </a:ln>
          </p:spPr>
          <p:txBody>
            <a:bodyPr/>
            <a:lstStyle/>
            <a:p>
              <a:endParaRPr lang="ja-JP" altLang="en-US"/>
            </a:p>
          </p:txBody>
        </p:sp>
      </p:grpSp>
      <p:grpSp>
        <p:nvGrpSpPr>
          <p:cNvPr id="17413" name="Group 14"/>
          <p:cNvGrpSpPr>
            <a:grpSpLocks/>
          </p:cNvGrpSpPr>
          <p:nvPr/>
        </p:nvGrpSpPr>
        <p:grpSpPr bwMode="auto">
          <a:xfrm>
            <a:off x="3363913" y="5567363"/>
            <a:ext cx="4360862" cy="107950"/>
            <a:chOff x="2119" y="3482"/>
            <a:chExt cx="2747" cy="212"/>
          </a:xfrm>
        </p:grpSpPr>
        <p:sp>
          <p:nvSpPr>
            <p:cNvPr id="17437" name="Line 10"/>
            <p:cNvSpPr>
              <a:spLocks noChangeShapeType="1"/>
            </p:cNvSpPr>
            <p:nvPr/>
          </p:nvSpPr>
          <p:spPr bwMode="auto">
            <a:xfrm>
              <a:off x="2119" y="3482"/>
              <a:ext cx="0" cy="212"/>
            </a:xfrm>
            <a:prstGeom prst="line">
              <a:avLst/>
            </a:prstGeom>
            <a:noFill/>
            <a:ln w="19050">
              <a:solidFill>
                <a:schemeClr val="tx1"/>
              </a:solidFill>
              <a:round/>
              <a:headEnd/>
              <a:tailEnd/>
            </a:ln>
          </p:spPr>
          <p:txBody>
            <a:bodyPr/>
            <a:lstStyle/>
            <a:p>
              <a:endParaRPr lang="ja-JP" altLang="en-US"/>
            </a:p>
          </p:txBody>
        </p:sp>
        <p:sp>
          <p:nvSpPr>
            <p:cNvPr id="17438" name="Line 11"/>
            <p:cNvSpPr>
              <a:spLocks noChangeShapeType="1"/>
            </p:cNvSpPr>
            <p:nvPr/>
          </p:nvSpPr>
          <p:spPr bwMode="auto">
            <a:xfrm>
              <a:off x="3033" y="3482"/>
              <a:ext cx="0" cy="212"/>
            </a:xfrm>
            <a:prstGeom prst="line">
              <a:avLst/>
            </a:prstGeom>
            <a:noFill/>
            <a:ln w="19050">
              <a:solidFill>
                <a:schemeClr val="tx1"/>
              </a:solidFill>
              <a:round/>
              <a:headEnd/>
              <a:tailEnd/>
            </a:ln>
          </p:spPr>
          <p:txBody>
            <a:bodyPr/>
            <a:lstStyle/>
            <a:p>
              <a:endParaRPr lang="ja-JP" altLang="en-US"/>
            </a:p>
          </p:txBody>
        </p:sp>
        <p:sp>
          <p:nvSpPr>
            <p:cNvPr id="17439" name="Line 12"/>
            <p:cNvSpPr>
              <a:spLocks noChangeShapeType="1"/>
            </p:cNvSpPr>
            <p:nvPr/>
          </p:nvSpPr>
          <p:spPr bwMode="auto">
            <a:xfrm>
              <a:off x="3947" y="3482"/>
              <a:ext cx="0" cy="212"/>
            </a:xfrm>
            <a:prstGeom prst="line">
              <a:avLst/>
            </a:prstGeom>
            <a:noFill/>
            <a:ln w="19050">
              <a:solidFill>
                <a:schemeClr val="tx1"/>
              </a:solidFill>
              <a:round/>
              <a:headEnd/>
              <a:tailEnd/>
            </a:ln>
          </p:spPr>
          <p:txBody>
            <a:bodyPr/>
            <a:lstStyle/>
            <a:p>
              <a:endParaRPr lang="ja-JP" altLang="en-US"/>
            </a:p>
          </p:txBody>
        </p:sp>
        <p:sp>
          <p:nvSpPr>
            <p:cNvPr id="17440" name="Line 13"/>
            <p:cNvSpPr>
              <a:spLocks noChangeShapeType="1"/>
            </p:cNvSpPr>
            <p:nvPr/>
          </p:nvSpPr>
          <p:spPr bwMode="auto">
            <a:xfrm>
              <a:off x="4866" y="3482"/>
              <a:ext cx="0" cy="212"/>
            </a:xfrm>
            <a:prstGeom prst="line">
              <a:avLst/>
            </a:prstGeom>
            <a:noFill/>
            <a:ln w="19050">
              <a:solidFill>
                <a:schemeClr val="tx1"/>
              </a:solidFill>
              <a:round/>
              <a:headEnd/>
              <a:tailEnd/>
            </a:ln>
          </p:spPr>
          <p:txBody>
            <a:bodyPr/>
            <a:lstStyle/>
            <a:p>
              <a:endParaRPr lang="ja-JP" altLang="en-US"/>
            </a:p>
          </p:txBody>
        </p:sp>
      </p:grpSp>
      <p:sp>
        <p:nvSpPr>
          <p:cNvPr id="17414" name="Freeform 18"/>
          <p:cNvSpPr>
            <a:spLocks/>
          </p:cNvSpPr>
          <p:nvPr/>
        </p:nvSpPr>
        <p:spPr bwMode="auto">
          <a:xfrm>
            <a:off x="1871663" y="1603375"/>
            <a:ext cx="5840412" cy="2260600"/>
          </a:xfrm>
          <a:custGeom>
            <a:avLst/>
            <a:gdLst>
              <a:gd name="T0" fmla="*/ 2683 w 2733"/>
              <a:gd name="T1" fmla="*/ 1684 h 1684"/>
              <a:gd name="T2" fmla="*/ 2655 w 2733"/>
              <a:gd name="T3" fmla="*/ 1578 h 1684"/>
              <a:gd name="T4" fmla="*/ 2544 w 2733"/>
              <a:gd name="T5" fmla="*/ 1545 h 1684"/>
              <a:gd name="T6" fmla="*/ 2457 w 2733"/>
              <a:gd name="T7" fmla="*/ 1507 h 1684"/>
              <a:gd name="T8" fmla="*/ 2128 w 2733"/>
              <a:gd name="T9" fmla="*/ 1464 h 1684"/>
              <a:gd name="T10" fmla="*/ 2116 w 2733"/>
              <a:gd name="T11" fmla="*/ 1448 h 1684"/>
              <a:gd name="T12" fmla="*/ 2031 w 2733"/>
              <a:gd name="T13" fmla="*/ 1412 h 1684"/>
              <a:gd name="T14" fmla="*/ 2010 w 2733"/>
              <a:gd name="T15" fmla="*/ 1393 h 1684"/>
              <a:gd name="T16" fmla="*/ 1991 w 2733"/>
              <a:gd name="T17" fmla="*/ 1353 h 1684"/>
              <a:gd name="T18" fmla="*/ 1972 w 2733"/>
              <a:gd name="T19" fmla="*/ 1252 h 1684"/>
              <a:gd name="T20" fmla="*/ 1937 w 2733"/>
              <a:gd name="T21" fmla="*/ 1181 h 1684"/>
              <a:gd name="T22" fmla="*/ 1824 w 2733"/>
              <a:gd name="T23" fmla="*/ 1152 h 1684"/>
              <a:gd name="T24" fmla="*/ 1774 w 2733"/>
              <a:gd name="T25" fmla="*/ 1126 h 1684"/>
              <a:gd name="T26" fmla="*/ 1653 w 2733"/>
              <a:gd name="T27" fmla="*/ 1100 h 1684"/>
              <a:gd name="T28" fmla="*/ 1597 w 2733"/>
              <a:gd name="T29" fmla="*/ 1070 h 1684"/>
              <a:gd name="T30" fmla="*/ 1559 w 2733"/>
              <a:gd name="T31" fmla="*/ 992 h 1684"/>
              <a:gd name="T32" fmla="*/ 1533 w 2733"/>
              <a:gd name="T33" fmla="*/ 966 h 1684"/>
              <a:gd name="T34" fmla="*/ 1457 w 2733"/>
              <a:gd name="T35" fmla="*/ 911 h 1684"/>
              <a:gd name="T36" fmla="*/ 1420 w 2733"/>
              <a:gd name="T37" fmla="*/ 878 h 1684"/>
              <a:gd name="T38" fmla="*/ 1391 w 2733"/>
              <a:gd name="T39" fmla="*/ 822 h 1684"/>
              <a:gd name="T40" fmla="*/ 1349 w 2733"/>
              <a:gd name="T41" fmla="*/ 765 h 1684"/>
              <a:gd name="T42" fmla="*/ 1301 w 2733"/>
              <a:gd name="T43" fmla="*/ 531 h 1684"/>
              <a:gd name="T44" fmla="*/ 1226 w 2733"/>
              <a:gd name="T45" fmla="*/ 519 h 1684"/>
              <a:gd name="T46" fmla="*/ 1162 w 2733"/>
              <a:gd name="T47" fmla="*/ 437 h 1684"/>
              <a:gd name="T48" fmla="*/ 909 w 2733"/>
              <a:gd name="T49" fmla="*/ 406 h 1684"/>
              <a:gd name="T50" fmla="*/ 831 w 2733"/>
              <a:gd name="T51" fmla="*/ 373 h 1684"/>
              <a:gd name="T52" fmla="*/ 794 w 2733"/>
              <a:gd name="T53" fmla="*/ 333 h 1684"/>
              <a:gd name="T54" fmla="*/ 768 w 2733"/>
              <a:gd name="T55" fmla="*/ 276 h 1684"/>
              <a:gd name="T56" fmla="*/ 753 w 2733"/>
              <a:gd name="T57" fmla="*/ 231 h 1684"/>
              <a:gd name="T58" fmla="*/ 701 w 2733"/>
              <a:gd name="T59" fmla="*/ 170 h 1684"/>
              <a:gd name="T60" fmla="*/ 683 w 2733"/>
              <a:gd name="T61" fmla="*/ 134 h 1684"/>
              <a:gd name="T62" fmla="*/ 635 w 2733"/>
              <a:gd name="T63" fmla="*/ 94 h 1684"/>
              <a:gd name="T64" fmla="*/ 560 w 2733"/>
              <a:gd name="T65" fmla="*/ 14 h 1684"/>
              <a:gd name="T66" fmla="*/ 305 w 2733"/>
              <a:gd name="T67" fmla="*/ 0 h 168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733"/>
              <a:gd name="T103" fmla="*/ 0 h 1684"/>
              <a:gd name="T104" fmla="*/ 2733 w 2733"/>
              <a:gd name="T105" fmla="*/ 1684 h 168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733" h="1684">
                <a:moveTo>
                  <a:pt x="2733" y="1684"/>
                </a:moveTo>
                <a:lnTo>
                  <a:pt x="2683" y="1684"/>
                </a:lnTo>
                <a:lnTo>
                  <a:pt x="2683" y="1578"/>
                </a:lnTo>
                <a:lnTo>
                  <a:pt x="2655" y="1578"/>
                </a:lnTo>
                <a:lnTo>
                  <a:pt x="2655" y="1545"/>
                </a:lnTo>
                <a:lnTo>
                  <a:pt x="2544" y="1545"/>
                </a:lnTo>
                <a:lnTo>
                  <a:pt x="2544" y="1507"/>
                </a:lnTo>
                <a:lnTo>
                  <a:pt x="2457" y="1507"/>
                </a:lnTo>
                <a:lnTo>
                  <a:pt x="2457" y="1464"/>
                </a:lnTo>
                <a:lnTo>
                  <a:pt x="2128" y="1464"/>
                </a:lnTo>
                <a:lnTo>
                  <a:pt x="2128" y="1448"/>
                </a:lnTo>
                <a:lnTo>
                  <a:pt x="2116" y="1448"/>
                </a:lnTo>
                <a:lnTo>
                  <a:pt x="2116" y="1412"/>
                </a:lnTo>
                <a:lnTo>
                  <a:pt x="2031" y="1412"/>
                </a:lnTo>
                <a:lnTo>
                  <a:pt x="2031" y="1393"/>
                </a:lnTo>
                <a:lnTo>
                  <a:pt x="2010" y="1393"/>
                </a:lnTo>
                <a:lnTo>
                  <a:pt x="2010" y="1372"/>
                </a:lnTo>
                <a:lnTo>
                  <a:pt x="1991" y="1353"/>
                </a:lnTo>
                <a:lnTo>
                  <a:pt x="1991" y="1287"/>
                </a:lnTo>
                <a:lnTo>
                  <a:pt x="1972" y="1252"/>
                </a:lnTo>
                <a:lnTo>
                  <a:pt x="1946" y="1228"/>
                </a:lnTo>
                <a:lnTo>
                  <a:pt x="1937" y="1181"/>
                </a:lnTo>
                <a:lnTo>
                  <a:pt x="1824" y="1181"/>
                </a:lnTo>
                <a:lnTo>
                  <a:pt x="1824" y="1152"/>
                </a:lnTo>
                <a:lnTo>
                  <a:pt x="1786" y="1152"/>
                </a:lnTo>
                <a:lnTo>
                  <a:pt x="1774" y="1126"/>
                </a:lnTo>
                <a:lnTo>
                  <a:pt x="1757" y="1100"/>
                </a:lnTo>
                <a:lnTo>
                  <a:pt x="1653" y="1100"/>
                </a:lnTo>
                <a:lnTo>
                  <a:pt x="1653" y="1070"/>
                </a:lnTo>
                <a:lnTo>
                  <a:pt x="1597" y="1070"/>
                </a:lnTo>
                <a:lnTo>
                  <a:pt x="1587" y="992"/>
                </a:lnTo>
                <a:lnTo>
                  <a:pt x="1559" y="992"/>
                </a:lnTo>
                <a:lnTo>
                  <a:pt x="1559" y="966"/>
                </a:lnTo>
                <a:lnTo>
                  <a:pt x="1533" y="966"/>
                </a:lnTo>
                <a:lnTo>
                  <a:pt x="1533" y="911"/>
                </a:lnTo>
                <a:lnTo>
                  <a:pt x="1457" y="911"/>
                </a:lnTo>
                <a:lnTo>
                  <a:pt x="1457" y="878"/>
                </a:lnTo>
                <a:lnTo>
                  <a:pt x="1420" y="878"/>
                </a:lnTo>
                <a:lnTo>
                  <a:pt x="1410" y="845"/>
                </a:lnTo>
                <a:lnTo>
                  <a:pt x="1391" y="822"/>
                </a:lnTo>
                <a:lnTo>
                  <a:pt x="1361" y="786"/>
                </a:lnTo>
                <a:lnTo>
                  <a:pt x="1349" y="765"/>
                </a:lnTo>
                <a:lnTo>
                  <a:pt x="1323" y="616"/>
                </a:lnTo>
                <a:lnTo>
                  <a:pt x="1301" y="531"/>
                </a:lnTo>
                <a:lnTo>
                  <a:pt x="1297" y="519"/>
                </a:lnTo>
                <a:lnTo>
                  <a:pt x="1226" y="519"/>
                </a:lnTo>
                <a:lnTo>
                  <a:pt x="1226" y="437"/>
                </a:lnTo>
                <a:lnTo>
                  <a:pt x="1162" y="437"/>
                </a:lnTo>
                <a:lnTo>
                  <a:pt x="1162" y="406"/>
                </a:lnTo>
                <a:lnTo>
                  <a:pt x="909" y="406"/>
                </a:lnTo>
                <a:lnTo>
                  <a:pt x="909" y="373"/>
                </a:lnTo>
                <a:lnTo>
                  <a:pt x="831" y="373"/>
                </a:lnTo>
                <a:lnTo>
                  <a:pt x="831" y="333"/>
                </a:lnTo>
                <a:lnTo>
                  <a:pt x="794" y="333"/>
                </a:lnTo>
                <a:lnTo>
                  <a:pt x="794" y="297"/>
                </a:lnTo>
                <a:lnTo>
                  <a:pt x="768" y="276"/>
                </a:lnTo>
                <a:lnTo>
                  <a:pt x="756" y="255"/>
                </a:lnTo>
                <a:lnTo>
                  <a:pt x="753" y="231"/>
                </a:lnTo>
                <a:lnTo>
                  <a:pt x="701" y="231"/>
                </a:lnTo>
                <a:lnTo>
                  <a:pt x="701" y="170"/>
                </a:lnTo>
                <a:lnTo>
                  <a:pt x="683" y="170"/>
                </a:lnTo>
                <a:lnTo>
                  <a:pt x="683" y="134"/>
                </a:lnTo>
                <a:lnTo>
                  <a:pt x="635" y="134"/>
                </a:lnTo>
                <a:lnTo>
                  <a:pt x="635" y="94"/>
                </a:lnTo>
                <a:lnTo>
                  <a:pt x="560" y="94"/>
                </a:lnTo>
                <a:lnTo>
                  <a:pt x="560" y="14"/>
                </a:lnTo>
                <a:lnTo>
                  <a:pt x="305" y="14"/>
                </a:lnTo>
                <a:lnTo>
                  <a:pt x="305" y="0"/>
                </a:lnTo>
                <a:lnTo>
                  <a:pt x="0" y="0"/>
                </a:lnTo>
              </a:path>
            </a:pathLst>
          </a:custGeom>
          <a:noFill/>
          <a:ln w="38100" cap="rnd" cmpd="sng">
            <a:solidFill>
              <a:srgbClr val="FF37FF"/>
            </a:solidFill>
            <a:prstDash val="sysDot"/>
            <a:miter lim="800000"/>
            <a:headEnd/>
            <a:tailEnd/>
          </a:ln>
        </p:spPr>
        <p:txBody>
          <a:bodyPr/>
          <a:lstStyle/>
          <a:p>
            <a:endParaRPr lang="ja-JP" altLang="en-US"/>
          </a:p>
        </p:txBody>
      </p:sp>
      <p:sp>
        <p:nvSpPr>
          <p:cNvPr id="17415" name="Freeform 19"/>
          <p:cNvSpPr>
            <a:spLocks/>
          </p:cNvSpPr>
          <p:nvPr/>
        </p:nvSpPr>
        <p:spPr bwMode="auto">
          <a:xfrm>
            <a:off x="1871663" y="1603375"/>
            <a:ext cx="5876925" cy="1177925"/>
          </a:xfrm>
          <a:custGeom>
            <a:avLst/>
            <a:gdLst>
              <a:gd name="T0" fmla="*/ 2750 w 2750"/>
              <a:gd name="T1" fmla="*/ 878 h 878"/>
              <a:gd name="T2" fmla="*/ 2714 w 2750"/>
              <a:gd name="T3" fmla="*/ 878 h 878"/>
              <a:gd name="T4" fmla="*/ 2629 w 2750"/>
              <a:gd name="T5" fmla="*/ 748 h 878"/>
              <a:gd name="T6" fmla="*/ 2553 w 2750"/>
              <a:gd name="T7" fmla="*/ 656 h 878"/>
              <a:gd name="T8" fmla="*/ 2346 w 2750"/>
              <a:gd name="T9" fmla="*/ 656 h 878"/>
              <a:gd name="T10" fmla="*/ 2194 w 2750"/>
              <a:gd name="T11" fmla="*/ 652 h 878"/>
              <a:gd name="T12" fmla="*/ 2152 w 2750"/>
              <a:gd name="T13" fmla="*/ 633 h 878"/>
              <a:gd name="T14" fmla="*/ 2105 w 2750"/>
              <a:gd name="T15" fmla="*/ 626 h 878"/>
              <a:gd name="T16" fmla="*/ 2057 w 2750"/>
              <a:gd name="T17" fmla="*/ 609 h 878"/>
              <a:gd name="T18" fmla="*/ 2013 w 2750"/>
              <a:gd name="T19" fmla="*/ 609 h 878"/>
              <a:gd name="T20" fmla="*/ 1935 w 2750"/>
              <a:gd name="T21" fmla="*/ 541 h 878"/>
              <a:gd name="T22" fmla="*/ 1890 w 2750"/>
              <a:gd name="T23" fmla="*/ 505 h 878"/>
              <a:gd name="T24" fmla="*/ 1814 w 2750"/>
              <a:gd name="T25" fmla="*/ 486 h 878"/>
              <a:gd name="T26" fmla="*/ 1760 w 2750"/>
              <a:gd name="T27" fmla="*/ 472 h 878"/>
              <a:gd name="T28" fmla="*/ 1708 w 2750"/>
              <a:gd name="T29" fmla="*/ 434 h 878"/>
              <a:gd name="T30" fmla="*/ 1587 w 2750"/>
              <a:gd name="T31" fmla="*/ 427 h 878"/>
              <a:gd name="T32" fmla="*/ 1550 w 2750"/>
              <a:gd name="T33" fmla="*/ 396 h 878"/>
              <a:gd name="T34" fmla="*/ 1509 w 2750"/>
              <a:gd name="T35" fmla="*/ 382 h 878"/>
              <a:gd name="T36" fmla="*/ 1443 w 2750"/>
              <a:gd name="T37" fmla="*/ 335 h 878"/>
              <a:gd name="T38" fmla="*/ 1361 w 2750"/>
              <a:gd name="T39" fmla="*/ 266 h 878"/>
              <a:gd name="T40" fmla="*/ 1249 w 2750"/>
              <a:gd name="T41" fmla="*/ 210 h 878"/>
              <a:gd name="T42" fmla="*/ 1183 w 2750"/>
              <a:gd name="T43" fmla="*/ 179 h 878"/>
              <a:gd name="T44" fmla="*/ 1056 w 2750"/>
              <a:gd name="T45" fmla="*/ 179 h 878"/>
              <a:gd name="T46" fmla="*/ 971 w 2750"/>
              <a:gd name="T47" fmla="*/ 165 h 878"/>
              <a:gd name="T48" fmla="*/ 862 w 2750"/>
              <a:gd name="T49" fmla="*/ 146 h 878"/>
              <a:gd name="T50" fmla="*/ 786 w 2750"/>
              <a:gd name="T51" fmla="*/ 122 h 878"/>
              <a:gd name="T52" fmla="*/ 697 w 2750"/>
              <a:gd name="T53" fmla="*/ 59 h 878"/>
              <a:gd name="T54" fmla="*/ 616 w 2750"/>
              <a:gd name="T55" fmla="*/ 0 h 878"/>
              <a:gd name="T56" fmla="*/ 0 w 2750"/>
              <a:gd name="T57" fmla="*/ 0 h 87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750"/>
              <a:gd name="T88" fmla="*/ 0 h 878"/>
              <a:gd name="T89" fmla="*/ 2750 w 2750"/>
              <a:gd name="T90" fmla="*/ 878 h 87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750" h="878">
                <a:moveTo>
                  <a:pt x="2750" y="878"/>
                </a:moveTo>
                <a:lnTo>
                  <a:pt x="2714" y="878"/>
                </a:lnTo>
                <a:lnTo>
                  <a:pt x="2629" y="748"/>
                </a:lnTo>
                <a:lnTo>
                  <a:pt x="2553" y="656"/>
                </a:lnTo>
                <a:lnTo>
                  <a:pt x="2346" y="656"/>
                </a:lnTo>
                <a:lnTo>
                  <a:pt x="2194" y="652"/>
                </a:lnTo>
                <a:lnTo>
                  <a:pt x="2152" y="633"/>
                </a:lnTo>
                <a:lnTo>
                  <a:pt x="2105" y="626"/>
                </a:lnTo>
                <a:lnTo>
                  <a:pt x="2057" y="609"/>
                </a:lnTo>
                <a:lnTo>
                  <a:pt x="2013" y="609"/>
                </a:lnTo>
                <a:lnTo>
                  <a:pt x="1935" y="541"/>
                </a:lnTo>
                <a:lnTo>
                  <a:pt x="1890" y="505"/>
                </a:lnTo>
                <a:lnTo>
                  <a:pt x="1814" y="486"/>
                </a:lnTo>
                <a:lnTo>
                  <a:pt x="1760" y="472"/>
                </a:lnTo>
                <a:lnTo>
                  <a:pt x="1708" y="434"/>
                </a:lnTo>
                <a:lnTo>
                  <a:pt x="1587" y="427"/>
                </a:lnTo>
                <a:lnTo>
                  <a:pt x="1550" y="396"/>
                </a:lnTo>
                <a:lnTo>
                  <a:pt x="1509" y="382"/>
                </a:lnTo>
                <a:lnTo>
                  <a:pt x="1443" y="335"/>
                </a:lnTo>
                <a:lnTo>
                  <a:pt x="1361" y="266"/>
                </a:lnTo>
                <a:lnTo>
                  <a:pt x="1249" y="210"/>
                </a:lnTo>
                <a:lnTo>
                  <a:pt x="1183" y="179"/>
                </a:lnTo>
                <a:lnTo>
                  <a:pt x="1056" y="179"/>
                </a:lnTo>
                <a:lnTo>
                  <a:pt x="971" y="165"/>
                </a:lnTo>
                <a:lnTo>
                  <a:pt x="862" y="146"/>
                </a:lnTo>
                <a:lnTo>
                  <a:pt x="786" y="122"/>
                </a:lnTo>
                <a:lnTo>
                  <a:pt x="697" y="59"/>
                </a:lnTo>
                <a:lnTo>
                  <a:pt x="616" y="0"/>
                </a:lnTo>
                <a:lnTo>
                  <a:pt x="0" y="0"/>
                </a:lnTo>
              </a:path>
            </a:pathLst>
          </a:custGeom>
          <a:noFill/>
          <a:ln w="38100" cap="flat" cmpd="sng">
            <a:solidFill>
              <a:srgbClr val="FF5DFF"/>
            </a:solidFill>
            <a:prstDash val="sysDot"/>
            <a:miter lim="800000"/>
            <a:headEnd/>
            <a:tailEnd/>
          </a:ln>
        </p:spPr>
        <p:txBody>
          <a:bodyPr/>
          <a:lstStyle/>
          <a:p>
            <a:endParaRPr lang="ja-JP" altLang="en-US"/>
          </a:p>
        </p:txBody>
      </p:sp>
      <p:sp>
        <p:nvSpPr>
          <p:cNvPr id="17416" name="Freeform 20"/>
          <p:cNvSpPr>
            <a:spLocks/>
          </p:cNvSpPr>
          <p:nvPr/>
        </p:nvSpPr>
        <p:spPr bwMode="auto">
          <a:xfrm>
            <a:off x="1871663" y="1606550"/>
            <a:ext cx="5840412" cy="479425"/>
          </a:xfrm>
          <a:custGeom>
            <a:avLst/>
            <a:gdLst>
              <a:gd name="T0" fmla="*/ 2733 w 2733"/>
              <a:gd name="T1" fmla="*/ 357 h 357"/>
              <a:gd name="T2" fmla="*/ 2615 w 2733"/>
              <a:gd name="T3" fmla="*/ 357 h 357"/>
              <a:gd name="T4" fmla="*/ 2570 w 2733"/>
              <a:gd name="T5" fmla="*/ 328 h 357"/>
              <a:gd name="T6" fmla="*/ 2107 w 2733"/>
              <a:gd name="T7" fmla="*/ 328 h 357"/>
              <a:gd name="T8" fmla="*/ 2024 w 2733"/>
              <a:gd name="T9" fmla="*/ 283 h 357"/>
              <a:gd name="T10" fmla="*/ 1935 w 2733"/>
              <a:gd name="T11" fmla="*/ 253 h 357"/>
              <a:gd name="T12" fmla="*/ 1720 w 2733"/>
              <a:gd name="T13" fmla="*/ 253 h 357"/>
              <a:gd name="T14" fmla="*/ 1644 w 2733"/>
              <a:gd name="T15" fmla="*/ 234 h 357"/>
              <a:gd name="T16" fmla="*/ 1604 w 2733"/>
              <a:gd name="T17" fmla="*/ 217 h 357"/>
              <a:gd name="T18" fmla="*/ 1531 w 2733"/>
              <a:gd name="T19" fmla="*/ 201 h 357"/>
              <a:gd name="T20" fmla="*/ 1462 w 2733"/>
              <a:gd name="T21" fmla="*/ 189 h 357"/>
              <a:gd name="T22" fmla="*/ 1396 w 2733"/>
              <a:gd name="T23" fmla="*/ 170 h 357"/>
              <a:gd name="T24" fmla="*/ 994 w 2733"/>
              <a:gd name="T25" fmla="*/ 161 h 357"/>
              <a:gd name="T26" fmla="*/ 952 w 2733"/>
              <a:gd name="T27" fmla="*/ 142 h 357"/>
              <a:gd name="T28" fmla="*/ 831 w 2733"/>
              <a:gd name="T29" fmla="*/ 78 h 357"/>
              <a:gd name="T30" fmla="*/ 794 w 2733"/>
              <a:gd name="T31" fmla="*/ 57 h 357"/>
              <a:gd name="T32" fmla="*/ 706 w 2733"/>
              <a:gd name="T33" fmla="*/ 35 h 357"/>
              <a:gd name="T34" fmla="*/ 652 w 2733"/>
              <a:gd name="T35" fmla="*/ 0 h 357"/>
              <a:gd name="T36" fmla="*/ 0 w 2733"/>
              <a:gd name="T37" fmla="*/ 0 h 35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733"/>
              <a:gd name="T58" fmla="*/ 0 h 357"/>
              <a:gd name="T59" fmla="*/ 2733 w 2733"/>
              <a:gd name="T60" fmla="*/ 357 h 35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733" h="357">
                <a:moveTo>
                  <a:pt x="2733" y="357"/>
                </a:moveTo>
                <a:lnTo>
                  <a:pt x="2615" y="357"/>
                </a:lnTo>
                <a:lnTo>
                  <a:pt x="2570" y="328"/>
                </a:lnTo>
                <a:lnTo>
                  <a:pt x="2107" y="328"/>
                </a:lnTo>
                <a:lnTo>
                  <a:pt x="2024" y="283"/>
                </a:lnTo>
                <a:lnTo>
                  <a:pt x="1935" y="253"/>
                </a:lnTo>
                <a:lnTo>
                  <a:pt x="1720" y="253"/>
                </a:lnTo>
                <a:lnTo>
                  <a:pt x="1644" y="234"/>
                </a:lnTo>
                <a:lnTo>
                  <a:pt x="1604" y="217"/>
                </a:lnTo>
                <a:lnTo>
                  <a:pt x="1531" y="201"/>
                </a:lnTo>
                <a:lnTo>
                  <a:pt x="1462" y="189"/>
                </a:lnTo>
                <a:lnTo>
                  <a:pt x="1396" y="170"/>
                </a:lnTo>
                <a:lnTo>
                  <a:pt x="994" y="161"/>
                </a:lnTo>
                <a:lnTo>
                  <a:pt x="952" y="142"/>
                </a:lnTo>
                <a:lnTo>
                  <a:pt x="831" y="78"/>
                </a:lnTo>
                <a:lnTo>
                  <a:pt x="794" y="57"/>
                </a:lnTo>
                <a:lnTo>
                  <a:pt x="706" y="35"/>
                </a:lnTo>
                <a:lnTo>
                  <a:pt x="652" y="0"/>
                </a:lnTo>
                <a:lnTo>
                  <a:pt x="0" y="0"/>
                </a:lnTo>
              </a:path>
            </a:pathLst>
          </a:custGeom>
          <a:noFill/>
          <a:ln w="38100" cap="flat" cmpd="sng">
            <a:solidFill>
              <a:srgbClr val="FF99FF"/>
            </a:solidFill>
            <a:prstDash val="dash"/>
            <a:miter lim="800000"/>
            <a:headEnd/>
            <a:tailEnd/>
          </a:ln>
        </p:spPr>
        <p:txBody>
          <a:bodyPr/>
          <a:lstStyle/>
          <a:p>
            <a:endParaRPr lang="ja-JP" altLang="en-US"/>
          </a:p>
        </p:txBody>
      </p:sp>
      <p:sp>
        <p:nvSpPr>
          <p:cNvPr id="17417" name="Text Box 22"/>
          <p:cNvSpPr txBox="1">
            <a:spLocks noChangeArrowheads="1"/>
          </p:cNvSpPr>
          <p:nvPr/>
        </p:nvSpPr>
        <p:spPr bwMode="auto">
          <a:xfrm>
            <a:off x="1484313" y="1462088"/>
            <a:ext cx="317500" cy="274637"/>
          </a:xfrm>
          <a:prstGeom prst="rect">
            <a:avLst/>
          </a:prstGeom>
          <a:noFill/>
          <a:ln w="9525">
            <a:noFill/>
            <a:miter lim="800000"/>
            <a:headEnd/>
            <a:tailEnd/>
          </a:ln>
        </p:spPr>
        <p:txBody>
          <a:bodyPr wrap="none" lIns="0" tIns="0" rIns="0" bIns="0">
            <a:spAutoFit/>
          </a:bodyPr>
          <a:lstStyle/>
          <a:p>
            <a:pPr algn="r"/>
            <a:r>
              <a:rPr lang="en-US" altLang="ja-JP">
                <a:latin typeface="Book Antiqua" pitchFamily="18" charset="0"/>
                <a:ea typeface="HG明朝B" pitchFamily="17" charset="-128"/>
              </a:rPr>
              <a:t>1.0</a:t>
            </a:r>
          </a:p>
        </p:txBody>
      </p:sp>
      <p:sp>
        <p:nvSpPr>
          <p:cNvPr id="17418" name="Text Box 23"/>
          <p:cNvSpPr txBox="1">
            <a:spLocks noChangeArrowheads="1"/>
          </p:cNvSpPr>
          <p:nvPr/>
        </p:nvSpPr>
        <p:spPr bwMode="auto">
          <a:xfrm>
            <a:off x="1484313" y="2838450"/>
            <a:ext cx="317500" cy="274638"/>
          </a:xfrm>
          <a:prstGeom prst="rect">
            <a:avLst/>
          </a:prstGeom>
          <a:noFill/>
          <a:ln w="9525">
            <a:noFill/>
            <a:miter lim="800000"/>
            <a:headEnd/>
            <a:tailEnd/>
          </a:ln>
        </p:spPr>
        <p:txBody>
          <a:bodyPr wrap="none" lIns="0" tIns="0" rIns="0" bIns="0">
            <a:spAutoFit/>
          </a:bodyPr>
          <a:lstStyle/>
          <a:p>
            <a:pPr algn="r"/>
            <a:r>
              <a:rPr lang="en-US" altLang="ja-JP">
                <a:latin typeface="Book Antiqua" pitchFamily="18" charset="0"/>
                <a:ea typeface="HG明朝B" pitchFamily="17" charset="-128"/>
              </a:rPr>
              <a:t>0.8</a:t>
            </a:r>
          </a:p>
        </p:txBody>
      </p:sp>
      <p:sp>
        <p:nvSpPr>
          <p:cNvPr id="17419" name="Text Box 24"/>
          <p:cNvSpPr txBox="1">
            <a:spLocks noChangeArrowheads="1"/>
          </p:cNvSpPr>
          <p:nvPr/>
        </p:nvSpPr>
        <p:spPr bwMode="auto">
          <a:xfrm>
            <a:off x="1484313" y="4171950"/>
            <a:ext cx="317500" cy="274638"/>
          </a:xfrm>
          <a:prstGeom prst="rect">
            <a:avLst/>
          </a:prstGeom>
          <a:noFill/>
          <a:ln w="9525">
            <a:noFill/>
            <a:miter lim="800000"/>
            <a:headEnd/>
            <a:tailEnd/>
          </a:ln>
        </p:spPr>
        <p:txBody>
          <a:bodyPr wrap="none" lIns="0" tIns="0" rIns="0" bIns="0">
            <a:spAutoFit/>
          </a:bodyPr>
          <a:lstStyle/>
          <a:p>
            <a:pPr algn="r"/>
            <a:r>
              <a:rPr lang="en-US" altLang="ja-JP">
                <a:latin typeface="Book Antiqua" pitchFamily="18" charset="0"/>
                <a:ea typeface="HG明朝B" pitchFamily="17" charset="-128"/>
              </a:rPr>
              <a:t>0.6</a:t>
            </a:r>
          </a:p>
        </p:txBody>
      </p:sp>
      <p:sp>
        <p:nvSpPr>
          <p:cNvPr id="17420" name="Text Box 25"/>
          <p:cNvSpPr txBox="1">
            <a:spLocks noChangeArrowheads="1"/>
          </p:cNvSpPr>
          <p:nvPr/>
        </p:nvSpPr>
        <p:spPr bwMode="auto">
          <a:xfrm>
            <a:off x="1674813" y="5530850"/>
            <a:ext cx="127000" cy="274638"/>
          </a:xfrm>
          <a:prstGeom prst="rect">
            <a:avLst/>
          </a:prstGeom>
          <a:noFill/>
          <a:ln w="9525">
            <a:noFill/>
            <a:miter lim="800000"/>
            <a:headEnd/>
            <a:tailEnd/>
          </a:ln>
        </p:spPr>
        <p:txBody>
          <a:bodyPr wrap="none" lIns="0" tIns="0" rIns="0" bIns="0">
            <a:spAutoFit/>
          </a:bodyPr>
          <a:lstStyle/>
          <a:p>
            <a:pPr algn="r"/>
            <a:r>
              <a:rPr lang="en-US" altLang="ja-JP">
                <a:latin typeface="Book Antiqua" pitchFamily="18" charset="0"/>
                <a:ea typeface="HG明朝B" pitchFamily="17" charset="-128"/>
              </a:rPr>
              <a:t>0</a:t>
            </a:r>
          </a:p>
        </p:txBody>
      </p:sp>
      <p:sp>
        <p:nvSpPr>
          <p:cNvPr id="17421" name="Text Box 26"/>
          <p:cNvSpPr txBox="1">
            <a:spLocks noChangeArrowheads="1"/>
          </p:cNvSpPr>
          <p:nvPr/>
        </p:nvSpPr>
        <p:spPr bwMode="auto">
          <a:xfrm>
            <a:off x="1798638" y="5689600"/>
            <a:ext cx="127000" cy="274638"/>
          </a:xfrm>
          <a:prstGeom prst="rect">
            <a:avLst/>
          </a:prstGeom>
          <a:noFill/>
          <a:ln w="9525">
            <a:noFill/>
            <a:miter lim="800000"/>
            <a:headEnd/>
            <a:tailEnd/>
          </a:ln>
        </p:spPr>
        <p:txBody>
          <a:bodyPr wrap="none" lIns="0" tIns="0" rIns="0" bIns="0">
            <a:spAutoFit/>
          </a:bodyPr>
          <a:lstStyle/>
          <a:p>
            <a:pPr algn="ctr"/>
            <a:r>
              <a:rPr lang="en-US" altLang="ja-JP">
                <a:latin typeface="Book Antiqua" pitchFamily="18" charset="0"/>
                <a:ea typeface="HG明朝B" pitchFamily="17" charset="-128"/>
              </a:rPr>
              <a:t>0</a:t>
            </a:r>
          </a:p>
        </p:txBody>
      </p:sp>
      <p:sp>
        <p:nvSpPr>
          <p:cNvPr id="17422" name="Text Box 27"/>
          <p:cNvSpPr txBox="1">
            <a:spLocks noChangeArrowheads="1"/>
          </p:cNvSpPr>
          <p:nvPr/>
        </p:nvSpPr>
        <p:spPr bwMode="auto">
          <a:xfrm>
            <a:off x="3300413" y="5689600"/>
            <a:ext cx="127000" cy="274638"/>
          </a:xfrm>
          <a:prstGeom prst="rect">
            <a:avLst/>
          </a:prstGeom>
          <a:noFill/>
          <a:ln w="9525">
            <a:noFill/>
            <a:miter lim="800000"/>
            <a:headEnd/>
            <a:tailEnd/>
          </a:ln>
        </p:spPr>
        <p:txBody>
          <a:bodyPr wrap="none" lIns="0" tIns="0" rIns="0" bIns="0">
            <a:spAutoFit/>
          </a:bodyPr>
          <a:lstStyle/>
          <a:p>
            <a:pPr algn="ctr"/>
            <a:r>
              <a:rPr lang="en-US" altLang="ja-JP">
                <a:latin typeface="Book Antiqua" pitchFamily="18" charset="0"/>
                <a:ea typeface="HG明朝B" pitchFamily="17" charset="-128"/>
              </a:rPr>
              <a:t>1</a:t>
            </a:r>
          </a:p>
        </p:txBody>
      </p:sp>
      <p:sp>
        <p:nvSpPr>
          <p:cNvPr id="17423" name="Text Box 28"/>
          <p:cNvSpPr txBox="1">
            <a:spLocks noChangeArrowheads="1"/>
          </p:cNvSpPr>
          <p:nvPr/>
        </p:nvSpPr>
        <p:spPr bwMode="auto">
          <a:xfrm>
            <a:off x="4751388" y="5689600"/>
            <a:ext cx="127000" cy="274638"/>
          </a:xfrm>
          <a:prstGeom prst="rect">
            <a:avLst/>
          </a:prstGeom>
          <a:noFill/>
          <a:ln w="9525">
            <a:noFill/>
            <a:miter lim="800000"/>
            <a:headEnd/>
            <a:tailEnd/>
          </a:ln>
        </p:spPr>
        <p:txBody>
          <a:bodyPr wrap="none" lIns="0" tIns="0" rIns="0" bIns="0">
            <a:spAutoFit/>
          </a:bodyPr>
          <a:lstStyle/>
          <a:p>
            <a:pPr algn="ctr"/>
            <a:r>
              <a:rPr lang="en-US" altLang="ja-JP">
                <a:latin typeface="Book Antiqua" pitchFamily="18" charset="0"/>
                <a:ea typeface="HG明朝B" pitchFamily="17" charset="-128"/>
              </a:rPr>
              <a:t>2</a:t>
            </a:r>
          </a:p>
        </p:txBody>
      </p:sp>
      <p:sp>
        <p:nvSpPr>
          <p:cNvPr id="17424" name="Text Box 29"/>
          <p:cNvSpPr txBox="1">
            <a:spLocks noChangeArrowheads="1"/>
          </p:cNvSpPr>
          <p:nvPr/>
        </p:nvSpPr>
        <p:spPr bwMode="auto">
          <a:xfrm>
            <a:off x="6200775" y="5689600"/>
            <a:ext cx="127000" cy="274638"/>
          </a:xfrm>
          <a:prstGeom prst="rect">
            <a:avLst/>
          </a:prstGeom>
          <a:noFill/>
          <a:ln w="9525">
            <a:noFill/>
            <a:miter lim="800000"/>
            <a:headEnd/>
            <a:tailEnd/>
          </a:ln>
        </p:spPr>
        <p:txBody>
          <a:bodyPr wrap="none" lIns="0" tIns="0" rIns="0" bIns="0">
            <a:spAutoFit/>
          </a:bodyPr>
          <a:lstStyle/>
          <a:p>
            <a:pPr algn="ctr"/>
            <a:r>
              <a:rPr lang="en-US" altLang="ja-JP">
                <a:latin typeface="Book Antiqua" pitchFamily="18" charset="0"/>
                <a:ea typeface="HG明朝B" pitchFamily="17" charset="-128"/>
              </a:rPr>
              <a:t>3</a:t>
            </a:r>
          </a:p>
        </p:txBody>
      </p:sp>
      <p:sp>
        <p:nvSpPr>
          <p:cNvPr id="17425" name="Text Box 30"/>
          <p:cNvSpPr txBox="1">
            <a:spLocks noChangeArrowheads="1"/>
          </p:cNvSpPr>
          <p:nvPr/>
        </p:nvSpPr>
        <p:spPr bwMode="auto">
          <a:xfrm>
            <a:off x="7604125" y="5689600"/>
            <a:ext cx="127000" cy="274638"/>
          </a:xfrm>
          <a:prstGeom prst="rect">
            <a:avLst/>
          </a:prstGeom>
          <a:noFill/>
          <a:ln w="9525">
            <a:noFill/>
            <a:miter lim="800000"/>
            <a:headEnd/>
            <a:tailEnd/>
          </a:ln>
        </p:spPr>
        <p:txBody>
          <a:bodyPr wrap="none" lIns="0" tIns="0" rIns="0" bIns="0">
            <a:spAutoFit/>
          </a:bodyPr>
          <a:lstStyle/>
          <a:p>
            <a:pPr algn="ctr"/>
            <a:r>
              <a:rPr lang="en-US" altLang="ja-JP">
                <a:latin typeface="Book Antiqua" pitchFamily="18" charset="0"/>
                <a:ea typeface="HG明朝B" pitchFamily="17" charset="-128"/>
              </a:rPr>
              <a:t>4</a:t>
            </a:r>
          </a:p>
        </p:txBody>
      </p:sp>
      <p:sp>
        <p:nvSpPr>
          <p:cNvPr id="17426" name="Text Box 31"/>
          <p:cNvSpPr txBox="1">
            <a:spLocks noChangeArrowheads="1"/>
          </p:cNvSpPr>
          <p:nvPr/>
        </p:nvSpPr>
        <p:spPr bwMode="auto">
          <a:xfrm>
            <a:off x="3324225" y="5991225"/>
            <a:ext cx="2998788" cy="304800"/>
          </a:xfrm>
          <a:prstGeom prst="rect">
            <a:avLst/>
          </a:prstGeom>
          <a:noFill/>
          <a:ln w="9525">
            <a:noFill/>
            <a:miter lim="800000"/>
            <a:headEnd/>
            <a:tailEnd/>
          </a:ln>
        </p:spPr>
        <p:txBody>
          <a:bodyPr wrap="none" lIns="0" tIns="0" rIns="0" bIns="0">
            <a:spAutoFit/>
          </a:bodyPr>
          <a:lstStyle/>
          <a:p>
            <a:pPr algn="ctr"/>
            <a:r>
              <a:rPr lang="ja-JP" altLang="en-US" sz="2000">
                <a:latin typeface="Book Antiqua" pitchFamily="18" charset="0"/>
                <a:ea typeface="HG明朝B" pitchFamily="17" charset="-128"/>
              </a:rPr>
              <a:t>開始時からの経過年数（年）</a:t>
            </a:r>
          </a:p>
        </p:txBody>
      </p:sp>
      <p:sp>
        <p:nvSpPr>
          <p:cNvPr id="17427" name="Text Box 32"/>
          <p:cNvSpPr txBox="1">
            <a:spLocks noChangeArrowheads="1"/>
          </p:cNvSpPr>
          <p:nvPr/>
        </p:nvSpPr>
        <p:spPr bwMode="auto">
          <a:xfrm>
            <a:off x="1025525" y="2317750"/>
            <a:ext cx="304800" cy="2540000"/>
          </a:xfrm>
          <a:prstGeom prst="rect">
            <a:avLst/>
          </a:prstGeom>
          <a:noFill/>
          <a:ln w="9525">
            <a:noFill/>
            <a:miter lim="800000"/>
            <a:headEnd/>
            <a:tailEnd/>
          </a:ln>
        </p:spPr>
        <p:txBody>
          <a:bodyPr vert="eaVert" wrap="none" lIns="0" tIns="0" rIns="0" bIns="0">
            <a:spAutoFit/>
          </a:bodyPr>
          <a:lstStyle/>
          <a:p>
            <a:pPr algn="ctr"/>
            <a:r>
              <a:rPr lang="ja-JP" altLang="en-US" sz="2000">
                <a:latin typeface="Book Antiqua" pitchFamily="18" charset="0"/>
                <a:ea typeface="HG明朝B" pitchFamily="17" charset="-128"/>
              </a:rPr>
              <a:t>網膜症未発症者率（％）</a:t>
            </a:r>
          </a:p>
        </p:txBody>
      </p:sp>
      <p:sp>
        <p:nvSpPr>
          <p:cNvPr id="17428" name="Text Box 33"/>
          <p:cNvSpPr txBox="1">
            <a:spLocks noChangeArrowheads="1"/>
          </p:cNvSpPr>
          <p:nvPr/>
        </p:nvSpPr>
        <p:spPr bwMode="auto">
          <a:xfrm>
            <a:off x="2981325" y="4351338"/>
            <a:ext cx="2560638" cy="804862"/>
          </a:xfrm>
          <a:prstGeom prst="rect">
            <a:avLst/>
          </a:prstGeom>
          <a:noFill/>
          <a:ln w="9525">
            <a:noFill/>
            <a:miter lim="800000"/>
            <a:headEnd/>
            <a:tailEnd/>
          </a:ln>
        </p:spPr>
        <p:txBody>
          <a:bodyPr wrap="none" lIns="0" tIns="0" rIns="0" bIns="0">
            <a:spAutoFit/>
          </a:bodyPr>
          <a:lstStyle/>
          <a:p>
            <a:pPr>
              <a:lnSpc>
                <a:spcPct val="110000"/>
              </a:lnSpc>
            </a:pPr>
            <a:r>
              <a:rPr lang="ja-JP" altLang="en-US" sz="1600">
                <a:latin typeface="Book Antiqua" pitchFamily="18" charset="0"/>
                <a:ea typeface="HG明朝B" pitchFamily="17" charset="-128"/>
              </a:rPr>
              <a:t>：</a:t>
            </a:r>
            <a:r>
              <a:rPr lang="en-US" altLang="ja-JP" sz="1600">
                <a:latin typeface="Book Antiqua" pitchFamily="18" charset="0"/>
                <a:ea typeface="HG明朝B" pitchFamily="17" charset="-128"/>
              </a:rPr>
              <a:t>HbA</a:t>
            </a:r>
            <a:r>
              <a:rPr lang="en-US" altLang="ja-JP" sz="1600" baseline="-6000">
                <a:latin typeface="Book Antiqua" pitchFamily="18" charset="0"/>
                <a:ea typeface="HG明朝B" pitchFamily="17" charset="-128"/>
              </a:rPr>
              <a:t>1C</a:t>
            </a:r>
            <a:r>
              <a:rPr lang="ja-JP" altLang="en-US" sz="1600">
                <a:latin typeface="Book Antiqua" pitchFamily="18" charset="0"/>
                <a:ea typeface="HG明朝B" pitchFamily="17" charset="-128"/>
              </a:rPr>
              <a:t>：</a:t>
            </a:r>
            <a:r>
              <a:rPr lang="en-US" altLang="ja-JP" sz="1600">
                <a:latin typeface="Book Antiqua" pitchFamily="18" charset="0"/>
                <a:ea typeface="HG明朝B" pitchFamily="17" charset="-128"/>
              </a:rPr>
              <a:t>7.0</a:t>
            </a:r>
            <a:r>
              <a:rPr lang="ja-JP" altLang="en-US" sz="1600">
                <a:latin typeface="Book Antiqua" pitchFamily="18" charset="0"/>
                <a:ea typeface="HG明朝B" pitchFamily="17" charset="-128"/>
              </a:rPr>
              <a:t>％未満</a:t>
            </a:r>
          </a:p>
          <a:p>
            <a:pPr>
              <a:lnSpc>
                <a:spcPct val="110000"/>
              </a:lnSpc>
            </a:pPr>
            <a:r>
              <a:rPr lang="ja-JP" altLang="en-US" sz="1600">
                <a:latin typeface="Book Antiqua" pitchFamily="18" charset="0"/>
                <a:ea typeface="HG明朝B" pitchFamily="17" charset="-128"/>
              </a:rPr>
              <a:t>：</a:t>
            </a:r>
            <a:r>
              <a:rPr lang="en-US" altLang="ja-JP" sz="1600">
                <a:latin typeface="Book Antiqua" pitchFamily="18" charset="0"/>
                <a:ea typeface="HG明朝B" pitchFamily="17" charset="-128"/>
              </a:rPr>
              <a:t>HbA</a:t>
            </a:r>
            <a:r>
              <a:rPr lang="en-US" altLang="ja-JP" sz="1600" baseline="-6000">
                <a:latin typeface="Book Antiqua" pitchFamily="18" charset="0"/>
                <a:ea typeface="HG明朝B" pitchFamily="17" charset="-128"/>
              </a:rPr>
              <a:t>1C</a:t>
            </a:r>
            <a:r>
              <a:rPr lang="ja-JP" altLang="en-US" sz="1600">
                <a:latin typeface="Book Antiqua" pitchFamily="18" charset="0"/>
                <a:ea typeface="HG明朝B" pitchFamily="17" charset="-128"/>
              </a:rPr>
              <a:t>：</a:t>
            </a:r>
            <a:r>
              <a:rPr lang="en-US" altLang="ja-JP" sz="1600">
                <a:latin typeface="Book Antiqua" pitchFamily="18" charset="0"/>
                <a:ea typeface="HG明朝B" pitchFamily="17" charset="-128"/>
              </a:rPr>
              <a:t>7.0</a:t>
            </a:r>
            <a:r>
              <a:rPr lang="ja-JP" altLang="en-US" sz="1600">
                <a:latin typeface="Book Antiqua" pitchFamily="18" charset="0"/>
                <a:ea typeface="HG明朝B" pitchFamily="17" charset="-128"/>
              </a:rPr>
              <a:t>％以上</a:t>
            </a:r>
            <a:r>
              <a:rPr lang="en-US" altLang="ja-JP" sz="1600">
                <a:latin typeface="Book Antiqua" pitchFamily="18" charset="0"/>
                <a:ea typeface="HG明朝B" pitchFamily="17" charset="-128"/>
              </a:rPr>
              <a:t>9.0</a:t>
            </a:r>
            <a:r>
              <a:rPr lang="ja-JP" altLang="en-US" sz="1600">
                <a:latin typeface="Book Antiqua" pitchFamily="18" charset="0"/>
                <a:ea typeface="HG明朝B" pitchFamily="17" charset="-128"/>
              </a:rPr>
              <a:t>％未満</a:t>
            </a:r>
          </a:p>
          <a:p>
            <a:pPr>
              <a:lnSpc>
                <a:spcPct val="110000"/>
              </a:lnSpc>
            </a:pPr>
            <a:r>
              <a:rPr lang="ja-JP" altLang="en-US" sz="1600">
                <a:latin typeface="Book Antiqua" pitchFamily="18" charset="0"/>
                <a:ea typeface="HG明朝B" pitchFamily="17" charset="-128"/>
              </a:rPr>
              <a:t>：</a:t>
            </a:r>
            <a:r>
              <a:rPr lang="en-US" altLang="ja-JP" sz="1600">
                <a:latin typeface="Book Antiqua" pitchFamily="18" charset="0"/>
                <a:ea typeface="HG明朝B" pitchFamily="17" charset="-128"/>
              </a:rPr>
              <a:t>HbA</a:t>
            </a:r>
            <a:r>
              <a:rPr lang="en-US" altLang="ja-JP" sz="1600" baseline="-6000">
                <a:latin typeface="Book Antiqua" pitchFamily="18" charset="0"/>
                <a:ea typeface="HG明朝B" pitchFamily="17" charset="-128"/>
              </a:rPr>
              <a:t>1C</a:t>
            </a:r>
            <a:r>
              <a:rPr lang="ja-JP" altLang="en-US" sz="1600">
                <a:latin typeface="Book Antiqua" pitchFamily="18" charset="0"/>
                <a:ea typeface="HG明朝B" pitchFamily="17" charset="-128"/>
              </a:rPr>
              <a:t>：</a:t>
            </a:r>
            <a:r>
              <a:rPr lang="en-US" altLang="ja-JP" sz="1600">
                <a:latin typeface="Book Antiqua" pitchFamily="18" charset="0"/>
                <a:ea typeface="HG明朝B" pitchFamily="17" charset="-128"/>
              </a:rPr>
              <a:t>9.0</a:t>
            </a:r>
            <a:r>
              <a:rPr lang="ja-JP" altLang="en-US" sz="1600">
                <a:latin typeface="Book Antiqua" pitchFamily="18" charset="0"/>
                <a:ea typeface="HG明朝B" pitchFamily="17" charset="-128"/>
              </a:rPr>
              <a:t>％以上</a:t>
            </a:r>
          </a:p>
        </p:txBody>
      </p:sp>
      <p:grpSp>
        <p:nvGrpSpPr>
          <p:cNvPr id="17429" name="Group 37"/>
          <p:cNvGrpSpPr>
            <a:grpSpLocks/>
          </p:cNvGrpSpPr>
          <p:nvPr/>
        </p:nvGrpSpPr>
        <p:grpSpPr bwMode="auto">
          <a:xfrm>
            <a:off x="2457450" y="4521200"/>
            <a:ext cx="452438" cy="519113"/>
            <a:chOff x="1585" y="2848"/>
            <a:chExt cx="243" cy="327"/>
          </a:xfrm>
        </p:grpSpPr>
        <p:sp>
          <p:nvSpPr>
            <p:cNvPr id="17434" name="Line 34"/>
            <p:cNvSpPr>
              <a:spLocks noChangeShapeType="1"/>
            </p:cNvSpPr>
            <p:nvPr/>
          </p:nvSpPr>
          <p:spPr bwMode="auto">
            <a:xfrm>
              <a:off x="1585" y="2848"/>
              <a:ext cx="243" cy="0"/>
            </a:xfrm>
            <a:prstGeom prst="line">
              <a:avLst/>
            </a:prstGeom>
            <a:noFill/>
            <a:ln w="28575">
              <a:solidFill>
                <a:srgbClr val="FF99FF"/>
              </a:solidFill>
              <a:prstDash val="dash"/>
              <a:round/>
              <a:headEnd/>
              <a:tailEnd/>
            </a:ln>
          </p:spPr>
          <p:txBody>
            <a:bodyPr/>
            <a:lstStyle/>
            <a:p>
              <a:endParaRPr lang="ja-JP" altLang="en-US"/>
            </a:p>
          </p:txBody>
        </p:sp>
        <p:sp>
          <p:nvSpPr>
            <p:cNvPr id="17435" name="Line 35"/>
            <p:cNvSpPr>
              <a:spLocks noChangeShapeType="1"/>
            </p:cNvSpPr>
            <p:nvPr/>
          </p:nvSpPr>
          <p:spPr bwMode="auto">
            <a:xfrm>
              <a:off x="1585" y="3017"/>
              <a:ext cx="243" cy="0"/>
            </a:xfrm>
            <a:prstGeom prst="line">
              <a:avLst/>
            </a:prstGeom>
            <a:noFill/>
            <a:ln w="28575">
              <a:solidFill>
                <a:srgbClr val="FF5DFF"/>
              </a:solidFill>
              <a:prstDash val="sysDot"/>
              <a:round/>
              <a:headEnd/>
              <a:tailEnd/>
            </a:ln>
          </p:spPr>
          <p:txBody>
            <a:bodyPr/>
            <a:lstStyle/>
            <a:p>
              <a:endParaRPr lang="ja-JP" altLang="en-US"/>
            </a:p>
          </p:txBody>
        </p:sp>
        <p:sp>
          <p:nvSpPr>
            <p:cNvPr id="17436" name="Line 36"/>
            <p:cNvSpPr>
              <a:spLocks noChangeShapeType="1"/>
            </p:cNvSpPr>
            <p:nvPr/>
          </p:nvSpPr>
          <p:spPr bwMode="auto">
            <a:xfrm>
              <a:off x="1585" y="3175"/>
              <a:ext cx="243" cy="0"/>
            </a:xfrm>
            <a:prstGeom prst="line">
              <a:avLst/>
            </a:prstGeom>
            <a:noFill/>
            <a:ln w="28575" cap="rnd">
              <a:solidFill>
                <a:srgbClr val="FF37FF"/>
              </a:solidFill>
              <a:prstDash val="sysDot"/>
              <a:round/>
              <a:headEnd/>
              <a:tailEnd/>
            </a:ln>
          </p:spPr>
          <p:txBody>
            <a:bodyPr/>
            <a:lstStyle/>
            <a:p>
              <a:endParaRPr lang="ja-JP" altLang="en-US"/>
            </a:p>
          </p:txBody>
        </p:sp>
      </p:grpSp>
      <p:grpSp>
        <p:nvGrpSpPr>
          <p:cNvPr id="17430" name="Group 38"/>
          <p:cNvGrpSpPr>
            <a:grpSpLocks/>
          </p:cNvGrpSpPr>
          <p:nvPr/>
        </p:nvGrpSpPr>
        <p:grpSpPr bwMode="auto">
          <a:xfrm rot="-2562564">
            <a:off x="1751013" y="4964113"/>
            <a:ext cx="215900" cy="53975"/>
            <a:chOff x="2735" y="835"/>
            <a:chExt cx="136" cy="34"/>
          </a:xfrm>
        </p:grpSpPr>
        <p:sp>
          <p:nvSpPr>
            <p:cNvPr id="17431" name="AutoShape 39"/>
            <p:cNvSpPr>
              <a:spLocks noChangeArrowheads="1"/>
            </p:cNvSpPr>
            <p:nvPr/>
          </p:nvSpPr>
          <p:spPr bwMode="auto">
            <a:xfrm>
              <a:off x="2735" y="835"/>
              <a:ext cx="133" cy="34"/>
            </a:xfrm>
            <a:prstGeom prst="parallelogram">
              <a:avLst>
                <a:gd name="adj" fmla="val 39407"/>
              </a:avLst>
            </a:prstGeom>
            <a:solidFill>
              <a:schemeClr val="bg1"/>
            </a:solidFill>
            <a:ln w="12700">
              <a:noFill/>
              <a:miter lim="800000"/>
              <a:headEnd/>
              <a:tailEnd/>
            </a:ln>
          </p:spPr>
          <p:txBody>
            <a:bodyPr wrap="none" anchor="ctr"/>
            <a:lstStyle/>
            <a:p>
              <a:endParaRPr lang="ja-JP" altLang="en-US">
                <a:latin typeface="Book Antiqua" pitchFamily="18" charset="0"/>
                <a:ea typeface="HG明朝B" pitchFamily="17" charset="-128"/>
              </a:endParaRPr>
            </a:p>
          </p:txBody>
        </p:sp>
        <p:sp>
          <p:nvSpPr>
            <p:cNvPr id="17432" name="Line 40"/>
            <p:cNvSpPr>
              <a:spLocks noChangeShapeType="1"/>
            </p:cNvSpPr>
            <p:nvPr/>
          </p:nvSpPr>
          <p:spPr bwMode="auto">
            <a:xfrm>
              <a:off x="2749" y="835"/>
              <a:ext cx="122" cy="0"/>
            </a:xfrm>
            <a:prstGeom prst="line">
              <a:avLst/>
            </a:prstGeom>
            <a:noFill/>
            <a:ln w="12700">
              <a:solidFill>
                <a:schemeClr val="tx1"/>
              </a:solidFill>
              <a:round/>
              <a:headEnd/>
              <a:tailEnd/>
            </a:ln>
          </p:spPr>
          <p:txBody>
            <a:bodyPr wrap="none" anchor="ctr"/>
            <a:lstStyle/>
            <a:p>
              <a:endParaRPr lang="ja-JP" altLang="en-US"/>
            </a:p>
          </p:txBody>
        </p:sp>
        <p:sp>
          <p:nvSpPr>
            <p:cNvPr id="17433" name="Line 41"/>
            <p:cNvSpPr>
              <a:spLocks noChangeShapeType="1"/>
            </p:cNvSpPr>
            <p:nvPr/>
          </p:nvSpPr>
          <p:spPr bwMode="auto">
            <a:xfrm>
              <a:off x="2737" y="869"/>
              <a:ext cx="122" cy="0"/>
            </a:xfrm>
            <a:prstGeom prst="line">
              <a:avLst/>
            </a:prstGeom>
            <a:noFill/>
            <a:ln w="12700">
              <a:solidFill>
                <a:schemeClr val="tx1"/>
              </a:solidFill>
              <a:round/>
              <a:headEnd/>
              <a:tailEnd/>
            </a:ln>
          </p:spPr>
          <p:txBody>
            <a:bodyPr wrap="none" anchor="ctr"/>
            <a:lstStyle/>
            <a:p>
              <a:endParaRPr lang="ja-JP" altLang="en-US"/>
            </a:p>
          </p:txBody>
        </p:sp>
      </p:gr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fontAlgn="auto">
              <a:spcAft>
                <a:spcPts val="0"/>
              </a:spcAft>
              <a:defRPr/>
            </a:pPr>
            <a:r>
              <a:rPr lang="ja-JP" altLang="en-US" dirty="0" smtClean="0"/>
              <a:t>最も大切なことは何なのか</a:t>
            </a:r>
            <a:endParaRPr lang="ja-JP" altLang="en-US" dirty="0"/>
          </a:p>
        </p:txBody>
      </p:sp>
      <p:sp>
        <p:nvSpPr>
          <p:cNvPr id="59394" name="コンテンツ プレースホルダ 2"/>
          <p:cNvSpPr>
            <a:spLocks noGrp="1"/>
          </p:cNvSpPr>
          <p:nvPr>
            <p:ph idx="1"/>
          </p:nvPr>
        </p:nvSpPr>
        <p:spPr/>
        <p:txBody>
          <a:bodyPr/>
          <a:lstStyle/>
          <a:p>
            <a:r>
              <a:rPr lang="ja-JP" altLang="en-US" smtClean="0"/>
              <a:t>基礎代謝を維持する。</a:t>
            </a:r>
            <a:endParaRPr lang="en-US" altLang="ja-JP" smtClean="0"/>
          </a:p>
          <a:p>
            <a:r>
              <a:rPr lang="ja-JP" altLang="en-US" smtClean="0"/>
              <a:t>インスリン抵抗性を低く抑える。</a:t>
            </a:r>
            <a:endParaRPr lang="en-US" altLang="ja-JP" smtClean="0"/>
          </a:p>
          <a:p>
            <a:r>
              <a:rPr lang="ja-JP" altLang="en-US" smtClean="0"/>
              <a:t>医療として大切なのは、膵臓を長持ちさせる。</a:t>
            </a:r>
            <a:endParaRPr lang="en-US" altLang="ja-JP" smtClean="0"/>
          </a:p>
          <a:p>
            <a:endParaRPr lang="en-US" altLang="ja-JP" smtClean="0"/>
          </a:p>
          <a:p>
            <a:r>
              <a:rPr lang="ja-JP" altLang="en-US" smtClean="0"/>
              <a:t>最終目標は合併症を発症させない。</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57200" y="123825"/>
            <a:ext cx="8229600" cy="633413"/>
          </a:xfrm>
        </p:spPr>
        <p:txBody>
          <a:bodyPr/>
          <a:lstStyle/>
          <a:p>
            <a:pPr fontAlgn="auto">
              <a:spcAft>
                <a:spcPts val="0"/>
              </a:spcAft>
              <a:defRPr/>
            </a:pPr>
            <a:r>
              <a:rPr lang="ja-JP" altLang="en-US" sz="3400"/>
              <a:t>透析導入者における原疾患の年次推移</a:t>
            </a:r>
          </a:p>
        </p:txBody>
      </p:sp>
      <p:sp>
        <p:nvSpPr>
          <p:cNvPr id="19458" name="Text Box 3"/>
          <p:cNvSpPr txBox="1">
            <a:spLocks noChangeArrowheads="1"/>
          </p:cNvSpPr>
          <p:nvPr/>
        </p:nvSpPr>
        <p:spPr bwMode="auto">
          <a:xfrm>
            <a:off x="2622550" y="6496050"/>
            <a:ext cx="6296025" cy="182563"/>
          </a:xfrm>
          <a:prstGeom prst="rect">
            <a:avLst/>
          </a:prstGeom>
          <a:noFill/>
          <a:ln w="9525">
            <a:noFill/>
            <a:miter lim="800000"/>
            <a:headEnd/>
            <a:tailEnd/>
          </a:ln>
        </p:spPr>
        <p:txBody>
          <a:bodyPr wrap="none" lIns="0" tIns="0" rIns="0" bIns="0" anchor="b">
            <a:spAutoFit/>
          </a:bodyPr>
          <a:lstStyle/>
          <a:p>
            <a:pPr algn="r"/>
            <a:r>
              <a:rPr lang="ja-JP" altLang="en-US" sz="1200">
                <a:latin typeface="Book Antiqua" pitchFamily="18" charset="0"/>
                <a:ea typeface="HG明朝B" pitchFamily="17" charset="-128"/>
              </a:rPr>
              <a:t>日本透析医学会統計調査委員会 わが国の慢性透析療法の現況（</a:t>
            </a:r>
            <a:r>
              <a:rPr lang="en-US" altLang="ja-JP" sz="1200">
                <a:latin typeface="Book Antiqua" pitchFamily="18" charset="0"/>
                <a:ea typeface="HG明朝B" pitchFamily="17" charset="-128"/>
              </a:rPr>
              <a:t>2007</a:t>
            </a:r>
            <a:r>
              <a:rPr lang="ja-JP" altLang="en-US" sz="1200">
                <a:latin typeface="Book Antiqua" pitchFamily="18" charset="0"/>
                <a:ea typeface="HG明朝B" pitchFamily="17" charset="-128"/>
              </a:rPr>
              <a:t>年</a:t>
            </a:r>
            <a:r>
              <a:rPr lang="en-US" altLang="ja-JP" sz="1200">
                <a:latin typeface="Book Antiqua" pitchFamily="18" charset="0"/>
                <a:ea typeface="HG明朝B" pitchFamily="17" charset="-128"/>
              </a:rPr>
              <a:t>12</a:t>
            </a:r>
            <a:r>
              <a:rPr lang="ja-JP" altLang="en-US" sz="1200">
                <a:latin typeface="Book Antiqua" pitchFamily="18" charset="0"/>
                <a:ea typeface="HG明朝B" pitchFamily="17" charset="-128"/>
              </a:rPr>
              <a:t>月</a:t>
            </a:r>
            <a:r>
              <a:rPr lang="en-US" altLang="ja-JP" sz="1200">
                <a:latin typeface="Book Antiqua" pitchFamily="18" charset="0"/>
                <a:ea typeface="HG明朝B" pitchFamily="17" charset="-128"/>
              </a:rPr>
              <a:t>31</a:t>
            </a:r>
            <a:r>
              <a:rPr lang="ja-JP" altLang="en-US" sz="1200">
                <a:latin typeface="Book Antiqua" pitchFamily="18" charset="0"/>
                <a:ea typeface="HG明朝B" pitchFamily="17" charset="-128"/>
              </a:rPr>
              <a:t>日現在）より作図</a:t>
            </a:r>
          </a:p>
        </p:txBody>
      </p:sp>
      <p:sp>
        <p:nvSpPr>
          <p:cNvPr id="19459" name="Rectangle 4"/>
          <p:cNvSpPr>
            <a:spLocks noChangeArrowheads="1"/>
          </p:cNvSpPr>
          <p:nvPr/>
        </p:nvSpPr>
        <p:spPr bwMode="auto">
          <a:xfrm>
            <a:off x="3844925" y="3087688"/>
            <a:ext cx="166688" cy="2855912"/>
          </a:xfrm>
          <a:prstGeom prst="rect">
            <a:avLst/>
          </a:prstGeom>
          <a:solidFill>
            <a:srgbClr val="0066FF"/>
          </a:solidFill>
          <a:ln w="12700">
            <a:noFill/>
            <a:miter lim="800000"/>
            <a:headEnd/>
            <a:tailEnd/>
          </a:ln>
        </p:spPr>
        <p:txBody>
          <a:bodyPr wrap="none" anchor="ctr"/>
          <a:lstStyle/>
          <a:p>
            <a:endParaRPr lang="ja-JP" altLang="en-US">
              <a:latin typeface="Book Antiqua" pitchFamily="18" charset="0"/>
              <a:ea typeface="HG明朝B" pitchFamily="17" charset="-128"/>
            </a:endParaRPr>
          </a:p>
        </p:txBody>
      </p:sp>
      <p:sp>
        <p:nvSpPr>
          <p:cNvPr id="19460" name="Text Box 5"/>
          <p:cNvSpPr txBox="1">
            <a:spLocks noChangeArrowheads="1"/>
          </p:cNvSpPr>
          <p:nvPr/>
        </p:nvSpPr>
        <p:spPr bwMode="auto">
          <a:xfrm>
            <a:off x="166688" y="2994025"/>
            <a:ext cx="458787" cy="1235075"/>
          </a:xfrm>
          <a:prstGeom prst="rect">
            <a:avLst/>
          </a:prstGeom>
          <a:noFill/>
          <a:ln w="9525">
            <a:noFill/>
            <a:miter lim="800000"/>
            <a:headEnd/>
            <a:tailEnd/>
          </a:ln>
        </p:spPr>
        <p:txBody>
          <a:bodyPr vert="eaVert" wrap="none">
            <a:spAutoFit/>
          </a:bodyPr>
          <a:lstStyle/>
          <a:p>
            <a:pPr algn="ctr"/>
            <a:r>
              <a:rPr lang="ja-JP" altLang="en-US">
                <a:latin typeface="Book Antiqua" pitchFamily="18" charset="0"/>
                <a:ea typeface="HG明朝B" pitchFamily="17" charset="-128"/>
              </a:rPr>
              <a:t>導入患者数</a:t>
            </a:r>
          </a:p>
        </p:txBody>
      </p:sp>
      <p:sp>
        <p:nvSpPr>
          <p:cNvPr id="15366" name="Rectangle 6"/>
          <p:cNvSpPr>
            <a:spLocks noChangeArrowheads="1"/>
          </p:cNvSpPr>
          <p:nvPr/>
        </p:nvSpPr>
        <p:spPr bwMode="auto">
          <a:xfrm>
            <a:off x="8151813" y="5943600"/>
            <a:ext cx="355600" cy="339725"/>
          </a:xfrm>
          <a:prstGeom prst="rect">
            <a:avLst/>
          </a:prstGeom>
          <a:noFill/>
          <a:ln w="9525">
            <a:noFill/>
            <a:miter lim="800000"/>
            <a:headEnd/>
            <a:tailEnd/>
          </a:ln>
          <a:effectLst/>
        </p:spPr>
        <p:txBody>
          <a:bodyPr wrap="none" lIns="0" tIns="82800" rIns="0">
            <a:spAutoFit/>
          </a:bodyPr>
          <a:lstStyle/>
          <a:p>
            <a:pPr algn="ctr" fontAlgn="auto">
              <a:spcBef>
                <a:spcPts val="0"/>
              </a:spcBef>
              <a:spcAft>
                <a:spcPts val="0"/>
              </a:spcAft>
              <a:defRPr/>
            </a:pPr>
            <a:r>
              <a:rPr lang="ja-JP" altLang="en-US" sz="1400">
                <a:effectLst>
                  <a:outerShdw blurRad="38100" dist="38100" dir="2700000" algn="tl">
                    <a:srgbClr val="000000"/>
                  </a:outerShdw>
                </a:effectLst>
                <a:latin typeface="+mn-lt"/>
                <a:ea typeface="+mn-ea"/>
              </a:rPr>
              <a:t>（年）</a:t>
            </a:r>
          </a:p>
        </p:txBody>
      </p:sp>
      <p:sp>
        <p:nvSpPr>
          <p:cNvPr id="15367" name="Rectangle 7"/>
          <p:cNvSpPr>
            <a:spLocks noChangeArrowheads="1"/>
          </p:cNvSpPr>
          <p:nvPr/>
        </p:nvSpPr>
        <p:spPr bwMode="auto">
          <a:xfrm>
            <a:off x="1112838" y="5822950"/>
            <a:ext cx="112712" cy="244475"/>
          </a:xfrm>
          <a:prstGeom prst="rect">
            <a:avLst/>
          </a:prstGeom>
          <a:noFill/>
          <a:ln w="9525">
            <a:noFill/>
            <a:miter lim="800000"/>
            <a:headEnd/>
            <a:tailEnd/>
          </a:ln>
          <a:effectLst/>
        </p:spPr>
        <p:txBody>
          <a:bodyPr wrap="none" lIns="0" tIns="0" rIns="0" bIns="0" anchor="ctr">
            <a:spAutoFit/>
          </a:bodyPr>
          <a:lstStyle/>
          <a:p>
            <a:pPr algn="r" fontAlgn="auto">
              <a:spcBef>
                <a:spcPts val="0"/>
              </a:spcBef>
              <a:spcAft>
                <a:spcPts val="0"/>
              </a:spcAft>
              <a:defRPr/>
            </a:pPr>
            <a:r>
              <a:rPr lang="en-US" altLang="ja-JP" sz="1600">
                <a:effectLst>
                  <a:outerShdw blurRad="38100" dist="38100" dir="2700000" algn="tl">
                    <a:srgbClr val="000000"/>
                  </a:outerShdw>
                </a:effectLst>
                <a:latin typeface="+mn-lt"/>
                <a:ea typeface="+mn-ea"/>
              </a:rPr>
              <a:t>0</a:t>
            </a:r>
          </a:p>
        </p:txBody>
      </p:sp>
      <p:sp>
        <p:nvSpPr>
          <p:cNvPr id="19463" name="Text Box 8"/>
          <p:cNvSpPr txBox="1">
            <a:spLocks noChangeArrowheads="1"/>
          </p:cNvSpPr>
          <p:nvPr/>
        </p:nvSpPr>
        <p:spPr bwMode="auto">
          <a:xfrm>
            <a:off x="8558213" y="2665413"/>
            <a:ext cx="458787" cy="1692275"/>
          </a:xfrm>
          <a:prstGeom prst="rect">
            <a:avLst/>
          </a:prstGeom>
          <a:noFill/>
          <a:ln w="9525">
            <a:noFill/>
            <a:miter lim="800000"/>
            <a:headEnd/>
            <a:tailEnd/>
          </a:ln>
        </p:spPr>
        <p:txBody>
          <a:bodyPr vert="eaVert" wrap="none">
            <a:spAutoFit/>
          </a:bodyPr>
          <a:lstStyle/>
          <a:p>
            <a:pPr algn="ctr"/>
            <a:r>
              <a:rPr lang="ja-JP" altLang="en-US">
                <a:latin typeface="Book Antiqua" pitchFamily="18" charset="0"/>
                <a:ea typeface="HG明朝B" pitchFamily="17" charset="-128"/>
              </a:rPr>
              <a:t>原因疾患別割合</a:t>
            </a:r>
          </a:p>
        </p:txBody>
      </p:sp>
      <p:sp>
        <p:nvSpPr>
          <p:cNvPr id="15369" name="Rectangle 9"/>
          <p:cNvSpPr>
            <a:spLocks noChangeArrowheads="1"/>
          </p:cNvSpPr>
          <p:nvPr/>
        </p:nvSpPr>
        <p:spPr bwMode="auto">
          <a:xfrm>
            <a:off x="1633538" y="5943600"/>
            <a:ext cx="196850" cy="339725"/>
          </a:xfrm>
          <a:prstGeom prst="rect">
            <a:avLst/>
          </a:prstGeom>
          <a:noFill/>
          <a:ln w="9525">
            <a:noFill/>
            <a:miter lim="800000"/>
            <a:headEnd/>
            <a:tailEnd/>
          </a:ln>
          <a:effectLst/>
        </p:spPr>
        <p:txBody>
          <a:bodyPr wrap="none" lIns="0" tIns="82800" rIns="0">
            <a:spAutoFit/>
          </a:bodyPr>
          <a:lstStyle/>
          <a:p>
            <a:pPr algn="ctr" fontAlgn="auto">
              <a:spcBef>
                <a:spcPts val="0"/>
              </a:spcBef>
              <a:spcAft>
                <a:spcPts val="0"/>
              </a:spcAft>
              <a:defRPr/>
            </a:pPr>
            <a:r>
              <a:rPr lang="en-US" altLang="ja-JP" sz="1400">
                <a:effectLst>
                  <a:outerShdw blurRad="38100" dist="38100" dir="2700000" algn="tl">
                    <a:srgbClr val="000000"/>
                  </a:outerShdw>
                </a:effectLst>
                <a:latin typeface="+mn-lt"/>
                <a:ea typeface="+mn-ea"/>
              </a:rPr>
              <a:t>84</a:t>
            </a:r>
          </a:p>
        </p:txBody>
      </p:sp>
      <p:sp>
        <p:nvSpPr>
          <p:cNvPr id="15370" name="Rectangle 10"/>
          <p:cNvSpPr>
            <a:spLocks noChangeArrowheads="1"/>
          </p:cNvSpPr>
          <p:nvPr/>
        </p:nvSpPr>
        <p:spPr bwMode="auto">
          <a:xfrm>
            <a:off x="1906588" y="5943600"/>
            <a:ext cx="196850" cy="339725"/>
          </a:xfrm>
          <a:prstGeom prst="rect">
            <a:avLst/>
          </a:prstGeom>
          <a:noFill/>
          <a:ln w="9525">
            <a:noFill/>
            <a:miter lim="800000"/>
            <a:headEnd/>
            <a:tailEnd/>
          </a:ln>
          <a:effectLst/>
        </p:spPr>
        <p:txBody>
          <a:bodyPr wrap="none" lIns="0" tIns="82800" rIns="0">
            <a:spAutoFit/>
          </a:bodyPr>
          <a:lstStyle/>
          <a:p>
            <a:pPr algn="ctr" fontAlgn="auto">
              <a:spcBef>
                <a:spcPts val="0"/>
              </a:spcBef>
              <a:spcAft>
                <a:spcPts val="0"/>
              </a:spcAft>
              <a:defRPr/>
            </a:pPr>
            <a:r>
              <a:rPr lang="en-US" altLang="ja-JP" sz="1400">
                <a:effectLst>
                  <a:outerShdw blurRad="38100" dist="38100" dir="2700000" algn="tl">
                    <a:srgbClr val="000000"/>
                  </a:outerShdw>
                </a:effectLst>
                <a:latin typeface="+mn-lt"/>
                <a:ea typeface="+mn-ea"/>
              </a:rPr>
              <a:t>85</a:t>
            </a:r>
          </a:p>
        </p:txBody>
      </p:sp>
      <p:sp>
        <p:nvSpPr>
          <p:cNvPr id="15371" name="Rectangle 11"/>
          <p:cNvSpPr>
            <a:spLocks noChangeArrowheads="1"/>
          </p:cNvSpPr>
          <p:nvPr/>
        </p:nvSpPr>
        <p:spPr bwMode="auto">
          <a:xfrm>
            <a:off x="2182813" y="5943600"/>
            <a:ext cx="196850" cy="339725"/>
          </a:xfrm>
          <a:prstGeom prst="rect">
            <a:avLst/>
          </a:prstGeom>
          <a:noFill/>
          <a:ln w="9525">
            <a:noFill/>
            <a:miter lim="800000"/>
            <a:headEnd/>
            <a:tailEnd/>
          </a:ln>
          <a:effectLst/>
        </p:spPr>
        <p:txBody>
          <a:bodyPr wrap="none" lIns="0" tIns="82800" rIns="0">
            <a:spAutoFit/>
          </a:bodyPr>
          <a:lstStyle/>
          <a:p>
            <a:pPr algn="ctr" fontAlgn="auto">
              <a:spcBef>
                <a:spcPts val="0"/>
              </a:spcBef>
              <a:spcAft>
                <a:spcPts val="0"/>
              </a:spcAft>
              <a:defRPr/>
            </a:pPr>
            <a:r>
              <a:rPr lang="en-US" altLang="ja-JP" sz="1400">
                <a:effectLst>
                  <a:outerShdw blurRad="38100" dist="38100" dir="2700000" algn="tl">
                    <a:srgbClr val="000000"/>
                  </a:outerShdw>
                </a:effectLst>
                <a:latin typeface="+mn-lt"/>
                <a:ea typeface="+mn-ea"/>
              </a:rPr>
              <a:t>86</a:t>
            </a:r>
          </a:p>
        </p:txBody>
      </p:sp>
      <p:sp>
        <p:nvSpPr>
          <p:cNvPr id="15372" name="Rectangle 12"/>
          <p:cNvSpPr>
            <a:spLocks noChangeArrowheads="1"/>
          </p:cNvSpPr>
          <p:nvPr/>
        </p:nvSpPr>
        <p:spPr bwMode="auto">
          <a:xfrm>
            <a:off x="2457450" y="5943600"/>
            <a:ext cx="196850" cy="339725"/>
          </a:xfrm>
          <a:prstGeom prst="rect">
            <a:avLst/>
          </a:prstGeom>
          <a:noFill/>
          <a:ln w="9525">
            <a:noFill/>
            <a:miter lim="800000"/>
            <a:headEnd/>
            <a:tailEnd/>
          </a:ln>
          <a:effectLst/>
        </p:spPr>
        <p:txBody>
          <a:bodyPr wrap="none" lIns="0" tIns="82800" rIns="0">
            <a:spAutoFit/>
          </a:bodyPr>
          <a:lstStyle/>
          <a:p>
            <a:pPr algn="ctr" fontAlgn="auto">
              <a:spcBef>
                <a:spcPts val="0"/>
              </a:spcBef>
              <a:spcAft>
                <a:spcPts val="0"/>
              </a:spcAft>
              <a:defRPr/>
            </a:pPr>
            <a:r>
              <a:rPr lang="en-US" altLang="ja-JP" sz="1400">
                <a:effectLst>
                  <a:outerShdw blurRad="38100" dist="38100" dir="2700000" algn="tl">
                    <a:srgbClr val="000000"/>
                  </a:outerShdw>
                </a:effectLst>
                <a:latin typeface="+mn-lt"/>
                <a:ea typeface="+mn-ea"/>
              </a:rPr>
              <a:t>87</a:t>
            </a:r>
          </a:p>
        </p:txBody>
      </p:sp>
      <p:sp>
        <p:nvSpPr>
          <p:cNvPr id="15373" name="Rectangle 13"/>
          <p:cNvSpPr>
            <a:spLocks noChangeArrowheads="1"/>
          </p:cNvSpPr>
          <p:nvPr/>
        </p:nvSpPr>
        <p:spPr bwMode="auto">
          <a:xfrm>
            <a:off x="2732088" y="5943600"/>
            <a:ext cx="196850" cy="339725"/>
          </a:xfrm>
          <a:prstGeom prst="rect">
            <a:avLst/>
          </a:prstGeom>
          <a:noFill/>
          <a:ln w="9525">
            <a:noFill/>
            <a:miter lim="800000"/>
            <a:headEnd/>
            <a:tailEnd/>
          </a:ln>
          <a:effectLst/>
        </p:spPr>
        <p:txBody>
          <a:bodyPr wrap="none" lIns="0" tIns="82800" rIns="0">
            <a:spAutoFit/>
          </a:bodyPr>
          <a:lstStyle/>
          <a:p>
            <a:pPr algn="ctr" fontAlgn="auto">
              <a:spcBef>
                <a:spcPts val="0"/>
              </a:spcBef>
              <a:spcAft>
                <a:spcPts val="0"/>
              </a:spcAft>
              <a:defRPr/>
            </a:pPr>
            <a:r>
              <a:rPr lang="en-US" altLang="ja-JP" sz="1400">
                <a:effectLst>
                  <a:outerShdw blurRad="38100" dist="38100" dir="2700000" algn="tl">
                    <a:srgbClr val="000000"/>
                  </a:outerShdw>
                </a:effectLst>
                <a:latin typeface="+mn-lt"/>
                <a:ea typeface="+mn-ea"/>
              </a:rPr>
              <a:t>88</a:t>
            </a:r>
          </a:p>
        </p:txBody>
      </p:sp>
      <p:sp>
        <p:nvSpPr>
          <p:cNvPr id="15374" name="Rectangle 14"/>
          <p:cNvSpPr>
            <a:spLocks noChangeArrowheads="1"/>
          </p:cNvSpPr>
          <p:nvPr/>
        </p:nvSpPr>
        <p:spPr bwMode="auto">
          <a:xfrm>
            <a:off x="3006725" y="5943600"/>
            <a:ext cx="196850" cy="339725"/>
          </a:xfrm>
          <a:prstGeom prst="rect">
            <a:avLst/>
          </a:prstGeom>
          <a:noFill/>
          <a:ln w="9525">
            <a:noFill/>
            <a:miter lim="800000"/>
            <a:headEnd/>
            <a:tailEnd/>
          </a:ln>
          <a:effectLst/>
        </p:spPr>
        <p:txBody>
          <a:bodyPr wrap="none" lIns="0" tIns="82800" rIns="0">
            <a:spAutoFit/>
          </a:bodyPr>
          <a:lstStyle/>
          <a:p>
            <a:pPr algn="ctr" fontAlgn="auto">
              <a:spcBef>
                <a:spcPts val="0"/>
              </a:spcBef>
              <a:spcAft>
                <a:spcPts val="0"/>
              </a:spcAft>
              <a:defRPr/>
            </a:pPr>
            <a:r>
              <a:rPr lang="en-US" altLang="ja-JP" sz="1400">
                <a:effectLst>
                  <a:outerShdw blurRad="38100" dist="38100" dir="2700000" algn="tl">
                    <a:srgbClr val="000000"/>
                  </a:outerShdw>
                </a:effectLst>
                <a:latin typeface="+mn-lt"/>
                <a:ea typeface="+mn-ea"/>
              </a:rPr>
              <a:t>89</a:t>
            </a:r>
          </a:p>
        </p:txBody>
      </p:sp>
      <p:sp>
        <p:nvSpPr>
          <p:cNvPr id="15375" name="Rectangle 15"/>
          <p:cNvSpPr>
            <a:spLocks noChangeArrowheads="1"/>
          </p:cNvSpPr>
          <p:nvPr/>
        </p:nvSpPr>
        <p:spPr bwMode="auto">
          <a:xfrm>
            <a:off x="3556000" y="5943600"/>
            <a:ext cx="196850" cy="339725"/>
          </a:xfrm>
          <a:prstGeom prst="rect">
            <a:avLst/>
          </a:prstGeom>
          <a:noFill/>
          <a:ln w="9525">
            <a:noFill/>
            <a:miter lim="800000"/>
            <a:headEnd/>
            <a:tailEnd/>
          </a:ln>
          <a:effectLst/>
        </p:spPr>
        <p:txBody>
          <a:bodyPr wrap="none" lIns="0" tIns="82800" rIns="0">
            <a:spAutoFit/>
          </a:bodyPr>
          <a:lstStyle/>
          <a:p>
            <a:pPr algn="ctr" fontAlgn="auto">
              <a:spcBef>
                <a:spcPts val="0"/>
              </a:spcBef>
              <a:spcAft>
                <a:spcPts val="0"/>
              </a:spcAft>
              <a:defRPr/>
            </a:pPr>
            <a:r>
              <a:rPr lang="en-US" altLang="ja-JP" sz="1400">
                <a:effectLst>
                  <a:outerShdw blurRad="38100" dist="38100" dir="2700000" algn="tl">
                    <a:srgbClr val="000000"/>
                  </a:outerShdw>
                </a:effectLst>
                <a:latin typeface="+mn-lt"/>
                <a:ea typeface="+mn-ea"/>
              </a:rPr>
              <a:t>91</a:t>
            </a:r>
          </a:p>
        </p:txBody>
      </p:sp>
      <p:sp>
        <p:nvSpPr>
          <p:cNvPr id="15376" name="Rectangle 16"/>
          <p:cNvSpPr>
            <a:spLocks noChangeArrowheads="1"/>
          </p:cNvSpPr>
          <p:nvPr/>
        </p:nvSpPr>
        <p:spPr bwMode="auto">
          <a:xfrm>
            <a:off x="4105275" y="5943600"/>
            <a:ext cx="196850" cy="339725"/>
          </a:xfrm>
          <a:prstGeom prst="rect">
            <a:avLst/>
          </a:prstGeom>
          <a:noFill/>
          <a:ln w="9525">
            <a:noFill/>
            <a:miter lim="800000"/>
            <a:headEnd/>
            <a:tailEnd/>
          </a:ln>
          <a:effectLst/>
        </p:spPr>
        <p:txBody>
          <a:bodyPr wrap="none" lIns="0" tIns="82800" rIns="0">
            <a:spAutoFit/>
          </a:bodyPr>
          <a:lstStyle/>
          <a:p>
            <a:pPr algn="ctr" fontAlgn="auto">
              <a:spcBef>
                <a:spcPts val="0"/>
              </a:spcBef>
              <a:spcAft>
                <a:spcPts val="0"/>
              </a:spcAft>
              <a:defRPr/>
            </a:pPr>
            <a:r>
              <a:rPr lang="en-US" altLang="ja-JP" sz="1400">
                <a:effectLst>
                  <a:outerShdw blurRad="38100" dist="38100" dir="2700000" algn="tl">
                    <a:srgbClr val="000000"/>
                  </a:outerShdw>
                </a:effectLst>
                <a:latin typeface="+mn-lt"/>
                <a:ea typeface="+mn-ea"/>
              </a:rPr>
              <a:t>93</a:t>
            </a:r>
          </a:p>
        </p:txBody>
      </p:sp>
      <p:sp>
        <p:nvSpPr>
          <p:cNvPr id="15377" name="Rectangle 17"/>
          <p:cNvSpPr>
            <a:spLocks noChangeArrowheads="1"/>
          </p:cNvSpPr>
          <p:nvPr/>
        </p:nvSpPr>
        <p:spPr bwMode="auto">
          <a:xfrm>
            <a:off x="6850063" y="5943600"/>
            <a:ext cx="196850" cy="339725"/>
          </a:xfrm>
          <a:prstGeom prst="rect">
            <a:avLst/>
          </a:prstGeom>
          <a:noFill/>
          <a:ln w="9525">
            <a:noFill/>
            <a:miter lim="800000"/>
            <a:headEnd/>
            <a:tailEnd/>
          </a:ln>
          <a:effectLst/>
        </p:spPr>
        <p:txBody>
          <a:bodyPr wrap="none" lIns="0" tIns="82800" rIns="0">
            <a:spAutoFit/>
          </a:bodyPr>
          <a:lstStyle/>
          <a:p>
            <a:pPr algn="ctr" fontAlgn="auto">
              <a:spcBef>
                <a:spcPts val="0"/>
              </a:spcBef>
              <a:spcAft>
                <a:spcPts val="0"/>
              </a:spcAft>
              <a:defRPr/>
            </a:pPr>
            <a:r>
              <a:rPr lang="en-US" altLang="ja-JP" sz="1400">
                <a:effectLst>
                  <a:outerShdw blurRad="38100" dist="38100" dir="2700000" algn="tl">
                    <a:srgbClr val="000000"/>
                  </a:outerShdw>
                </a:effectLst>
                <a:latin typeface="+mn-lt"/>
                <a:ea typeface="+mn-ea"/>
              </a:rPr>
              <a:t>03</a:t>
            </a:r>
          </a:p>
        </p:txBody>
      </p:sp>
      <p:sp>
        <p:nvSpPr>
          <p:cNvPr id="15378" name="Rectangle 18"/>
          <p:cNvSpPr>
            <a:spLocks noChangeArrowheads="1"/>
          </p:cNvSpPr>
          <p:nvPr/>
        </p:nvSpPr>
        <p:spPr bwMode="auto">
          <a:xfrm>
            <a:off x="1357313" y="5943600"/>
            <a:ext cx="196850" cy="339725"/>
          </a:xfrm>
          <a:prstGeom prst="rect">
            <a:avLst/>
          </a:prstGeom>
          <a:noFill/>
          <a:ln w="9525">
            <a:noFill/>
            <a:miter lim="800000"/>
            <a:headEnd/>
            <a:tailEnd/>
          </a:ln>
          <a:effectLst/>
        </p:spPr>
        <p:txBody>
          <a:bodyPr wrap="none" lIns="0" tIns="82800" rIns="0">
            <a:spAutoFit/>
          </a:bodyPr>
          <a:lstStyle/>
          <a:p>
            <a:pPr algn="ctr" fontAlgn="auto">
              <a:spcBef>
                <a:spcPts val="0"/>
              </a:spcBef>
              <a:spcAft>
                <a:spcPts val="0"/>
              </a:spcAft>
              <a:defRPr/>
            </a:pPr>
            <a:r>
              <a:rPr lang="en-US" altLang="ja-JP" sz="1400">
                <a:effectLst>
                  <a:outerShdw blurRad="38100" dist="38100" dir="2700000" algn="tl">
                    <a:srgbClr val="000000"/>
                  </a:outerShdw>
                </a:effectLst>
                <a:latin typeface="+mn-lt"/>
                <a:ea typeface="+mn-ea"/>
              </a:rPr>
              <a:t>83</a:t>
            </a:r>
          </a:p>
        </p:txBody>
      </p:sp>
      <p:sp>
        <p:nvSpPr>
          <p:cNvPr id="15379" name="Rectangle 19"/>
          <p:cNvSpPr>
            <a:spLocks noChangeArrowheads="1"/>
          </p:cNvSpPr>
          <p:nvPr/>
        </p:nvSpPr>
        <p:spPr bwMode="auto">
          <a:xfrm>
            <a:off x="3281363" y="5943600"/>
            <a:ext cx="196850" cy="339725"/>
          </a:xfrm>
          <a:prstGeom prst="rect">
            <a:avLst/>
          </a:prstGeom>
          <a:noFill/>
          <a:ln w="9525">
            <a:noFill/>
            <a:miter lim="800000"/>
            <a:headEnd/>
            <a:tailEnd/>
          </a:ln>
          <a:effectLst/>
        </p:spPr>
        <p:txBody>
          <a:bodyPr wrap="none" lIns="0" tIns="82800" rIns="0">
            <a:spAutoFit/>
          </a:bodyPr>
          <a:lstStyle/>
          <a:p>
            <a:pPr algn="ctr" fontAlgn="auto">
              <a:spcBef>
                <a:spcPts val="0"/>
              </a:spcBef>
              <a:spcAft>
                <a:spcPts val="0"/>
              </a:spcAft>
              <a:defRPr/>
            </a:pPr>
            <a:r>
              <a:rPr lang="en-US" altLang="ja-JP" sz="1400">
                <a:effectLst>
                  <a:outerShdw blurRad="38100" dist="38100" dir="2700000" algn="tl">
                    <a:srgbClr val="000000"/>
                  </a:outerShdw>
                </a:effectLst>
                <a:latin typeface="+mn-lt"/>
                <a:ea typeface="+mn-ea"/>
              </a:rPr>
              <a:t>90</a:t>
            </a:r>
          </a:p>
        </p:txBody>
      </p:sp>
      <p:sp>
        <p:nvSpPr>
          <p:cNvPr id="15380" name="Rectangle 20"/>
          <p:cNvSpPr>
            <a:spLocks noChangeArrowheads="1"/>
          </p:cNvSpPr>
          <p:nvPr/>
        </p:nvSpPr>
        <p:spPr bwMode="auto">
          <a:xfrm>
            <a:off x="3829050" y="5943600"/>
            <a:ext cx="196850" cy="339725"/>
          </a:xfrm>
          <a:prstGeom prst="rect">
            <a:avLst/>
          </a:prstGeom>
          <a:noFill/>
          <a:ln w="9525">
            <a:noFill/>
            <a:miter lim="800000"/>
            <a:headEnd/>
            <a:tailEnd/>
          </a:ln>
          <a:effectLst/>
        </p:spPr>
        <p:txBody>
          <a:bodyPr wrap="none" lIns="0" tIns="82800" rIns="0">
            <a:spAutoFit/>
          </a:bodyPr>
          <a:lstStyle/>
          <a:p>
            <a:pPr algn="ctr" fontAlgn="auto">
              <a:spcBef>
                <a:spcPts val="0"/>
              </a:spcBef>
              <a:spcAft>
                <a:spcPts val="0"/>
              </a:spcAft>
              <a:defRPr/>
            </a:pPr>
            <a:r>
              <a:rPr lang="en-US" altLang="ja-JP" sz="1400">
                <a:effectLst>
                  <a:outerShdw blurRad="38100" dist="38100" dir="2700000" algn="tl">
                    <a:srgbClr val="000000"/>
                  </a:outerShdw>
                </a:effectLst>
                <a:latin typeface="+mn-lt"/>
                <a:ea typeface="+mn-ea"/>
              </a:rPr>
              <a:t>92</a:t>
            </a:r>
          </a:p>
        </p:txBody>
      </p:sp>
      <p:sp>
        <p:nvSpPr>
          <p:cNvPr id="15381" name="Rectangle 21"/>
          <p:cNvSpPr>
            <a:spLocks noChangeArrowheads="1"/>
          </p:cNvSpPr>
          <p:nvPr/>
        </p:nvSpPr>
        <p:spPr bwMode="auto">
          <a:xfrm>
            <a:off x="4378325" y="5943600"/>
            <a:ext cx="196850" cy="339725"/>
          </a:xfrm>
          <a:prstGeom prst="rect">
            <a:avLst/>
          </a:prstGeom>
          <a:noFill/>
          <a:ln w="9525">
            <a:noFill/>
            <a:miter lim="800000"/>
            <a:headEnd/>
            <a:tailEnd/>
          </a:ln>
          <a:effectLst/>
        </p:spPr>
        <p:txBody>
          <a:bodyPr wrap="none" lIns="0" tIns="82800" rIns="0">
            <a:spAutoFit/>
          </a:bodyPr>
          <a:lstStyle/>
          <a:p>
            <a:pPr algn="ctr" fontAlgn="auto">
              <a:spcBef>
                <a:spcPts val="0"/>
              </a:spcBef>
              <a:spcAft>
                <a:spcPts val="0"/>
              </a:spcAft>
              <a:defRPr/>
            </a:pPr>
            <a:r>
              <a:rPr lang="en-US" altLang="ja-JP" sz="1400">
                <a:effectLst>
                  <a:outerShdw blurRad="38100" dist="38100" dir="2700000" algn="tl">
                    <a:srgbClr val="000000"/>
                  </a:outerShdw>
                </a:effectLst>
                <a:latin typeface="+mn-lt"/>
                <a:ea typeface="+mn-ea"/>
              </a:rPr>
              <a:t>94</a:t>
            </a:r>
          </a:p>
        </p:txBody>
      </p:sp>
      <p:sp>
        <p:nvSpPr>
          <p:cNvPr id="15382" name="Rectangle 22"/>
          <p:cNvSpPr>
            <a:spLocks noChangeArrowheads="1"/>
          </p:cNvSpPr>
          <p:nvPr/>
        </p:nvSpPr>
        <p:spPr bwMode="auto">
          <a:xfrm>
            <a:off x="4654550" y="5943600"/>
            <a:ext cx="196850" cy="339725"/>
          </a:xfrm>
          <a:prstGeom prst="rect">
            <a:avLst/>
          </a:prstGeom>
          <a:noFill/>
          <a:ln w="9525">
            <a:noFill/>
            <a:miter lim="800000"/>
            <a:headEnd/>
            <a:tailEnd/>
          </a:ln>
          <a:effectLst/>
        </p:spPr>
        <p:txBody>
          <a:bodyPr wrap="none" lIns="0" tIns="82800" rIns="0">
            <a:spAutoFit/>
          </a:bodyPr>
          <a:lstStyle/>
          <a:p>
            <a:pPr algn="ctr" fontAlgn="auto">
              <a:spcBef>
                <a:spcPts val="0"/>
              </a:spcBef>
              <a:spcAft>
                <a:spcPts val="0"/>
              </a:spcAft>
              <a:defRPr/>
            </a:pPr>
            <a:r>
              <a:rPr lang="en-US" altLang="ja-JP" sz="1400">
                <a:effectLst>
                  <a:outerShdw blurRad="38100" dist="38100" dir="2700000" algn="tl">
                    <a:srgbClr val="000000"/>
                  </a:outerShdw>
                </a:effectLst>
                <a:latin typeface="+mn-lt"/>
                <a:ea typeface="+mn-ea"/>
              </a:rPr>
              <a:t>95</a:t>
            </a:r>
          </a:p>
        </p:txBody>
      </p:sp>
      <p:sp>
        <p:nvSpPr>
          <p:cNvPr id="15383" name="Rectangle 23"/>
          <p:cNvSpPr>
            <a:spLocks noChangeArrowheads="1"/>
          </p:cNvSpPr>
          <p:nvPr/>
        </p:nvSpPr>
        <p:spPr bwMode="auto">
          <a:xfrm>
            <a:off x="4927600" y="5943600"/>
            <a:ext cx="196850" cy="339725"/>
          </a:xfrm>
          <a:prstGeom prst="rect">
            <a:avLst/>
          </a:prstGeom>
          <a:noFill/>
          <a:ln w="9525">
            <a:noFill/>
            <a:miter lim="800000"/>
            <a:headEnd/>
            <a:tailEnd/>
          </a:ln>
          <a:effectLst/>
        </p:spPr>
        <p:txBody>
          <a:bodyPr wrap="none" lIns="0" tIns="82800" rIns="0">
            <a:spAutoFit/>
          </a:bodyPr>
          <a:lstStyle/>
          <a:p>
            <a:pPr algn="ctr" fontAlgn="auto">
              <a:spcBef>
                <a:spcPts val="0"/>
              </a:spcBef>
              <a:spcAft>
                <a:spcPts val="0"/>
              </a:spcAft>
              <a:defRPr/>
            </a:pPr>
            <a:r>
              <a:rPr lang="en-US" altLang="ja-JP" sz="1400">
                <a:effectLst>
                  <a:outerShdw blurRad="38100" dist="38100" dir="2700000" algn="tl">
                    <a:srgbClr val="000000"/>
                  </a:outerShdw>
                </a:effectLst>
                <a:latin typeface="+mn-lt"/>
                <a:ea typeface="+mn-ea"/>
              </a:rPr>
              <a:t>96</a:t>
            </a:r>
          </a:p>
        </p:txBody>
      </p:sp>
      <p:sp>
        <p:nvSpPr>
          <p:cNvPr id="15384" name="Rectangle 24"/>
          <p:cNvSpPr>
            <a:spLocks noChangeArrowheads="1"/>
          </p:cNvSpPr>
          <p:nvPr/>
        </p:nvSpPr>
        <p:spPr bwMode="auto">
          <a:xfrm>
            <a:off x="5203825" y="5943600"/>
            <a:ext cx="196850" cy="339725"/>
          </a:xfrm>
          <a:prstGeom prst="rect">
            <a:avLst/>
          </a:prstGeom>
          <a:noFill/>
          <a:ln w="9525">
            <a:noFill/>
            <a:miter lim="800000"/>
            <a:headEnd/>
            <a:tailEnd/>
          </a:ln>
          <a:effectLst/>
        </p:spPr>
        <p:txBody>
          <a:bodyPr wrap="none" lIns="0" tIns="82800" rIns="0">
            <a:spAutoFit/>
          </a:bodyPr>
          <a:lstStyle/>
          <a:p>
            <a:pPr algn="ctr" fontAlgn="auto">
              <a:spcBef>
                <a:spcPts val="0"/>
              </a:spcBef>
              <a:spcAft>
                <a:spcPts val="0"/>
              </a:spcAft>
              <a:defRPr/>
            </a:pPr>
            <a:r>
              <a:rPr lang="en-US" altLang="ja-JP" sz="1400">
                <a:effectLst>
                  <a:outerShdw blurRad="38100" dist="38100" dir="2700000" algn="tl">
                    <a:srgbClr val="000000"/>
                  </a:outerShdw>
                </a:effectLst>
                <a:latin typeface="+mn-lt"/>
                <a:ea typeface="+mn-ea"/>
              </a:rPr>
              <a:t>97</a:t>
            </a:r>
          </a:p>
        </p:txBody>
      </p:sp>
      <p:sp>
        <p:nvSpPr>
          <p:cNvPr id="15385" name="Rectangle 25"/>
          <p:cNvSpPr>
            <a:spLocks noChangeArrowheads="1"/>
          </p:cNvSpPr>
          <p:nvPr/>
        </p:nvSpPr>
        <p:spPr bwMode="auto">
          <a:xfrm>
            <a:off x="5475288" y="5943600"/>
            <a:ext cx="196850" cy="339725"/>
          </a:xfrm>
          <a:prstGeom prst="rect">
            <a:avLst/>
          </a:prstGeom>
          <a:noFill/>
          <a:ln w="9525">
            <a:noFill/>
            <a:miter lim="800000"/>
            <a:headEnd/>
            <a:tailEnd/>
          </a:ln>
          <a:effectLst/>
        </p:spPr>
        <p:txBody>
          <a:bodyPr wrap="none" lIns="0" tIns="82800" rIns="0">
            <a:spAutoFit/>
          </a:bodyPr>
          <a:lstStyle/>
          <a:p>
            <a:pPr algn="ctr" fontAlgn="auto">
              <a:spcBef>
                <a:spcPts val="0"/>
              </a:spcBef>
              <a:spcAft>
                <a:spcPts val="0"/>
              </a:spcAft>
              <a:defRPr/>
            </a:pPr>
            <a:r>
              <a:rPr lang="en-US" altLang="ja-JP" sz="1400">
                <a:effectLst>
                  <a:outerShdw blurRad="38100" dist="38100" dir="2700000" algn="tl">
                    <a:srgbClr val="000000"/>
                  </a:outerShdw>
                </a:effectLst>
                <a:latin typeface="+mn-lt"/>
                <a:ea typeface="+mn-ea"/>
              </a:rPr>
              <a:t>98</a:t>
            </a:r>
          </a:p>
        </p:txBody>
      </p:sp>
      <p:sp>
        <p:nvSpPr>
          <p:cNvPr id="15386" name="Rectangle 26"/>
          <p:cNvSpPr>
            <a:spLocks noChangeArrowheads="1"/>
          </p:cNvSpPr>
          <p:nvPr/>
        </p:nvSpPr>
        <p:spPr bwMode="auto">
          <a:xfrm>
            <a:off x="5753100" y="5943600"/>
            <a:ext cx="196850" cy="339725"/>
          </a:xfrm>
          <a:prstGeom prst="rect">
            <a:avLst/>
          </a:prstGeom>
          <a:noFill/>
          <a:ln w="9525">
            <a:noFill/>
            <a:miter lim="800000"/>
            <a:headEnd/>
            <a:tailEnd/>
          </a:ln>
          <a:effectLst/>
        </p:spPr>
        <p:txBody>
          <a:bodyPr wrap="none" lIns="0" tIns="82800" rIns="0">
            <a:spAutoFit/>
          </a:bodyPr>
          <a:lstStyle/>
          <a:p>
            <a:pPr algn="ctr" fontAlgn="auto">
              <a:spcBef>
                <a:spcPts val="0"/>
              </a:spcBef>
              <a:spcAft>
                <a:spcPts val="0"/>
              </a:spcAft>
              <a:defRPr/>
            </a:pPr>
            <a:r>
              <a:rPr lang="en-US" altLang="ja-JP" sz="1400">
                <a:effectLst>
                  <a:outerShdw blurRad="38100" dist="38100" dir="2700000" algn="tl">
                    <a:srgbClr val="000000"/>
                  </a:outerShdw>
                </a:effectLst>
                <a:latin typeface="+mn-lt"/>
                <a:ea typeface="+mn-ea"/>
              </a:rPr>
              <a:t>99</a:t>
            </a:r>
          </a:p>
        </p:txBody>
      </p:sp>
      <p:sp>
        <p:nvSpPr>
          <p:cNvPr id="15387" name="Rectangle 27"/>
          <p:cNvSpPr>
            <a:spLocks noChangeArrowheads="1"/>
          </p:cNvSpPr>
          <p:nvPr/>
        </p:nvSpPr>
        <p:spPr bwMode="auto">
          <a:xfrm>
            <a:off x="6026150" y="5943600"/>
            <a:ext cx="196850" cy="339725"/>
          </a:xfrm>
          <a:prstGeom prst="rect">
            <a:avLst/>
          </a:prstGeom>
          <a:noFill/>
          <a:ln w="9525">
            <a:noFill/>
            <a:miter lim="800000"/>
            <a:headEnd/>
            <a:tailEnd/>
          </a:ln>
          <a:effectLst/>
        </p:spPr>
        <p:txBody>
          <a:bodyPr wrap="none" lIns="0" tIns="82800" rIns="0">
            <a:spAutoFit/>
          </a:bodyPr>
          <a:lstStyle/>
          <a:p>
            <a:pPr algn="ctr" fontAlgn="auto">
              <a:spcBef>
                <a:spcPts val="0"/>
              </a:spcBef>
              <a:spcAft>
                <a:spcPts val="0"/>
              </a:spcAft>
              <a:defRPr/>
            </a:pPr>
            <a:r>
              <a:rPr lang="en-US" altLang="ja-JP" sz="1400">
                <a:effectLst>
                  <a:outerShdw blurRad="38100" dist="38100" dir="2700000" algn="tl">
                    <a:srgbClr val="000000"/>
                  </a:outerShdw>
                </a:effectLst>
                <a:latin typeface="+mn-lt"/>
                <a:ea typeface="+mn-ea"/>
              </a:rPr>
              <a:t>00</a:t>
            </a:r>
          </a:p>
        </p:txBody>
      </p:sp>
      <p:sp>
        <p:nvSpPr>
          <p:cNvPr id="15388" name="Rectangle 28"/>
          <p:cNvSpPr>
            <a:spLocks noChangeArrowheads="1"/>
          </p:cNvSpPr>
          <p:nvPr/>
        </p:nvSpPr>
        <p:spPr bwMode="auto">
          <a:xfrm>
            <a:off x="6302375" y="5943600"/>
            <a:ext cx="196850" cy="339725"/>
          </a:xfrm>
          <a:prstGeom prst="rect">
            <a:avLst/>
          </a:prstGeom>
          <a:noFill/>
          <a:ln w="9525">
            <a:noFill/>
            <a:miter lim="800000"/>
            <a:headEnd/>
            <a:tailEnd/>
          </a:ln>
          <a:effectLst/>
        </p:spPr>
        <p:txBody>
          <a:bodyPr wrap="none" lIns="0" tIns="82800" rIns="0">
            <a:spAutoFit/>
          </a:bodyPr>
          <a:lstStyle/>
          <a:p>
            <a:pPr algn="ctr" fontAlgn="auto">
              <a:spcBef>
                <a:spcPts val="0"/>
              </a:spcBef>
              <a:spcAft>
                <a:spcPts val="0"/>
              </a:spcAft>
              <a:defRPr/>
            </a:pPr>
            <a:r>
              <a:rPr lang="en-US" altLang="ja-JP" sz="1400">
                <a:effectLst>
                  <a:outerShdw blurRad="38100" dist="38100" dir="2700000" algn="tl">
                    <a:srgbClr val="000000"/>
                  </a:outerShdw>
                </a:effectLst>
                <a:latin typeface="+mn-lt"/>
                <a:ea typeface="+mn-ea"/>
              </a:rPr>
              <a:t>01</a:t>
            </a:r>
          </a:p>
        </p:txBody>
      </p:sp>
      <p:sp>
        <p:nvSpPr>
          <p:cNvPr id="15389" name="Rectangle 29"/>
          <p:cNvSpPr>
            <a:spLocks noChangeArrowheads="1"/>
          </p:cNvSpPr>
          <p:nvPr/>
        </p:nvSpPr>
        <p:spPr bwMode="auto">
          <a:xfrm>
            <a:off x="6575425" y="5943600"/>
            <a:ext cx="196850" cy="339725"/>
          </a:xfrm>
          <a:prstGeom prst="rect">
            <a:avLst/>
          </a:prstGeom>
          <a:noFill/>
          <a:ln w="9525">
            <a:noFill/>
            <a:miter lim="800000"/>
            <a:headEnd/>
            <a:tailEnd/>
          </a:ln>
          <a:effectLst/>
        </p:spPr>
        <p:txBody>
          <a:bodyPr wrap="none" lIns="0" tIns="82800" rIns="0">
            <a:spAutoFit/>
          </a:bodyPr>
          <a:lstStyle/>
          <a:p>
            <a:pPr algn="ctr" fontAlgn="auto">
              <a:spcBef>
                <a:spcPts val="0"/>
              </a:spcBef>
              <a:spcAft>
                <a:spcPts val="0"/>
              </a:spcAft>
              <a:defRPr/>
            </a:pPr>
            <a:r>
              <a:rPr lang="en-US" altLang="ja-JP" sz="1400">
                <a:effectLst>
                  <a:outerShdw blurRad="38100" dist="38100" dir="2700000" algn="tl">
                    <a:srgbClr val="000000"/>
                  </a:outerShdw>
                </a:effectLst>
                <a:latin typeface="+mn-lt"/>
                <a:ea typeface="+mn-ea"/>
              </a:rPr>
              <a:t>02</a:t>
            </a:r>
          </a:p>
        </p:txBody>
      </p:sp>
      <p:sp>
        <p:nvSpPr>
          <p:cNvPr id="19485" name="Line 30"/>
          <p:cNvSpPr>
            <a:spLocks noChangeShapeType="1"/>
          </p:cNvSpPr>
          <p:nvPr/>
        </p:nvSpPr>
        <p:spPr bwMode="auto">
          <a:xfrm flipV="1">
            <a:off x="1593850" y="5943600"/>
            <a:ext cx="0" cy="95250"/>
          </a:xfrm>
          <a:prstGeom prst="line">
            <a:avLst/>
          </a:prstGeom>
          <a:noFill/>
          <a:ln w="12700">
            <a:solidFill>
              <a:schemeClr val="tx1"/>
            </a:solidFill>
            <a:round/>
            <a:headEnd/>
            <a:tailEnd/>
          </a:ln>
        </p:spPr>
        <p:txBody>
          <a:bodyPr wrap="none" lIns="0" tIns="0" rIns="0" bIns="0" anchor="b">
            <a:spAutoFit/>
          </a:bodyPr>
          <a:lstStyle/>
          <a:p>
            <a:endParaRPr lang="ja-JP" altLang="en-US"/>
          </a:p>
        </p:txBody>
      </p:sp>
      <p:sp>
        <p:nvSpPr>
          <p:cNvPr id="19486" name="Line 31"/>
          <p:cNvSpPr>
            <a:spLocks noChangeShapeType="1"/>
          </p:cNvSpPr>
          <p:nvPr/>
        </p:nvSpPr>
        <p:spPr bwMode="auto">
          <a:xfrm flipV="1">
            <a:off x="1870075" y="5943600"/>
            <a:ext cx="0" cy="95250"/>
          </a:xfrm>
          <a:prstGeom prst="line">
            <a:avLst/>
          </a:prstGeom>
          <a:noFill/>
          <a:ln w="12700">
            <a:solidFill>
              <a:schemeClr val="tx1"/>
            </a:solidFill>
            <a:round/>
            <a:headEnd/>
            <a:tailEnd/>
          </a:ln>
        </p:spPr>
        <p:txBody>
          <a:bodyPr wrap="none" lIns="0" tIns="0" rIns="0" bIns="0" anchor="b">
            <a:spAutoFit/>
          </a:bodyPr>
          <a:lstStyle/>
          <a:p>
            <a:endParaRPr lang="ja-JP" altLang="en-US"/>
          </a:p>
        </p:txBody>
      </p:sp>
      <p:sp>
        <p:nvSpPr>
          <p:cNvPr id="19487" name="Line 32"/>
          <p:cNvSpPr>
            <a:spLocks noChangeShapeType="1"/>
          </p:cNvSpPr>
          <p:nvPr/>
        </p:nvSpPr>
        <p:spPr bwMode="auto">
          <a:xfrm flipV="1">
            <a:off x="2143125" y="5943600"/>
            <a:ext cx="0" cy="95250"/>
          </a:xfrm>
          <a:prstGeom prst="line">
            <a:avLst/>
          </a:prstGeom>
          <a:noFill/>
          <a:ln w="12700">
            <a:solidFill>
              <a:schemeClr val="tx1"/>
            </a:solidFill>
            <a:round/>
            <a:headEnd/>
            <a:tailEnd/>
          </a:ln>
        </p:spPr>
        <p:txBody>
          <a:bodyPr wrap="none" lIns="0" tIns="0" rIns="0" bIns="0" anchor="b">
            <a:spAutoFit/>
          </a:bodyPr>
          <a:lstStyle/>
          <a:p>
            <a:endParaRPr lang="ja-JP" altLang="en-US"/>
          </a:p>
        </p:txBody>
      </p:sp>
      <p:sp>
        <p:nvSpPr>
          <p:cNvPr id="19488" name="Line 33"/>
          <p:cNvSpPr>
            <a:spLocks noChangeShapeType="1"/>
          </p:cNvSpPr>
          <p:nvPr/>
        </p:nvSpPr>
        <p:spPr bwMode="auto">
          <a:xfrm flipV="1">
            <a:off x="2692400" y="5943600"/>
            <a:ext cx="0" cy="95250"/>
          </a:xfrm>
          <a:prstGeom prst="line">
            <a:avLst/>
          </a:prstGeom>
          <a:noFill/>
          <a:ln w="12700">
            <a:solidFill>
              <a:schemeClr val="tx1"/>
            </a:solidFill>
            <a:round/>
            <a:headEnd/>
            <a:tailEnd/>
          </a:ln>
        </p:spPr>
        <p:txBody>
          <a:bodyPr wrap="none" lIns="0" tIns="0" rIns="0" bIns="0" anchor="b">
            <a:spAutoFit/>
          </a:bodyPr>
          <a:lstStyle/>
          <a:p>
            <a:endParaRPr lang="ja-JP" altLang="en-US"/>
          </a:p>
        </p:txBody>
      </p:sp>
      <p:sp>
        <p:nvSpPr>
          <p:cNvPr id="19489" name="Line 34"/>
          <p:cNvSpPr>
            <a:spLocks noChangeShapeType="1"/>
          </p:cNvSpPr>
          <p:nvPr/>
        </p:nvSpPr>
        <p:spPr bwMode="auto">
          <a:xfrm flipV="1">
            <a:off x="3241675" y="5943600"/>
            <a:ext cx="0" cy="95250"/>
          </a:xfrm>
          <a:prstGeom prst="line">
            <a:avLst/>
          </a:prstGeom>
          <a:noFill/>
          <a:ln w="12700">
            <a:solidFill>
              <a:schemeClr val="tx1"/>
            </a:solidFill>
            <a:round/>
            <a:headEnd/>
            <a:tailEnd/>
          </a:ln>
        </p:spPr>
        <p:txBody>
          <a:bodyPr wrap="none" lIns="0" tIns="0" rIns="0" bIns="0" anchor="b">
            <a:spAutoFit/>
          </a:bodyPr>
          <a:lstStyle/>
          <a:p>
            <a:endParaRPr lang="ja-JP" altLang="en-US"/>
          </a:p>
        </p:txBody>
      </p:sp>
      <p:sp>
        <p:nvSpPr>
          <p:cNvPr id="19490" name="Line 35"/>
          <p:cNvSpPr>
            <a:spLocks noChangeShapeType="1"/>
          </p:cNvSpPr>
          <p:nvPr/>
        </p:nvSpPr>
        <p:spPr bwMode="auto">
          <a:xfrm flipV="1">
            <a:off x="4340225" y="5943600"/>
            <a:ext cx="0" cy="95250"/>
          </a:xfrm>
          <a:prstGeom prst="line">
            <a:avLst/>
          </a:prstGeom>
          <a:noFill/>
          <a:ln w="12700">
            <a:solidFill>
              <a:schemeClr val="tx1"/>
            </a:solidFill>
            <a:round/>
            <a:headEnd/>
            <a:tailEnd/>
          </a:ln>
        </p:spPr>
        <p:txBody>
          <a:bodyPr wrap="none" lIns="0" tIns="0" rIns="0" bIns="0" anchor="b">
            <a:spAutoFit/>
          </a:bodyPr>
          <a:lstStyle/>
          <a:p>
            <a:endParaRPr lang="ja-JP" altLang="en-US"/>
          </a:p>
        </p:txBody>
      </p:sp>
      <p:sp>
        <p:nvSpPr>
          <p:cNvPr id="19491" name="Line 36"/>
          <p:cNvSpPr>
            <a:spLocks noChangeShapeType="1"/>
          </p:cNvSpPr>
          <p:nvPr/>
        </p:nvSpPr>
        <p:spPr bwMode="auto">
          <a:xfrm flipV="1">
            <a:off x="6811963" y="5943600"/>
            <a:ext cx="0" cy="95250"/>
          </a:xfrm>
          <a:prstGeom prst="line">
            <a:avLst/>
          </a:prstGeom>
          <a:noFill/>
          <a:ln w="12700">
            <a:solidFill>
              <a:schemeClr val="tx1"/>
            </a:solidFill>
            <a:round/>
            <a:headEnd/>
            <a:tailEnd/>
          </a:ln>
        </p:spPr>
        <p:txBody>
          <a:bodyPr wrap="none" lIns="0" tIns="0" rIns="0" bIns="0" anchor="b">
            <a:spAutoFit/>
          </a:bodyPr>
          <a:lstStyle/>
          <a:p>
            <a:endParaRPr lang="ja-JP" altLang="en-US"/>
          </a:p>
        </p:txBody>
      </p:sp>
      <p:sp>
        <p:nvSpPr>
          <p:cNvPr id="19492" name="Line 37"/>
          <p:cNvSpPr>
            <a:spLocks noChangeShapeType="1"/>
          </p:cNvSpPr>
          <p:nvPr/>
        </p:nvSpPr>
        <p:spPr bwMode="auto">
          <a:xfrm flipV="1">
            <a:off x="7086600" y="5943600"/>
            <a:ext cx="0" cy="95250"/>
          </a:xfrm>
          <a:prstGeom prst="line">
            <a:avLst/>
          </a:prstGeom>
          <a:noFill/>
          <a:ln w="12700">
            <a:solidFill>
              <a:schemeClr val="tx1"/>
            </a:solidFill>
            <a:round/>
            <a:headEnd/>
            <a:tailEnd/>
          </a:ln>
        </p:spPr>
        <p:txBody>
          <a:bodyPr wrap="none" lIns="0" tIns="0" rIns="0" bIns="0" anchor="b">
            <a:spAutoFit/>
          </a:bodyPr>
          <a:lstStyle/>
          <a:p>
            <a:endParaRPr lang="ja-JP" altLang="en-US"/>
          </a:p>
        </p:txBody>
      </p:sp>
      <p:sp>
        <p:nvSpPr>
          <p:cNvPr id="19493" name="Line 38"/>
          <p:cNvSpPr>
            <a:spLocks noChangeShapeType="1"/>
          </p:cNvSpPr>
          <p:nvPr/>
        </p:nvSpPr>
        <p:spPr bwMode="auto">
          <a:xfrm flipV="1">
            <a:off x="3790950" y="5943600"/>
            <a:ext cx="0" cy="95250"/>
          </a:xfrm>
          <a:prstGeom prst="line">
            <a:avLst/>
          </a:prstGeom>
          <a:noFill/>
          <a:ln w="12700">
            <a:solidFill>
              <a:schemeClr val="tx1"/>
            </a:solidFill>
            <a:round/>
            <a:headEnd/>
            <a:tailEnd/>
          </a:ln>
        </p:spPr>
        <p:txBody>
          <a:bodyPr wrap="none" lIns="0" tIns="0" rIns="0" bIns="0" anchor="b">
            <a:spAutoFit/>
          </a:bodyPr>
          <a:lstStyle/>
          <a:p>
            <a:endParaRPr lang="ja-JP" altLang="en-US"/>
          </a:p>
        </p:txBody>
      </p:sp>
      <p:sp>
        <p:nvSpPr>
          <p:cNvPr id="19494" name="Line 39"/>
          <p:cNvSpPr>
            <a:spLocks noChangeShapeType="1"/>
          </p:cNvSpPr>
          <p:nvPr/>
        </p:nvSpPr>
        <p:spPr bwMode="auto">
          <a:xfrm flipV="1">
            <a:off x="5438775" y="5943600"/>
            <a:ext cx="0" cy="95250"/>
          </a:xfrm>
          <a:prstGeom prst="line">
            <a:avLst/>
          </a:prstGeom>
          <a:noFill/>
          <a:ln w="12700">
            <a:solidFill>
              <a:schemeClr val="tx1"/>
            </a:solidFill>
            <a:round/>
            <a:headEnd/>
            <a:tailEnd/>
          </a:ln>
        </p:spPr>
        <p:txBody>
          <a:bodyPr wrap="none" lIns="0" tIns="0" rIns="0" bIns="0" anchor="b">
            <a:spAutoFit/>
          </a:bodyPr>
          <a:lstStyle/>
          <a:p>
            <a:endParaRPr lang="ja-JP" altLang="en-US"/>
          </a:p>
        </p:txBody>
      </p:sp>
      <p:sp>
        <p:nvSpPr>
          <p:cNvPr id="19495" name="Line 40"/>
          <p:cNvSpPr>
            <a:spLocks noChangeShapeType="1"/>
          </p:cNvSpPr>
          <p:nvPr/>
        </p:nvSpPr>
        <p:spPr bwMode="auto">
          <a:xfrm flipV="1">
            <a:off x="2419350" y="5943600"/>
            <a:ext cx="0" cy="95250"/>
          </a:xfrm>
          <a:prstGeom prst="line">
            <a:avLst/>
          </a:prstGeom>
          <a:noFill/>
          <a:ln w="12700">
            <a:solidFill>
              <a:schemeClr val="tx1"/>
            </a:solidFill>
            <a:round/>
            <a:headEnd/>
            <a:tailEnd/>
          </a:ln>
        </p:spPr>
        <p:txBody>
          <a:bodyPr wrap="none" lIns="0" tIns="0" rIns="0" bIns="0" anchor="b">
            <a:spAutoFit/>
          </a:bodyPr>
          <a:lstStyle/>
          <a:p>
            <a:endParaRPr lang="ja-JP" altLang="en-US"/>
          </a:p>
        </p:txBody>
      </p:sp>
      <p:sp>
        <p:nvSpPr>
          <p:cNvPr id="19496" name="Line 41"/>
          <p:cNvSpPr>
            <a:spLocks noChangeShapeType="1"/>
          </p:cNvSpPr>
          <p:nvPr/>
        </p:nvSpPr>
        <p:spPr bwMode="auto">
          <a:xfrm flipV="1">
            <a:off x="2968625" y="5943600"/>
            <a:ext cx="0" cy="95250"/>
          </a:xfrm>
          <a:prstGeom prst="line">
            <a:avLst/>
          </a:prstGeom>
          <a:noFill/>
          <a:ln w="12700">
            <a:solidFill>
              <a:schemeClr val="tx1"/>
            </a:solidFill>
            <a:round/>
            <a:headEnd/>
            <a:tailEnd/>
          </a:ln>
        </p:spPr>
        <p:txBody>
          <a:bodyPr wrap="none" lIns="0" tIns="0" rIns="0" bIns="0" anchor="b">
            <a:spAutoFit/>
          </a:bodyPr>
          <a:lstStyle/>
          <a:p>
            <a:endParaRPr lang="ja-JP" altLang="en-US"/>
          </a:p>
        </p:txBody>
      </p:sp>
      <p:sp>
        <p:nvSpPr>
          <p:cNvPr id="19497" name="Line 42"/>
          <p:cNvSpPr>
            <a:spLocks noChangeShapeType="1"/>
          </p:cNvSpPr>
          <p:nvPr/>
        </p:nvSpPr>
        <p:spPr bwMode="auto">
          <a:xfrm flipV="1">
            <a:off x="4067175" y="5943600"/>
            <a:ext cx="0" cy="95250"/>
          </a:xfrm>
          <a:prstGeom prst="line">
            <a:avLst/>
          </a:prstGeom>
          <a:noFill/>
          <a:ln w="12700">
            <a:solidFill>
              <a:schemeClr val="tx1"/>
            </a:solidFill>
            <a:round/>
            <a:headEnd/>
            <a:tailEnd/>
          </a:ln>
        </p:spPr>
        <p:txBody>
          <a:bodyPr wrap="none" lIns="0" tIns="0" rIns="0" bIns="0" anchor="b">
            <a:spAutoFit/>
          </a:bodyPr>
          <a:lstStyle/>
          <a:p>
            <a:endParaRPr lang="ja-JP" altLang="en-US"/>
          </a:p>
        </p:txBody>
      </p:sp>
      <p:sp>
        <p:nvSpPr>
          <p:cNvPr id="19498" name="Line 43"/>
          <p:cNvSpPr>
            <a:spLocks noChangeShapeType="1"/>
          </p:cNvSpPr>
          <p:nvPr/>
        </p:nvSpPr>
        <p:spPr bwMode="auto">
          <a:xfrm flipV="1">
            <a:off x="5988050" y="5943600"/>
            <a:ext cx="0" cy="95250"/>
          </a:xfrm>
          <a:prstGeom prst="line">
            <a:avLst/>
          </a:prstGeom>
          <a:noFill/>
          <a:ln w="12700">
            <a:solidFill>
              <a:schemeClr val="tx1"/>
            </a:solidFill>
            <a:round/>
            <a:headEnd/>
            <a:tailEnd/>
          </a:ln>
        </p:spPr>
        <p:txBody>
          <a:bodyPr wrap="none" lIns="0" tIns="0" rIns="0" bIns="0" anchor="b">
            <a:spAutoFit/>
          </a:bodyPr>
          <a:lstStyle/>
          <a:p>
            <a:endParaRPr lang="ja-JP" altLang="en-US"/>
          </a:p>
        </p:txBody>
      </p:sp>
      <p:sp>
        <p:nvSpPr>
          <p:cNvPr id="19499" name="Line 44"/>
          <p:cNvSpPr>
            <a:spLocks noChangeShapeType="1"/>
          </p:cNvSpPr>
          <p:nvPr/>
        </p:nvSpPr>
        <p:spPr bwMode="auto">
          <a:xfrm flipV="1">
            <a:off x="3517900" y="5943600"/>
            <a:ext cx="0" cy="95250"/>
          </a:xfrm>
          <a:prstGeom prst="line">
            <a:avLst/>
          </a:prstGeom>
          <a:noFill/>
          <a:ln w="12700">
            <a:solidFill>
              <a:schemeClr val="tx1"/>
            </a:solidFill>
            <a:round/>
            <a:headEnd/>
            <a:tailEnd/>
          </a:ln>
        </p:spPr>
        <p:txBody>
          <a:bodyPr wrap="none" lIns="0" tIns="0" rIns="0" bIns="0" anchor="b">
            <a:spAutoFit/>
          </a:bodyPr>
          <a:lstStyle/>
          <a:p>
            <a:endParaRPr lang="ja-JP" altLang="en-US"/>
          </a:p>
        </p:txBody>
      </p:sp>
      <p:sp>
        <p:nvSpPr>
          <p:cNvPr id="19500" name="Line 45"/>
          <p:cNvSpPr>
            <a:spLocks noChangeShapeType="1"/>
          </p:cNvSpPr>
          <p:nvPr/>
        </p:nvSpPr>
        <p:spPr bwMode="auto">
          <a:xfrm flipV="1">
            <a:off x="4889500" y="5943600"/>
            <a:ext cx="0" cy="95250"/>
          </a:xfrm>
          <a:prstGeom prst="line">
            <a:avLst/>
          </a:prstGeom>
          <a:noFill/>
          <a:ln w="12700">
            <a:solidFill>
              <a:schemeClr val="tx1"/>
            </a:solidFill>
            <a:round/>
            <a:headEnd/>
            <a:tailEnd/>
          </a:ln>
        </p:spPr>
        <p:txBody>
          <a:bodyPr wrap="none" lIns="0" tIns="0" rIns="0" bIns="0" anchor="b">
            <a:spAutoFit/>
          </a:bodyPr>
          <a:lstStyle/>
          <a:p>
            <a:endParaRPr lang="ja-JP" altLang="en-US"/>
          </a:p>
        </p:txBody>
      </p:sp>
      <p:sp>
        <p:nvSpPr>
          <p:cNvPr id="19501" name="Line 46"/>
          <p:cNvSpPr>
            <a:spLocks noChangeShapeType="1"/>
          </p:cNvSpPr>
          <p:nvPr/>
        </p:nvSpPr>
        <p:spPr bwMode="auto">
          <a:xfrm flipV="1">
            <a:off x="6537325" y="5943600"/>
            <a:ext cx="0" cy="95250"/>
          </a:xfrm>
          <a:prstGeom prst="line">
            <a:avLst/>
          </a:prstGeom>
          <a:noFill/>
          <a:ln w="12700">
            <a:solidFill>
              <a:schemeClr val="tx1"/>
            </a:solidFill>
            <a:round/>
            <a:headEnd/>
            <a:tailEnd/>
          </a:ln>
        </p:spPr>
        <p:txBody>
          <a:bodyPr wrap="none" lIns="0" tIns="0" rIns="0" bIns="0" anchor="b">
            <a:spAutoFit/>
          </a:bodyPr>
          <a:lstStyle/>
          <a:p>
            <a:endParaRPr lang="ja-JP" altLang="en-US"/>
          </a:p>
        </p:txBody>
      </p:sp>
      <p:sp>
        <p:nvSpPr>
          <p:cNvPr id="19502" name="Line 47"/>
          <p:cNvSpPr>
            <a:spLocks noChangeShapeType="1"/>
          </p:cNvSpPr>
          <p:nvPr/>
        </p:nvSpPr>
        <p:spPr bwMode="auto">
          <a:xfrm flipV="1">
            <a:off x="5165725" y="5943600"/>
            <a:ext cx="0" cy="95250"/>
          </a:xfrm>
          <a:prstGeom prst="line">
            <a:avLst/>
          </a:prstGeom>
          <a:noFill/>
          <a:ln w="12700">
            <a:solidFill>
              <a:schemeClr val="tx1"/>
            </a:solidFill>
            <a:round/>
            <a:headEnd/>
            <a:tailEnd/>
          </a:ln>
        </p:spPr>
        <p:txBody>
          <a:bodyPr wrap="none" lIns="0" tIns="0" rIns="0" bIns="0" anchor="b">
            <a:spAutoFit/>
          </a:bodyPr>
          <a:lstStyle/>
          <a:p>
            <a:endParaRPr lang="ja-JP" altLang="en-US"/>
          </a:p>
        </p:txBody>
      </p:sp>
      <p:sp>
        <p:nvSpPr>
          <p:cNvPr id="19503" name="Line 48"/>
          <p:cNvSpPr>
            <a:spLocks noChangeShapeType="1"/>
          </p:cNvSpPr>
          <p:nvPr/>
        </p:nvSpPr>
        <p:spPr bwMode="auto">
          <a:xfrm flipV="1">
            <a:off x="5715000" y="5943600"/>
            <a:ext cx="0" cy="95250"/>
          </a:xfrm>
          <a:prstGeom prst="line">
            <a:avLst/>
          </a:prstGeom>
          <a:noFill/>
          <a:ln w="12700">
            <a:solidFill>
              <a:schemeClr val="tx1"/>
            </a:solidFill>
            <a:round/>
            <a:headEnd/>
            <a:tailEnd/>
          </a:ln>
        </p:spPr>
        <p:txBody>
          <a:bodyPr wrap="none" lIns="0" tIns="0" rIns="0" bIns="0" anchor="b">
            <a:spAutoFit/>
          </a:bodyPr>
          <a:lstStyle/>
          <a:p>
            <a:endParaRPr lang="ja-JP" altLang="en-US"/>
          </a:p>
        </p:txBody>
      </p:sp>
      <p:sp>
        <p:nvSpPr>
          <p:cNvPr id="19504" name="Line 49"/>
          <p:cNvSpPr>
            <a:spLocks noChangeShapeType="1"/>
          </p:cNvSpPr>
          <p:nvPr/>
        </p:nvSpPr>
        <p:spPr bwMode="auto">
          <a:xfrm flipV="1">
            <a:off x="4616450" y="5943600"/>
            <a:ext cx="0" cy="95250"/>
          </a:xfrm>
          <a:prstGeom prst="line">
            <a:avLst/>
          </a:prstGeom>
          <a:noFill/>
          <a:ln w="12700">
            <a:solidFill>
              <a:schemeClr val="tx1"/>
            </a:solidFill>
            <a:round/>
            <a:headEnd/>
            <a:tailEnd/>
          </a:ln>
        </p:spPr>
        <p:txBody>
          <a:bodyPr wrap="none" lIns="0" tIns="0" rIns="0" bIns="0" anchor="b">
            <a:spAutoFit/>
          </a:bodyPr>
          <a:lstStyle/>
          <a:p>
            <a:endParaRPr lang="ja-JP" altLang="en-US"/>
          </a:p>
        </p:txBody>
      </p:sp>
      <p:sp>
        <p:nvSpPr>
          <p:cNvPr id="19505" name="Line 50"/>
          <p:cNvSpPr>
            <a:spLocks noChangeShapeType="1"/>
          </p:cNvSpPr>
          <p:nvPr/>
        </p:nvSpPr>
        <p:spPr bwMode="auto">
          <a:xfrm flipV="1">
            <a:off x="6262688" y="5943600"/>
            <a:ext cx="0" cy="95250"/>
          </a:xfrm>
          <a:prstGeom prst="line">
            <a:avLst/>
          </a:prstGeom>
          <a:noFill/>
          <a:ln w="12700">
            <a:solidFill>
              <a:schemeClr val="tx1"/>
            </a:solidFill>
            <a:round/>
            <a:headEnd/>
            <a:tailEnd/>
          </a:ln>
        </p:spPr>
        <p:txBody>
          <a:bodyPr wrap="none" lIns="0" tIns="0" rIns="0" bIns="0" anchor="b">
            <a:spAutoFit/>
          </a:bodyPr>
          <a:lstStyle/>
          <a:p>
            <a:endParaRPr lang="ja-JP" altLang="en-US"/>
          </a:p>
        </p:txBody>
      </p:sp>
      <p:sp>
        <p:nvSpPr>
          <p:cNvPr id="15411" name="Rectangle 51"/>
          <p:cNvSpPr>
            <a:spLocks noChangeArrowheads="1"/>
          </p:cNvSpPr>
          <p:nvPr/>
        </p:nvSpPr>
        <p:spPr bwMode="auto">
          <a:xfrm>
            <a:off x="7126288" y="5943600"/>
            <a:ext cx="196850" cy="339725"/>
          </a:xfrm>
          <a:prstGeom prst="rect">
            <a:avLst/>
          </a:prstGeom>
          <a:noFill/>
          <a:ln w="9525">
            <a:noFill/>
            <a:miter lim="800000"/>
            <a:headEnd/>
            <a:tailEnd/>
          </a:ln>
          <a:effectLst/>
        </p:spPr>
        <p:txBody>
          <a:bodyPr wrap="none" lIns="0" tIns="82800" rIns="0">
            <a:spAutoFit/>
          </a:bodyPr>
          <a:lstStyle/>
          <a:p>
            <a:pPr algn="ctr" fontAlgn="auto">
              <a:spcBef>
                <a:spcPts val="0"/>
              </a:spcBef>
              <a:spcAft>
                <a:spcPts val="0"/>
              </a:spcAft>
              <a:defRPr/>
            </a:pPr>
            <a:r>
              <a:rPr lang="en-US" altLang="ja-JP" sz="1400">
                <a:effectLst>
                  <a:outerShdw blurRad="38100" dist="38100" dir="2700000" algn="tl">
                    <a:srgbClr val="000000"/>
                  </a:outerShdw>
                </a:effectLst>
                <a:latin typeface="+mn-lt"/>
                <a:ea typeface="+mn-ea"/>
              </a:rPr>
              <a:t>04</a:t>
            </a:r>
          </a:p>
        </p:txBody>
      </p:sp>
      <p:sp>
        <p:nvSpPr>
          <p:cNvPr id="19507" name="Rectangle 52"/>
          <p:cNvSpPr>
            <a:spLocks noChangeArrowheads="1"/>
          </p:cNvSpPr>
          <p:nvPr/>
        </p:nvSpPr>
        <p:spPr bwMode="auto">
          <a:xfrm>
            <a:off x="1376363" y="4695825"/>
            <a:ext cx="158750" cy="1263650"/>
          </a:xfrm>
          <a:prstGeom prst="rect">
            <a:avLst/>
          </a:prstGeom>
          <a:noFill/>
          <a:ln w="9525">
            <a:noFill/>
            <a:miter lim="800000"/>
            <a:headEnd/>
            <a:tailEnd/>
          </a:ln>
        </p:spPr>
        <p:txBody>
          <a:bodyPr/>
          <a:lstStyle/>
          <a:p>
            <a:endParaRPr lang="ja-JP" altLang="en-US">
              <a:latin typeface="Book Antiqua" pitchFamily="18" charset="0"/>
              <a:ea typeface="HG明朝B" pitchFamily="17" charset="-128"/>
            </a:endParaRPr>
          </a:p>
        </p:txBody>
      </p:sp>
      <p:sp>
        <p:nvSpPr>
          <p:cNvPr id="19508" name="Rectangle 53"/>
          <p:cNvSpPr>
            <a:spLocks noChangeArrowheads="1"/>
          </p:cNvSpPr>
          <p:nvPr/>
        </p:nvSpPr>
        <p:spPr bwMode="auto">
          <a:xfrm>
            <a:off x="7046913" y="1795463"/>
            <a:ext cx="158750" cy="4164012"/>
          </a:xfrm>
          <a:prstGeom prst="rect">
            <a:avLst/>
          </a:prstGeom>
          <a:noFill/>
          <a:ln w="9525">
            <a:noFill/>
            <a:miter lim="800000"/>
            <a:headEnd/>
            <a:tailEnd/>
          </a:ln>
        </p:spPr>
        <p:txBody>
          <a:bodyPr/>
          <a:lstStyle/>
          <a:p>
            <a:endParaRPr lang="ja-JP" altLang="en-US">
              <a:latin typeface="Book Antiqua" pitchFamily="18" charset="0"/>
              <a:ea typeface="HG明朝B" pitchFamily="17" charset="-128"/>
            </a:endParaRPr>
          </a:p>
        </p:txBody>
      </p:sp>
      <p:sp>
        <p:nvSpPr>
          <p:cNvPr id="19509" name="Rectangle 54"/>
          <p:cNvSpPr>
            <a:spLocks noChangeArrowheads="1"/>
          </p:cNvSpPr>
          <p:nvPr/>
        </p:nvSpPr>
        <p:spPr bwMode="auto">
          <a:xfrm>
            <a:off x="7131050" y="1454150"/>
            <a:ext cx="166688" cy="4489450"/>
          </a:xfrm>
          <a:prstGeom prst="rect">
            <a:avLst/>
          </a:prstGeom>
          <a:solidFill>
            <a:srgbClr val="0066FF"/>
          </a:solidFill>
          <a:ln w="12700">
            <a:noFill/>
            <a:miter lim="800000"/>
            <a:headEnd/>
            <a:tailEnd/>
          </a:ln>
        </p:spPr>
        <p:txBody>
          <a:bodyPr wrap="none" anchor="ctr"/>
          <a:lstStyle/>
          <a:p>
            <a:endParaRPr lang="ja-JP" altLang="en-US">
              <a:latin typeface="Book Antiqua" pitchFamily="18" charset="0"/>
              <a:ea typeface="HG明朝B" pitchFamily="17" charset="-128"/>
            </a:endParaRPr>
          </a:p>
        </p:txBody>
      </p:sp>
      <p:sp>
        <p:nvSpPr>
          <p:cNvPr id="19510" name="Rectangle 55"/>
          <p:cNvSpPr>
            <a:spLocks noChangeArrowheads="1"/>
          </p:cNvSpPr>
          <p:nvPr/>
        </p:nvSpPr>
        <p:spPr bwMode="auto">
          <a:xfrm>
            <a:off x="1374775" y="4513263"/>
            <a:ext cx="166688" cy="1430337"/>
          </a:xfrm>
          <a:prstGeom prst="rect">
            <a:avLst/>
          </a:prstGeom>
          <a:solidFill>
            <a:srgbClr val="0066FF"/>
          </a:solidFill>
          <a:ln w="12700">
            <a:noFill/>
            <a:miter lim="800000"/>
            <a:headEnd/>
            <a:tailEnd/>
          </a:ln>
        </p:spPr>
        <p:txBody>
          <a:bodyPr wrap="none" anchor="ctr"/>
          <a:lstStyle/>
          <a:p>
            <a:endParaRPr lang="ja-JP" altLang="en-US">
              <a:latin typeface="Book Antiqua" pitchFamily="18" charset="0"/>
              <a:ea typeface="HG明朝B" pitchFamily="17" charset="-128"/>
            </a:endParaRPr>
          </a:p>
        </p:txBody>
      </p:sp>
      <p:sp>
        <p:nvSpPr>
          <p:cNvPr id="19511" name="Rectangle 56"/>
          <p:cNvSpPr>
            <a:spLocks noChangeArrowheads="1"/>
          </p:cNvSpPr>
          <p:nvPr/>
        </p:nvSpPr>
        <p:spPr bwMode="auto">
          <a:xfrm>
            <a:off x="1647825" y="4354513"/>
            <a:ext cx="166688" cy="1589087"/>
          </a:xfrm>
          <a:prstGeom prst="rect">
            <a:avLst/>
          </a:prstGeom>
          <a:solidFill>
            <a:srgbClr val="0066FF"/>
          </a:solidFill>
          <a:ln w="12700">
            <a:noFill/>
            <a:miter lim="800000"/>
            <a:headEnd/>
            <a:tailEnd/>
          </a:ln>
        </p:spPr>
        <p:txBody>
          <a:bodyPr wrap="none" anchor="ctr"/>
          <a:lstStyle/>
          <a:p>
            <a:endParaRPr lang="ja-JP" altLang="en-US">
              <a:latin typeface="Book Antiqua" pitchFamily="18" charset="0"/>
              <a:ea typeface="HG明朝B" pitchFamily="17" charset="-128"/>
            </a:endParaRPr>
          </a:p>
        </p:txBody>
      </p:sp>
      <p:sp>
        <p:nvSpPr>
          <p:cNvPr id="19512" name="Rectangle 57"/>
          <p:cNvSpPr>
            <a:spLocks noChangeArrowheads="1"/>
          </p:cNvSpPr>
          <p:nvPr/>
        </p:nvSpPr>
        <p:spPr bwMode="auto">
          <a:xfrm>
            <a:off x="1922463" y="4246563"/>
            <a:ext cx="168275" cy="1697037"/>
          </a:xfrm>
          <a:prstGeom prst="rect">
            <a:avLst/>
          </a:prstGeom>
          <a:solidFill>
            <a:srgbClr val="0066FF"/>
          </a:solidFill>
          <a:ln w="12700">
            <a:noFill/>
            <a:miter lim="800000"/>
            <a:headEnd/>
            <a:tailEnd/>
          </a:ln>
        </p:spPr>
        <p:txBody>
          <a:bodyPr wrap="none" anchor="ctr"/>
          <a:lstStyle/>
          <a:p>
            <a:endParaRPr lang="ja-JP" altLang="en-US">
              <a:latin typeface="Book Antiqua" pitchFamily="18" charset="0"/>
              <a:ea typeface="HG明朝B" pitchFamily="17" charset="-128"/>
            </a:endParaRPr>
          </a:p>
        </p:txBody>
      </p:sp>
      <p:sp>
        <p:nvSpPr>
          <p:cNvPr id="19513" name="Rectangle 58"/>
          <p:cNvSpPr>
            <a:spLocks noChangeArrowheads="1"/>
          </p:cNvSpPr>
          <p:nvPr/>
        </p:nvSpPr>
        <p:spPr bwMode="auto">
          <a:xfrm>
            <a:off x="2197100" y="4154488"/>
            <a:ext cx="166688" cy="1789112"/>
          </a:xfrm>
          <a:prstGeom prst="rect">
            <a:avLst/>
          </a:prstGeom>
          <a:solidFill>
            <a:srgbClr val="0066FF"/>
          </a:solidFill>
          <a:ln w="12700">
            <a:noFill/>
            <a:miter lim="800000"/>
            <a:headEnd/>
            <a:tailEnd/>
          </a:ln>
        </p:spPr>
        <p:txBody>
          <a:bodyPr wrap="none" anchor="ctr"/>
          <a:lstStyle/>
          <a:p>
            <a:endParaRPr lang="ja-JP" altLang="en-US">
              <a:latin typeface="Book Antiqua" pitchFamily="18" charset="0"/>
              <a:ea typeface="HG明朝B" pitchFamily="17" charset="-128"/>
            </a:endParaRPr>
          </a:p>
        </p:txBody>
      </p:sp>
      <p:sp>
        <p:nvSpPr>
          <p:cNvPr id="19514" name="Rectangle 59"/>
          <p:cNvSpPr>
            <a:spLocks noChangeArrowheads="1"/>
          </p:cNvSpPr>
          <p:nvPr/>
        </p:nvSpPr>
        <p:spPr bwMode="auto">
          <a:xfrm>
            <a:off x="2471738" y="4081463"/>
            <a:ext cx="168275" cy="1862137"/>
          </a:xfrm>
          <a:prstGeom prst="rect">
            <a:avLst/>
          </a:prstGeom>
          <a:solidFill>
            <a:srgbClr val="0066FF"/>
          </a:solidFill>
          <a:ln w="12700">
            <a:noFill/>
            <a:miter lim="800000"/>
            <a:headEnd/>
            <a:tailEnd/>
          </a:ln>
        </p:spPr>
        <p:txBody>
          <a:bodyPr wrap="none" anchor="ctr"/>
          <a:lstStyle/>
          <a:p>
            <a:endParaRPr lang="ja-JP" altLang="en-US">
              <a:latin typeface="Book Antiqua" pitchFamily="18" charset="0"/>
              <a:ea typeface="HG明朝B" pitchFamily="17" charset="-128"/>
            </a:endParaRPr>
          </a:p>
        </p:txBody>
      </p:sp>
      <p:sp>
        <p:nvSpPr>
          <p:cNvPr id="19515" name="Rectangle 60"/>
          <p:cNvSpPr>
            <a:spLocks noChangeArrowheads="1"/>
          </p:cNvSpPr>
          <p:nvPr/>
        </p:nvSpPr>
        <p:spPr bwMode="auto">
          <a:xfrm>
            <a:off x="2746375" y="3814763"/>
            <a:ext cx="166688" cy="2128837"/>
          </a:xfrm>
          <a:prstGeom prst="rect">
            <a:avLst/>
          </a:prstGeom>
          <a:solidFill>
            <a:srgbClr val="0066FF"/>
          </a:solidFill>
          <a:ln w="12700">
            <a:noFill/>
            <a:miter lim="800000"/>
            <a:headEnd/>
            <a:tailEnd/>
          </a:ln>
        </p:spPr>
        <p:txBody>
          <a:bodyPr wrap="none" anchor="ctr"/>
          <a:lstStyle/>
          <a:p>
            <a:endParaRPr lang="ja-JP" altLang="en-US">
              <a:latin typeface="Book Antiqua" pitchFamily="18" charset="0"/>
              <a:ea typeface="HG明朝B" pitchFamily="17" charset="-128"/>
            </a:endParaRPr>
          </a:p>
        </p:txBody>
      </p:sp>
      <p:sp>
        <p:nvSpPr>
          <p:cNvPr id="19516" name="Rectangle 61"/>
          <p:cNvSpPr>
            <a:spLocks noChangeArrowheads="1"/>
          </p:cNvSpPr>
          <p:nvPr/>
        </p:nvSpPr>
        <p:spPr bwMode="auto">
          <a:xfrm>
            <a:off x="3021013" y="4144963"/>
            <a:ext cx="168275" cy="1798637"/>
          </a:xfrm>
          <a:prstGeom prst="rect">
            <a:avLst/>
          </a:prstGeom>
          <a:solidFill>
            <a:srgbClr val="0066FF"/>
          </a:solidFill>
          <a:ln w="12700">
            <a:noFill/>
            <a:miter lim="800000"/>
            <a:headEnd/>
            <a:tailEnd/>
          </a:ln>
        </p:spPr>
        <p:txBody>
          <a:bodyPr wrap="none" anchor="ctr"/>
          <a:lstStyle/>
          <a:p>
            <a:endParaRPr lang="ja-JP" altLang="en-US">
              <a:latin typeface="Book Antiqua" pitchFamily="18" charset="0"/>
              <a:ea typeface="HG明朝B" pitchFamily="17" charset="-128"/>
            </a:endParaRPr>
          </a:p>
        </p:txBody>
      </p:sp>
      <p:sp>
        <p:nvSpPr>
          <p:cNvPr id="19517" name="Rectangle 62"/>
          <p:cNvSpPr>
            <a:spLocks noChangeArrowheads="1"/>
          </p:cNvSpPr>
          <p:nvPr/>
        </p:nvSpPr>
        <p:spPr bwMode="auto">
          <a:xfrm>
            <a:off x="3295650" y="3613150"/>
            <a:ext cx="166688" cy="2330450"/>
          </a:xfrm>
          <a:prstGeom prst="rect">
            <a:avLst/>
          </a:prstGeom>
          <a:solidFill>
            <a:srgbClr val="0066FF"/>
          </a:solidFill>
          <a:ln w="12700">
            <a:noFill/>
            <a:miter lim="800000"/>
            <a:headEnd/>
            <a:tailEnd/>
          </a:ln>
        </p:spPr>
        <p:txBody>
          <a:bodyPr wrap="none" anchor="ctr"/>
          <a:lstStyle/>
          <a:p>
            <a:endParaRPr lang="ja-JP" altLang="en-US">
              <a:latin typeface="Book Antiqua" pitchFamily="18" charset="0"/>
              <a:ea typeface="HG明朝B" pitchFamily="17" charset="-128"/>
            </a:endParaRPr>
          </a:p>
        </p:txBody>
      </p:sp>
      <p:sp>
        <p:nvSpPr>
          <p:cNvPr id="19518" name="Rectangle 63"/>
          <p:cNvSpPr>
            <a:spLocks noChangeArrowheads="1"/>
          </p:cNvSpPr>
          <p:nvPr/>
        </p:nvSpPr>
        <p:spPr bwMode="auto">
          <a:xfrm>
            <a:off x="3570288" y="3295650"/>
            <a:ext cx="168275" cy="2647950"/>
          </a:xfrm>
          <a:prstGeom prst="rect">
            <a:avLst/>
          </a:prstGeom>
          <a:solidFill>
            <a:srgbClr val="0066FF"/>
          </a:solidFill>
          <a:ln w="12700">
            <a:noFill/>
            <a:miter lim="800000"/>
            <a:headEnd/>
            <a:tailEnd/>
          </a:ln>
        </p:spPr>
        <p:txBody>
          <a:bodyPr wrap="none" anchor="ctr"/>
          <a:lstStyle/>
          <a:p>
            <a:endParaRPr lang="ja-JP" altLang="en-US">
              <a:latin typeface="Book Antiqua" pitchFamily="18" charset="0"/>
              <a:ea typeface="HG明朝B" pitchFamily="17" charset="-128"/>
            </a:endParaRPr>
          </a:p>
        </p:txBody>
      </p:sp>
      <p:sp>
        <p:nvSpPr>
          <p:cNvPr id="19519" name="Rectangle 64"/>
          <p:cNvSpPr>
            <a:spLocks noChangeArrowheads="1"/>
          </p:cNvSpPr>
          <p:nvPr/>
        </p:nvSpPr>
        <p:spPr bwMode="auto">
          <a:xfrm>
            <a:off x="4119563" y="2906713"/>
            <a:ext cx="168275" cy="3036887"/>
          </a:xfrm>
          <a:prstGeom prst="rect">
            <a:avLst/>
          </a:prstGeom>
          <a:solidFill>
            <a:srgbClr val="0066FF"/>
          </a:solidFill>
          <a:ln w="12700">
            <a:noFill/>
            <a:miter lim="800000"/>
            <a:headEnd/>
            <a:tailEnd/>
          </a:ln>
        </p:spPr>
        <p:txBody>
          <a:bodyPr wrap="none" anchor="ctr"/>
          <a:lstStyle/>
          <a:p>
            <a:endParaRPr lang="ja-JP" altLang="en-US">
              <a:latin typeface="Book Antiqua" pitchFamily="18" charset="0"/>
              <a:ea typeface="HG明朝B" pitchFamily="17" charset="-128"/>
            </a:endParaRPr>
          </a:p>
        </p:txBody>
      </p:sp>
      <p:sp>
        <p:nvSpPr>
          <p:cNvPr id="19520" name="Rectangle 65"/>
          <p:cNvSpPr>
            <a:spLocks noChangeArrowheads="1"/>
          </p:cNvSpPr>
          <p:nvPr/>
        </p:nvSpPr>
        <p:spPr bwMode="auto">
          <a:xfrm>
            <a:off x="4394200" y="2855913"/>
            <a:ext cx="166688" cy="3087687"/>
          </a:xfrm>
          <a:prstGeom prst="rect">
            <a:avLst/>
          </a:prstGeom>
          <a:solidFill>
            <a:srgbClr val="0066FF"/>
          </a:solidFill>
          <a:ln w="12700">
            <a:noFill/>
            <a:miter lim="800000"/>
            <a:headEnd/>
            <a:tailEnd/>
          </a:ln>
        </p:spPr>
        <p:txBody>
          <a:bodyPr wrap="none" anchor="ctr"/>
          <a:lstStyle/>
          <a:p>
            <a:endParaRPr lang="ja-JP" altLang="en-US">
              <a:latin typeface="Book Antiqua" pitchFamily="18" charset="0"/>
              <a:ea typeface="HG明朝B" pitchFamily="17" charset="-128"/>
            </a:endParaRPr>
          </a:p>
        </p:txBody>
      </p:sp>
      <p:sp>
        <p:nvSpPr>
          <p:cNvPr id="19521" name="Rectangle 66"/>
          <p:cNvSpPr>
            <a:spLocks noChangeArrowheads="1"/>
          </p:cNvSpPr>
          <p:nvPr/>
        </p:nvSpPr>
        <p:spPr bwMode="auto">
          <a:xfrm>
            <a:off x="4668838" y="2587625"/>
            <a:ext cx="168275" cy="3355975"/>
          </a:xfrm>
          <a:prstGeom prst="rect">
            <a:avLst/>
          </a:prstGeom>
          <a:solidFill>
            <a:srgbClr val="0066FF"/>
          </a:solidFill>
          <a:ln w="12700">
            <a:noFill/>
            <a:miter lim="800000"/>
            <a:headEnd/>
            <a:tailEnd/>
          </a:ln>
        </p:spPr>
        <p:txBody>
          <a:bodyPr wrap="none" anchor="ctr"/>
          <a:lstStyle/>
          <a:p>
            <a:endParaRPr lang="ja-JP" altLang="en-US">
              <a:latin typeface="Book Antiqua" pitchFamily="18" charset="0"/>
              <a:ea typeface="HG明朝B" pitchFamily="17" charset="-128"/>
            </a:endParaRPr>
          </a:p>
        </p:txBody>
      </p:sp>
      <p:sp>
        <p:nvSpPr>
          <p:cNvPr id="19522" name="Rectangle 67"/>
          <p:cNvSpPr>
            <a:spLocks noChangeArrowheads="1"/>
          </p:cNvSpPr>
          <p:nvPr/>
        </p:nvSpPr>
        <p:spPr bwMode="auto">
          <a:xfrm>
            <a:off x="4943475" y="2330450"/>
            <a:ext cx="166688" cy="3613150"/>
          </a:xfrm>
          <a:prstGeom prst="rect">
            <a:avLst/>
          </a:prstGeom>
          <a:solidFill>
            <a:srgbClr val="0066FF"/>
          </a:solidFill>
          <a:ln w="12700">
            <a:noFill/>
            <a:miter lim="800000"/>
            <a:headEnd/>
            <a:tailEnd/>
          </a:ln>
        </p:spPr>
        <p:txBody>
          <a:bodyPr wrap="none" anchor="ctr"/>
          <a:lstStyle/>
          <a:p>
            <a:endParaRPr lang="ja-JP" altLang="en-US">
              <a:latin typeface="Book Antiqua" pitchFamily="18" charset="0"/>
              <a:ea typeface="HG明朝B" pitchFamily="17" charset="-128"/>
            </a:endParaRPr>
          </a:p>
        </p:txBody>
      </p:sp>
      <p:sp>
        <p:nvSpPr>
          <p:cNvPr id="19523" name="Rectangle 68"/>
          <p:cNvSpPr>
            <a:spLocks noChangeArrowheads="1"/>
          </p:cNvSpPr>
          <p:nvPr/>
        </p:nvSpPr>
        <p:spPr bwMode="auto">
          <a:xfrm>
            <a:off x="5218113" y="2268538"/>
            <a:ext cx="168275" cy="3675062"/>
          </a:xfrm>
          <a:prstGeom prst="rect">
            <a:avLst/>
          </a:prstGeom>
          <a:solidFill>
            <a:srgbClr val="0066FF"/>
          </a:solidFill>
          <a:ln w="12700">
            <a:noFill/>
            <a:miter lim="800000"/>
            <a:headEnd/>
            <a:tailEnd/>
          </a:ln>
        </p:spPr>
        <p:txBody>
          <a:bodyPr wrap="none" anchor="ctr"/>
          <a:lstStyle/>
          <a:p>
            <a:endParaRPr lang="ja-JP" altLang="en-US">
              <a:latin typeface="Book Antiqua" pitchFamily="18" charset="0"/>
              <a:ea typeface="HG明朝B" pitchFamily="17" charset="-128"/>
            </a:endParaRPr>
          </a:p>
        </p:txBody>
      </p:sp>
      <p:sp>
        <p:nvSpPr>
          <p:cNvPr id="19524" name="Rectangle 69"/>
          <p:cNvSpPr>
            <a:spLocks noChangeArrowheads="1"/>
          </p:cNvSpPr>
          <p:nvPr/>
        </p:nvSpPr>
        <p:spPr bwMode="auto">
          <a:xfrm>
            <a:off x="5492750" y="2171700"/>
            <a:ext cx="166688" cy="3771900"/>
          </a:xfrm>
          <a:prstGeom prst="rect">
            <a:avLst/>
          </a:prstGeom>
          <a:solidFill>
            <a:srgbClr val="0066FF"/>
          </a:solidFill>
          <a:ln w="12700">
            <a:noFill/>
            <a:miter lim="800000"/>
            <a:headEnd/>
            <a:tailEnd/>
          </a:ln>
        </p:spPr>
        <p:txBody>
          <a:bodyPr wrap="none" anchor="ctr"/>
          <a:lstStyle/>
          <a:p>
            <a:endParaRPr lang="ja-JP" altLang="en-US">
              <a:latin typeface="Book Antiqua" pitchFamily="18" charset="0"/>
              <a:ea typeface="HG明朝B" pitchFamily="17" charset="-128"/>
            </a:endParaRPr>
          </a:p>
        </p:txBody>
      </p:sp>
      <p:sp>
        <p:nvSpPr>
          <p:cNvPr id="19525" name="Rectangle 70"/>
          <p:cNvSpPr>
            <a:spLocks noChangeArrowheads="1"/>
          </p:cNvSpPr>
          <p:nvPr/>
        </p:nvSpPr>
        <p:spPr bwMode="auto">
          <a:xfrm>
            <a:off x="5767388" y="1933575"/>
            <a:ext cx="166687" cy="4010025"/>
          </a:xfrm>
          <a:prstGeom prst="rect">
            <a:avLst/>
          </a:prstGeom>
          <a:solidFill>
            <a:srgbClr val="0066FF"/>
          </a:solidFill>
          <a:ln w="12700">
            <a:noFill/>
            <a:miter lim="800000"/>
            <a:headEnd/>
            <a:tailEnd/>
          </a:ln>
        </p:spPr>
        <p:txBody>
          <a:bodyPr wrap="none" anchor="ctr"/>
          <a:lstStyle/>
          <a:p>
            <a:endParaRPr lang="ja-JP" altLang="en-US">
              <a:latin typeface="Book Antiqua" pitchFamily="18" charset="0"/>
              <a:ea typeface="HG明朝B" pitchFamily="17" charset="-128"/>
            </a:endParaRPr>
          </a:p>
        </p:txBody>
      </p:sp>
      <p:sp>
        <p:nvSpPr>
          <p:cNvPr id="19526" name="Rectangle 71"/>
          <p:cNvSpPr>
            <a:spLocks noChangeArrowheads="1"/>
          </p:cNvSpPr>
          <p:nvPr/>
        </p:nvSpPr>
        <p:spPr bwMode="auto">
          <a:xfrm>
            <a:off x="6042025" y="1866900"/>
            <a:ext cx="166688" cy="4076700"/>
          </a:xfrm>
          <a:prstGeom prst="rect">
            <a:avLst/>
          </a:prstGeom>
          <a:solidFill>
            <a:srgbClr val="0066FF"/>
          </a:solidFill>
          <a:ln w="12700">
            <a:noFill/>
            <a:miter lim="800000"/>
            <a:headEnd/>
            <a:tailEnd/>
          </a:ln>
        </p:spPr>
        <p:txBody>
          <a:bodyPr wrap="none" anchor="ctr"/>
          <a:lstStyle/>
          <a:p>
            <a:endParaRPr lang="ja-JP" altLang="en-US">
              <a:latin typeface="Book Antiqua" pitchFamily="18" charset="0"/>
              <a:ea typeface="HG明朝B" pitchFamily="17" charset="-128"/>
            </a:endParaRPr>
          </a:p>
        </p:txBody>
      </p:sp>
      <p:sp>
        <p:nvSpPr>
          <p:cNvPr id="19527" name="Rectangle 72"/>
          <p:cNvSpPr>
            <a:spLocks noChangeArrowheads="1"/>
          </p:cNvSpPr>
          <p:nvPr/>
        </p:nvSpPr>
        <p:spPr bwMode="auto">
          <a:xfrm>
            <a:off x="6316663" y="1712913"/>
            <a:ext cx="166687" cy="4230687"/>
          </a:xfrm>
          <a:prstGeom prst="rect">
            <a:avLst/>
          </a:prstGeom>
          <a:solidFill>
            <a:srgbClr val="0066FF"/>
          </a:solidFill>
          <a:ln w="12700">
            <a:noFill/>
            <a:miter lim="800000"/>
            <a:headEnd/>
            <a:tailEnd/>
          </a:ln>
        </p:spPr>
        <p:txBody>
          <a:bodyPr wrap="none" anchor="ctr"/>
          <a:lstStyle/>
          <a:p>
            <a:endParaRPr lang="ja-JP" altLang="en-US">
              <a:latin typeface="Book Antiqua" pitchFamily="18" charset="0"/>
              <a:ea typeface="HG明朝B" pitchFamily="17" charset="-128"/>
            </a:endParaRPr>
          </a:p>
        </p:txBody>
      </p:sp>
      <p:sp>
        <p:nvSpPr>
          <p:cNvPr id="19528" name="Rectangle 73"/>
          <p:cNvSpPr>
            <a:spLocks noChangeArrowheads="1"/>
          </p:cNvSpPr>
          <p:nvPr/>
        </p:nvSpPr>
        <p:spPr bwMode="auto">
          <a:xfrm>
            <a:off x="6591300" y="1651000"/>
            <a:ext cx="166688" cy="4292600"/>
          </a:xfrm>
          <a:prstGeom prst="rect">
            <a:avLst/>
          </a:prstGeom>
          <a:solidFill>
            <a:srgbClr val="0066FF"/>
          </a:solidFill>
          <a:ln w="12700">
            <a:noFill/>
            <a:miter lim="800000"/>
            <a:headEnd/>
            <a:tailEnd/>
          </a:ln>
        </p:spPr>
        <p:txBody>
          <a:bodyPr wrap="none" anchor="ctr"/>
          <a:lstStyle/>
          <a:p>
            <a:endParaRPr lang="ja-JP" altLang="en-US">
              <a:latin typeface="Book Antiqua" pitchFamily="18" charset="0"/>
              <a:ea typeface="HG明朝B" pitchFamily="17" charset="-128"/>
            </a:endParaRPr>
          </a:p>
        </p:txBody>
      </p:sp>
      <p:sp>
        <p:nvSpPr>
          <p:cNvPr id="19529" name="Rectangle 74"/>
          <p:cNvSpPr>
            <a:spLocks noChangeArrowheads="1"/>
          </p:cNvSpPr>
          <p:nvPr/>
        </p:nvSpPr>
        <p:spPr bwMode="auto">
          <a:xfrm>
            <a:off x="6865938" y="1620838"/>
            <a:ext cx="166687" cy="4322762"/>
          </a:xfrm>
          <a:prstGeom prst="rect">
            <a:avLst/>
          </a:prstGeom>
          <a:solidFill>
            <a:srgbClr val="0066FF"/>
          </a:solidFill>
          <a:ln w="12700">
            <a:noFill/>
            <a:miter lim="800000"/>
            <a:headEnd/>
            <a:tailEnd/>
          </a:ln>
        </p:spPr>
        <p:txBody>
          <a:bodyPr wrap="none" anchor="ctr"/>
          <a:lstStyle/>
          <a:p>
            <a:endParaRPr lang="ja-JP" altLang="en-US">
              <a:latin typeface="Book Antiqua" pitchFamily="18" charset="0"/>
              <a:ea typeface="HG明朝B" pitchFamily="17" charset="-128"/>
            </a:endParaRPr>
          </a:p>
        </p:txBody>
      </p:sp>
      <p:sp>
        <p:nvSpPr>
          <p:cNvPr id="19530" name="Freeform 91"/>
          <p:cNvSpPr>
            <a:spLocks/>
          </p:cNvSpPr>
          <p:nvPr/>
        </p:nvSpPr>
        <p:spPr bwMode="auto">
          <a:xfrm>
            <a:off x="1452563" y="2101850"/>
            <a:ext cx="5518150" cy="1990725"/>
          </a:xfrm>
          <a:custGeom>
            <a:avLst/>
            <a:gdLst>
              <a:gd name="T0" fmla="*/ 0 w 3843"/>
              <a:gd name="T1" fmla="*/ 0 h 1160"/>
              <a:gd name="T2" fmla="*/ 192 w 3843"/>
              <a:gd name="T3" fmla="*/ 53 h 1160"/>
              <a:gd name="T4" fmla="*/ 384 w 3843"/>
              <a:gd name="T5" fmla="*/ 155 h 1160"/>
              <a:gd name="T6" fmla="*/ 576 w 3843"/>
              <a:gd name="T7" fmla="*/ 203 h 1160"/>
              <a:gd name="T8" fmla="*/ 774 w 3843"/>
              <a:gd name="T9" fmla="*/ 212 h 1160"/>
              <a:gd name="T10" fmla="*/ 966 w 3843"/>
              <a:gd name="T11" fmla="*/ 377 h 1160"/>
              <a:gd name="T12" fmla="*/ 1158 w 3843"/>
              <a:gd name="T13" fmla="*/ 479 h 1160"/>
              <a:gd name="T14" fmla="*/ 1347 w 3843"/>
              <a:gd name="T15" fmla="*/ 512 h 1160"/>
              <a:gd name="T16" fmla="*/ 1539 w 3843"/>
              <a:gd name="T17" fmla="*/ 599 h 1160"/>
              <a:gd name="T18" fmla="*/ 1731 w 3843"/>
              <a:gd name="T19" fmla="*/ 671 h 1160"/>
              <a:gd name="T20" fmla="*/ 1920 w 3843"/>
              <a:gd name="T21" fmla="*/ 710 h 1160"/>
              <a:gd name="T22" fmla="*/ 2112 w 3843"/>
              <a:gd name="T23" fmla="*/ 737 h 1160"/>
              <a:gd name="T24" fmla="*/ 2307 w 3843"/>
              <a:gd name="T25" fmla="*/ 782 h 1160"/>
              <a:gd name="T26" fmla="*/ 2499 w 3843"/>
              <a:gd name="T27" fmla="*/ 797 h 1160"/>
              <a:gd name="T28" fmla="*/ 2688 w 3843"/>
              <a:gd name="T29" fmla="*/ 890 h 1160"/>
              <a:gd name="T30" fmla="*/ 2880 w 3843"/>
              <a:gd name="T31" fmla="*/ 941 h 1160"/>
              <a:gd name="T32" fmla="*/ 3072 w 3843"/>
              <a:gd name="T33" fmla="*/ 998 h 1160"/>
              <a:gd name="T34" fmla="*/ 3261 w 3843"/>
              <a:gd name="T35" fmla="*/ 1040 h 1160"/>
              <a:gd name="T36" fmla="*/ 3453 w 3843"/>
              <a:gd name="T37" fmla="*/ 1040 h 1160"/>
              <a:gd name="T38" fmla="*/ 3648 w 3843"/>
              <a:gd name="T39" fmla="*/ 1061 h 1160"/>
              <a:gd name="T40" fmla="*/ 3843 w 3843"/>
              <a:gd name="T41" fmla="*/ 1160 h 116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843"/>
              <a:gd name="T64" fmla="*/ 0 h 1160"/>
              <a:gd name="T65" fmla="*/ 3843 w 3843"/>
              <a:gd name="T66" fmla="*/ 1160 h 116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843" h="1160">
                <a:moveTo>
                  <a:pt x="0" y="0"/>
                </a:moveTo>
                <a:lnTo>
                  <a:pt x="192" y="53"/>
                </a:lnTo>
                <a:lnTo>
                  <a:pt x="384" y="155"/>
                </a:lnTo>
                <a:lnTo>
                  <a:pt x="576" y="203"/>
                </a:lnTo>
                <a:lnTo>
                  <a:pt x="774" y="212"/>
                </a:lnTo>
                <a:lnTo>
                  <a:pt x="966" y="377"/>
                </a:lnTo>
                <a:lnTo>
                  <a:pt x="1158" y="479"/>
                </a:lnTo>
                <a:lnTo>
                  <a:pt x="1347" y="512"/>
                </a:lnTo>
                <a:lnTo>
                  <a:pt x="1539" y="599"/>
                </a:lnTo>
                <a:lnTo>
                  <a:pt x="1731" y="671"/>
                </a:lnTo>
                <a:lnTo>
                  <a:pt x="1920" y="710"/>
                </a:lnTo>
                <a:lnTo>
                  <a:pt x="2112" y="737"/>
                </a:lnTo>
                <a:lnTo>
                  <a:pt x="2307" y="782"/>
                </a:lnTo>
                <a:lnTo>
                  <a:pt x="2499" y="797"/>
                </a:lnTo>
                <a:lnTo>
                  <a:pt x="2688" y="890"/>
                </a:lnTo>
                <a:lnTo>
                  <a:pt x="2880" y="941"/>
                </a:lnTo>
                <a:lnTo>
                  <a:pt x="3072" y="998"/>
                </a:lnTo>
                <a:lnTo>
                  <a:pt x="3261" y="1040"/>
                </a:lnTo>
                <a:lnTo>
                  <a:pt x="3453" y="1040"/>
                </a:lnTo>
                <a:lnTo>
                  <a:pt x="3648" y="1061"/>
                </a:lnTo>
                <a:lnTo>
                  <a:pt x="3843" y="1160"/>
                </a:lnTo>
              </a:path>
            </a:pathLst>
          </a:custGeom>
          <a:noFill/>
          <a:ln w="50800" cap="flat" cmpd="sng">
            <a:solidFill>
              <a:srgbClr val="FF6699"/>
            </a:solidFill>
            <a:prstDash val="solid"/>
            <a:round/>
            <a:headEnd type="none" w="med" len="med"/>
            <a:tailEnd type="none" w="med" len="med"/>
          </a:ln>
        </p:spPr>
        <p:txBody>
          <a:bodyPr/>
          <a:lstStyle/>
          <a:p>
            <a:endParaRPr lang="ja-JP" altLang="en-US"/>
          </a:p>
        </p:txBody>
      </p:sp>
      <p:sp>
        <p:nvSpPr>
          <p:cNvPr id="19531" name="Line 97"/>
          <p:cNvSpPr>
            <a:spLocks noChangeShapeType="1"/>
          </p:cNvSpPr>
          <p:nvPr/>
        </p:nvSpPr>
        <p:spPr bwMode="auto">
          <a:xfrm>
            <a:off x="6970713" y="4098925"/>
            <a:ext cx="204787" cy="109538"/>
          </a:xfrm>
          <a:prstGeom prst="line">
            <a:avLst/>
          </a:prstGeom>
          <a:noFill/>
          <a:ln w="50800">
            <a:solidFill>
              <a:srgbClr val="FF6699"/>
            </a:solidFill>
            <a:round/>
            <a:headEnd/>
            <a:tailEnd/>
          </a:ln>
        </p:spPr>
        <p:txBody>
          <a:bodyPr/>
          <a:lstStyle/>
          <a:p>
            <a:endParaRPr lang="ja-JP" altLang="en-US"/>
          </a:p>
        </p:txBody>
      </p:sp>
      <p:sp>
        <p:nvSpPr>
          <p:cNvPr id="19532" name="Oval 108"/>
          <p:cNvSpPr>
            <a:spLocks noChangeArrowheads="1"/>
          </p:cNvSpPr>
          <p:nvPr/>
        </p:nvSpPr>
        <p:spPr bwMode="auto">
          <a:xfrm>
            <a:off x="4146550" y="5502275"/>
            <a:ext cx="130175" cy="130175"/>
          </a:xfrm>
          <a:prstGeom prst="ellipse">
            <a:avLst/>
          </a:prstGeom>
          <a:solidFill>
            <a:schemeClr val="tx2"/>
          </a:solidFill>
          <a:ln w="15875">
            <a:solidFill>
              <a:schemeClr val="tx2"/>
            </a:solidFill>
            <a:round/>
            <a:headEnd/>
            <a:tailEnd/>
          </a:ln>
        </p:spPr>
        <p:txBody>
          <a:bodyPr/>
          <a:lstStyle/>
          <a:p>
            <a:endParaRPr lang="ja-JP" altLang="en-US">
              <a:latin typeface="Book Antiqua" pitchFamily="18" charset="0"/>
              <a:ea typeface="HG明朝B" pitchFamily="17" charset="-128"/>
            </a:endParaRPr>
          </a:p>
        </p:txBody>
      </p:sp>
      <p:grpSp>
        <p:nvGrpSpPr>
          <p:cNvPr id="19533" name="Group 122"/>
          <p:cNvGrpSpPr>
            <a:grpSpLocks/>
          </p:cNvGrpSpPr>
          <p:nvPr/>
        </p:nvGrpSpPr>
        <p:grpSpPr bwMode="auto">
          <a:xfrm>
            <a:off x="8204200" y="1308100"/>
            <a:ext cx="441325" cy="4808538"/>
            <a:chOff x="5045" y="1633"/>
            <a:chExt cx="298" cy="2243"/>
          </a:xfrm>
        </p:grpSpPr>
        <p:sp>
          <p:nvSpPr>
            <p:cNvPr id="15483" name="Rectangle 123"/>
            <p:cNvSpPr>
              <a:spLocks noChangeArrowheads="1"/>
            </p:cNvSpPr>
            <p:nvPr/>
          </p:nvSpPr>
          <p:spPr bwMode="auto">
            <a:xfrm>
              <a:off x="5045" y="3719"/>
              <a:ext cx="222" cy="157"/>
            </a:xfrm>
            <a:prstGeom prst="rect">
              <a:avLst/>
            </a:prstGeom>
            <a:noFill/>
            <a:ln w="9525">
              <a:noFill/>
              <a:miter lim="800000"/>
              <a:headEnd/>
              <a:tailEnd/>
            </a:ln>
            <a:effectLst/>
          </p:spPr>
          <p:txBody>
            <a:bodyPr wrap="none" lIns="126000" rIns="90000" anchor="ctr">
              <a:spAutoFit/>
            </a:bodyPr>
            <a:lstStyle/>
            <a:p>
              <a:pPr fontAlgn="auto">
                <a:spcBef>
                  <a:spcPts val="0"/>
                </a:spcBef>
                <a:spcAft>
                  <a:spcPts val="0"/>
                </a:spcAft>
                <a:defRPr/>
              </a:pPr>
              <a:r>
                <a:rPr lang="en-US" altLang="ja-JP" sz="1600">
                  <a:effectLst>
                    <a:outerShdw blurRad="38100" dist="38100" dir="2700000" algn="tl">
                      <a:srgbClr val="000000"/>
                    </a:outerShdw>
                  </a:effectLst>
                  <a:latin typeface="+mn-lt"/>
                  <a:ea typeface="+mn-ea"/>
                </a:rPr>
                <a:t>0</a:t>
              </a:r>
            </a:p>
          </p:txBody>
        </p:sp>
        <p:sp>
          <p:nvSpPr>
            <p:cNvPr id="15484" name="Rectangle 124"/>
            <p:cNvSpPr>
              <a:spLocks noChangeArrowheads="1"/>
            </p:cNvSpPr>
            <p:nvPr/>
          </p:nvSpPr>
          <p:spPr bwMode="auto">
            <a:xfrm>
              <a:off x="5045" y="1633"/>
              <a:ext cx="298" cy="157"/>
            </a:xfrm>
            <a:prstGeom prst="rect">
              <a:avLst/>
            </a:prstGeom>
            <a:noFill/>
            <a:ln w="9525">
              <a:noFill/>
              <a:miter lim="800000"/>
              <a:headEnd/>
              <a:tailEnd/>
            </a:ln>
            <a:effectLst/>
          </p:spPr>
          <p:txBody>
            <a:bodyPr wrap="none" lIns="126000" rIns="90000" anchor="ctr">
              <a:spAutoFit/>
            </a:bodyPr>
            <a:lstStyle/>
            <a:p>
              <a:pPr fontAlgn="auto">
                <a:spcBef>
                  <a:spcPts val="0"/>
                </a:spcBef>
                <a:spcAft>
                  <a:spcPts val="0"/>
                </a:spcAft>
                <a:defRPr/>
              </a:pPr>
              <a:r>
                <a:rPr lang="en-US" altLang="ja-JP" sz="1600">
                  <a:effectLst>
                    <a:outerShdw blurRad="38100" dist="38100" dir="2700000" algn="tl">
                      <a:srgbClr val="000000"/>
                    </a:outerShdw>
                  </a:effectLst>
                  <a:latin typeface="+mn-lt"/>
                  <a:ea typeface="+mn-ea"/>
                </a:rPr>
                <a:t>70</a:t>
              </a:r>
            </a:p>
          </p:txBody>
        </p:sp>
        <p:sp>
          <p:nvSpPr>
            <p:cNvPr id="15485" name="Rectangle 125"/>
            <p:cNvSpPr>
              <a:spLocks noChangeArrowheads="1"/>
            </p:cNvSpPr>
            <p:nvPr/>
          </p:nvSpPr>
          <p:spPr bwMode="auto">
            <a:xfrm>
              <a:off x="5045" y="3420"/>
              <a:ext cx="298" cy="157"/>
            </a:xfrm>
            <a:prstGeom prst="rect">
              <a:avLst/>
            </a:prstGeom>
            <a:noFill/>
            <a:ln w="9525">
              <a:noFill/>
              <a:miter lim="800000"/>
              <a:headEnd/>
              <a:tailEnd/>
            </a:ln>
            <a:effectLst/>
          </p:spPr>
          <p:txBody>
            <a:bodyPr wrap="none" lIns="126000" rIns="90000" anchor="ctr">
              <a:spAutoFit/>
            </a:bodyPr>
            <a:lstStyle/>
            <a:p>
              <a:pPr fontAlgn="auto">
                <a:spcBef>
                  <a:spcPts val="0"/>
                </a:spcBef>
                <a:spcAft>
                  <a:spcPts val="0"/>
                </a:spcAft>
                <a:defRPr/>
              </a:pPr>
              <a:r>
                <a:rPr lang="en-US" altLang="ja-JP" sz="1600">
                  <a:effectLst>
                    <a:outerShdw blurRad="38100" dist="38100" dir="2700000" algn="tl">
                      <a:srgbClr val="000000"/>
                    </a:outerShdw>
                  </a:effectLst>
                  <a:latin typeface="+mn-lt"/>
                  <a:ea typeface="+mn-ea"/>
                </a:rPr>
                <a:t>10</a:t>
              </a:r>
            </a:p>
          </p:txBody>
        </p:sp>
        <p:sp>
          <p:nvSpPr>
            <p:cNvPr id="15486" name="Rectangle 126"/>
            <p:cNvSpPr>
              <a:spLocks noChangeArrowheads="1"/>
            </p:cNvSpPr>
            <p:nvPr/>
          </p:nvSpPr>
          <p:spPr bwMode="auto">
            <a:xfrm>
              <a:off x="5045" y="3123"/>
              <a:ext cx="298" cy="157"/>
            </a:xfrm>
            <a:prstGeom prst="rect">
              <a:avLst/>
            </a:prstGeom>
            <a:noFill/>
            <a:ln w="9525">
              <a:noFill/>
              <a:miter lim="800000"/>
              <a:headEnd/>
              <a:tailEnd/>
            </a:ln>
            <a:effectLst/>
          </p:spPr>
          <p:txBody>
            <a:bodyPr wrap="none" lIns="126000" rIns="90000" anchor="ctr">
              <a:spAutoFit/>
            </a:bodyPr>
            <a:lstStyle/>
            <a:p>
              <a:pPr fontAlgn="auto">
                <a:spcBef>
                  <a:spcPts val="0"/>
                </a:spcBef>
                <a:spcAft>
                  <a:spcPts val="0"/>
                </a:spcAft>
                <a:defRPr/>
              </a:pPr>
              <a:r>
                <a:rPr lang="en-US" altLang="ja-JP" sz="1600">
                  <a:effectLst>
                    <a:outerShdw blurRad="38100" dist="38100" dir="2700000" algn="tl">
                      <a:srgbClr val="000000"/>
                    </a:outerShdw>
                  </a:effectLst>
                  <a:latin typeface="+mn-lt"/>
                  <a:ea typeface="+mn-ea"/>
                </a:rPr>
                <a:t>20</a:t>
              </a:r>
            </a:p>
          </p:txBody>
        </p:sp>
        <p:sp>
          <p:nvSpPr>
            <p:cNvPr id="15487" name="Rectangle 127"/>
            <p:cNvSpPr>
              <a:spLocks noChangeArrowheads="1"/>
            </p:cNvSpPr>
            <p:nvPr/>
          </p:nvSpPr>
          <p:spPr bwMode="auto">
            <a:xfrm>
              <a:off x="5045" y="2823"/>
              <a:ext cx="298" cy="157"/>
            </a:xfrm>
            <a:prstGeom prst="rect">
              <a:avLst/>
            </a:prstGeom>
            <a:noFill/>
            <a:ln w="9525">
              <a:noFill/>
              <a:miter lim="800000"/>
              <a:headEnd/>
              <a:tailEnd/>
            </a:ln>
            <a:effectLst/>
          </p:spPr>
          <p:txBody>
            <a:bodyPr wrap="none" lIns="126000" rIns="90000" anchor="ctr">
              <a:spAutoFit/>
            </a:bodyPr>
            <a:lstStyle/>
            <a:p>
              <a:pPr fontAlgn="auto">
                <a:spcBef>
                  <a:spcPts val="0"/>
                </a:spcBef>
                <a:spcAft>
                  <a:spcPts val="0"/>
                </a:spcAft>
                <a:defRPr/>
              </a:pPr>
              <a:r>
                <a:rPr lang="en-US" altLang="ja-JP" sz="1600">
                  <a:effectLst>
                    <a:outerShdw blurRad="38100" dist="38100" dir="2700000" algn="tl">
                      <a:srgbClr val="000000"/>
                    </a:outerShdw>
                  </a:effectLst>
                  <a:latin typeface="+mn-lt"/>
                  <a:ea typeface="+mn-ea"/>
                </a:rPr>
                <a:t>30</a:t>
              </a:r>
            </a:p>
          </p:txBody>
        </p:sp>
        <p:sp>
          <p:nvSpPr>
            <p:cNvPr id="15488" name="Rectangle 128"/>
            <p:cNvSpPr>
              <a:spLocks noChangeArrowheads="1"/>
            </p:cNvSpPr>
            <p:nvPr/>
          </p:nvSpPr>
          <p:spPr bwMode="auto">
            <a:xfrm>
              <a:off x="5045" y="2526"/>
              <a:ext cx="298" cy="157"/>
            </a:xfrm>
            <a:prstGeom prst="rect">
              <a:avLst/>
            </a:prstGeom>
            <a:noFill/>
            <a:ln w="9525">
              <a:noFill/>
              <a:miter lim="800000"/>
              <a:headEnd/>
              <a:tailEnd/>
            </a:ln>
            <a:effectLst/>
          </p:spPr>
          <p:txBody>
            <a:bodyPr wrap="none" lIns="126000" rIns="90000" anchor="ctr">
              <a:spAutoFit/>
            </a:bodyPr>
            <a:lstStyle/>
            <a:p>
              <a:pPr fontAlgn="auto">
                <a:spcBef>
                  <a:spcPts val="0"/>
                </a:spcBef>
                <a:spcAft>
                  <a:spcPts val="0"/>
                </a:spcAft>
                <a:defRPr/>
              </a:pPr>
              <a:r>
                <a:rPr lang="en-US" altLang="ja-JP" sz="1600">
                  <a:effectLst>
                    <a:outerShdw blurRad="38100" dist="38100" dir="2700000" algn="tl">
                      <a:srgbClr val="000000"/>
                    </a:outerShdw>
                  </a:effectLst>
                  <a:latin typeface="+mn-lt"/>
                  <a:ea typeface="+mn-ea"/>
                </a:rPr>
                <a:t>40</a:t>
              </a:r>
            </a:p>
          </p:txBody>
        </p:sp>
        <p:sp>
          <p:nvSpPr>
            <p:cNvPr id="15489" name="Rectangle 129"/>
            <p:cNvSpPr>
              <a:spLocks noChangeArrowheads="1"/>
            </p:cNvSpPr>
            <p:nvPr/>
          </p:nvSpPr>
          <p:spPr bwMode="auto">
            <a:xfrm>
              <a:off x="5045" y="2229"/>
              <a:ext cx="298" cy="157"/>
            </a:xfrm>
            <a:prstGeom prst="rect">
              <a:avLst/>
            </a:prstGeom>
            <a:noFill/>
            <a:ln w="9525">
              <a:noFill/>
              <a:miter lim="800000"/>
              <a:headEnd/>
              <a:tailEnd/>
            </a:ln>
            <a:effectLst/>
          </p:spPr>
          <p:txBody>
            <a:bodyPr wrap="none" lIns="126000" rIns="90000" anchor="ctr">
              <a:spAutoFit/>
            </a:bodyPr>
            <a:lstStyle/>
            <a:p>
              <a:pPr fontAlgn="auto">
                <a:spcBef>
                  <a:spcPts val="0"/>
                </a:spcBef>
                <a:spcAft>
                  <a:spcPts val="0"/>
                </a:spcAft>
                <a:defRPr/>
              </a:pPr>
              <a:r>
                <a:rPr lang="en-US" altLang="ja-JP" sz="1600">
                  <a:effectLst>
                    <a:outerShdw blurRad="38100" dist="38100" dir="2700000" algn="tl">
                      <a:srgbClr val="000000"/>
                    </a:outerShdw>
                  </a:effectLst>
                  <a:latin typeface="+mn-lt"/>
                  <a:ea typeface="+mn-ea"/>
                </a:rPr>
                <a:t>50</a:t>
              </a:r>
            </a:p>
          </p:txBody>
        </p:sp>
        <p:sp>
          <p:nvSpPr>
            <p:cNvPr id="15490" name="Rectangle 130"/>
            <p:cNvSpPr>
              <a:spLocks noChangeArrowheads="1"/>
            </p:cNvSpPr>
            <p:nvPr/>
          </p:nvSpPr>
          <p:spPr bwMode="auto">
            <a:xfrm>
              <a:off x="5045" y="1930"/>
              <a:ext cx="298" cy="157"/>
            </a:xfrm>
            <a:prstGeom prst="rect">
              <a:avLst/>
            </a:prstGeom>
            <a:noFill/>
            <a:ln w="9525">
              <a:noFill/>
              <a:miter lim="800000"/>
              <a:headEnd/>
              <a:tailEnd/>
            </a:ln>
            <a:effectLst/>
          </p:spPr>
          <p:txBody>
            <a:bodyPr wrap="none" lIns="126000" rIns="90000" anchor="ctr">
              <a:spAutoFit/>
            </a:bodyPr>
            <a:lstStyle/>
            <a:p>
              <a:pPr fontAlgn="auto">
                <a:spcBef>
                  <a:spcPts val="0"/>
                </a:spcBef>
                <a:spcAft>
                  <a:spcPts val="0"/>
                </a:spcAft>
                <a:defRPr/>
              </a:pPr>
              <a:r>
                <a:rPr lang="en-US" altLang="ja-JP" sz="1600">
                  <a:effectLst>
                    <a:outerShdw blurRad="38100" dist="38100" dir="2700000" algn="tl">
                      <a:srgbClr val="000000"/>
                    </a:outerShdw>
                  </a:effectLst>
                  <a:latin typeface="+mn-lt"/>
                  <a:ea typeface="+mn-ea"/>
                </a:rPr>
                <a:t>60</a:t>
              </a:r>
            </a:p>
          </p:txBody>
        </p:sp>
        <p:sp>
          <p:nvSpPr>
            <p:cNvPr id="19660" name="Line 131"/>
            <p:cNvSpPr>
              <a:spLocks noChangeShapeType="1"/>
            </p:cNvSpPr>
            <p:nvPr/>
          </p:nvSpPr>
          <p:spPr bwMode="auto">
            <a:xfrm>
              <a:off x="5045" y="3797"/>
              <a:ext cx="45" cy="0"/>
            </a:xfrm>
            <a:prstGeom prst="line">
              <a:avLst/>
            </a:prstGeom>
            <a:noFill/>
            <a:ln w="19050">
              <a:solidFill>
                <a:schemeClr val="tx1"/>
              </a:solidFill>
              <a:round/>
              <a:headEnd/>
              <a:tailEnd/>
            </a:ln>
          </p:spPr>
          <p:txBody>
            <a:bodyPr vert="eaVert" wrap="none" lIns="0" tIns="0" rIns="0" bIns="0">
              <a:spAutoFit/>
            </a:bodyPr>
            <a:lstStyle/>
            <a:p>
              <a:endParaRPr lang="ja-JP" altLang="en-US"/>
            </a:p>
          </p:txBody>
        </p:sp>
        <p:sp>
          <p:nvSpPr>
            <p:cNvPr id="19661" name="Line 132"/>
            <p:cNvSpPr>
              <a:spLocks noChangeShapeType="1"/>
            </p:cNvSpPr>
            <p:nvPr/>
          </p:nvSpPr>
          <p:spPr bwMode="auto">
            <a:xfrm>
              <a:off x="5045" y="3498"/>
              <a:ext cx="45" cy="0"/>
            </a:xfrm>
            <a:prstGeom prst="line">
              <a:avLst/>
            </a:prstGeom>
            <a:noFill/>
            <a:ln w="19050">
              <a:solidFill>
                <a:schemeClr val="tx1"/>
              </a:solidFill>
              <a:round/>
              <a:headEnd/>
              <a:tailEnd/>
            </a:ln>
          </p:spPr>
          <p:txBody>
            <a:bodyPr vert="eaVert" wrap="none" lIns="0" tIns="0" rIns="0" bIns="0">
              <a:spAutoFit/>
            </a:bodyPr>
            <a:lstStyle/>
            <a:p>
              <a:endParaRPr lang="ja-JP" altLang="en-US"/>
            </a:p>
          </p:txBody>
        </p:sp>
        <p:sp>
          <p:nvSpPr>
            <p:cNvPr id="19662" name="Line 133"/>
            <p:cNvSpPr>
              <a:spLocks noChangeShapeType="1"/>
            </p:cNvSpPr>
            <p:nvPr/>
          </p:nvSpPr>
          <p:spPr bwMode="auto">
            <a:xfrm>
              <a:off x="5045" y="3200"/>
              <a:ext cx="45" cy="0"/>
            </a:xfrm>
            <a:prstGeom prst="line">
              <a:avLst/>
            </a:prstGeom>
            <a:noFill/>
            <a:ln w="19050">
              <a:solidFill>
                <a:schemeClr val="tx1"/>
              </a:solidFill>
              <a:round/>
              <a:headEnd/>
              <a:tailEnd/>
            </a:ln>
          </p:spPr>
          <p:txBody>
            <a:bodyPr vert="eaVert" wrap="none" lIns="0" tIns="0" rIns="0" bIns="0">
              <a:spAutoFit/>
            </a:bodyPr>
            <a:lstStyle/>
            <a:p>
              <a:endParaRPr lang="ja-JP" altLang="en-US"/>
            </a:p>
          </p:txBody>
        </p:sp>
        <p:sp>
          <p:nvSpPr>
            <p:cNvPr id="19663" name="Line 134"/>
            <p:cNvSpPr>
              <a:spLocks noChangeShapeType="1"/>
            </p:cNvSpPr>
            <p:nvPr/>
          </p:nvSpPr>
          <p:spPr bwMode="auto">
            <a:xfrm>
              <a:off x="5045" y="2902"/>
              <a:ext cx="45" cy="0"/>
            </a:xfrm>
            <a:prstGeom prst="line">
              <a:avLst/>
            </a:prstGeom>
            <a:noFill/>
            <a:ln w="19050">
              <a:solidFill>
                <a:schemeClr val="tx1"/>
              </a:solidFill>
              <a:round/>
              <a:headEnd/>
              <a:tailEnd/>
            </a:ln>
          </p:spPr>
          <p:txBody>
            <a:bodyPr vert="eaVert" wrap="none" lIns="0" tIns="0" rIns="0" bIns="0">
              <a:spAutoFit/>
            </a:bodyPr>
            <a:lstStyle/>
            <a:p>
              <a:endParaRPr lang="ja-JP" altLang="en-US"/>
            </a:p>
          </p:txBody>
        </p:sp>
        <p:sp>
          <p:nvSpPr>
            <p:cNvPr id="19664" name="Line 135"/>
            <p:cNvSpPr>
              <a:spLocks noChangeShapeType="1"/>
            </p:cNvSpPr>
            <p:nvPr/>
          </p:nvSpPr>
          <p:spPr bwMode="auto">
            <a:xfrm>
              <a:off x="5045" y="2603"/>
              <a:ext cx="45" cy="0"/>
            </a:xfrm>
            <a:prstGeom prst="line">
              <a:avLst/>
            </a:prstGeom>
            <a:noFill/>
            <a:ln w="19050">
              <a:solidFill>
                <a:schemeClr val="tx1"/>
              </a:solidFill>
              <a:round/>
              <a:headEnd/>
              <a:tailEnd/>
            </a:ln>
          </p:spPr>
          <p:txBody>
            <a:bodyPr vert="eaVert" wrap="none" lIns="0" tIns="0" rIns="0" bIns="0">
              <a:spAutoFit/>
            </a:bodyPr>
            <a:lstStyle/>
            <a:p>
              <a:endParaRPr lang="ja-JP" altLang="en-US"/>
            </a:p>
          </p:txBody>
        </p:sp>
        <p:sp>
          <p:nvSpPr>
            <p:cNvPr id="19665" name="Line 136"/>
            <p:cNvSpPr>
              <a:spLocks noChangeShapeType="1"/>
            </p:cNvSpPr>
            <p:nvPr/>
          </p:nvSpPr>
          <p:spPr bwMode="auto">
            <a:xfrm>
              <a:off x="5045" y="2305"/>
              <a:ext cx="45" cy="0"/>
            </a:xfrm>
            <a:prstGeom prst="line">
              <a:avLst/>
            </a:prstGeom>
            <a:noFill/>
            <a:ln w="19050">
              <a:solidFill>
                <a:schemeClr val="tx1"/>
              </a:solidFill>
              <a:round/>
              <a:headEnd/>
              <a:tailEnd/>
            </a:ln>
          </p:spPr>
          <p:txBody>
            <a:bodyPr vert="eaVert" wrap="none" lIns="0" tIns="0" rIns="0" bIns="0">
              <a:spAutoFit/>
            </a:bodyPr>
            <a:lstStyle/>
            <a:p>
              <a:endParaRPr lang="ja-JP" altLang="en-US"/>
            </a:p>
          </p:txBody>
        </p:sp>
        <p:sp>
          <p:nvSpPr>
            <p:cNvPr id="19666" name="Line 137"/>
            <p:cNvSpPr>
              <a:spLocks noChangeShapeType="1"/>
            </p:cNvSpPr>
            <p:nvPr/>
          </p:nvSpPr>
          <p:spPr bwMode="auto">
            <a:xfrm>
              <a:off x="5045" y="2007"/>
              <a:ext cx="45" cy="0"/>
            </a:xfrm>
            <a:prstGeom prst="line">
              <a:avLst/>
            </a:prstGeom>
            <a:noFill/>
            <a:ln w="19050">
              <a:solidFill>
                <a:schemeClr val="tx1"/>
              </a:solidFill>
              <a:round/>
              <a:headEnd/>
              <a:tailEnd/>
            </a:ln>
          </p:spPr>
          <p:txBody>
            <a:bodyPr vert="eaVert" wrap="none" lIns="0" tIns="0" rIns="0" bIns="0">
              <a:spAutoFit/>
            </a:bodyPr>
            <a:lstStyle/>
            <a:p>
              <a:endParaRPr lang="ja-JP" altLang="en-US"/>
            </a:p>
          </p:txBody>
        </p:sp>
        <p:sp>
          <p:nvSpPr>
            <p:cNvPr id="19667" name="Line 138"/>
            <p:cNvSpPr>
              <a:spLocks noChangeShapeType="1"/>
            </p:cNvSpPr>
            <p:nvPr/>
          </p:nvSpPr>
          <p:spPr bwMode="auto">
            <a:xfrm>
              <a:off x="5045" y="1709"/>
              <a:ext cx="45" cy="0"/>
            </a:xfrm>
            <a:prstGeom prst="line">
              <a:avLst/>
            </a:prstGeom>
            <a:noFill/>
            <a:ln w="19050">
              <a:solidFill>
                <a:schemeClr val="tx1"/>
              </a:solidFill>
              <a:round/>
              <a:headEnd/>
              <a:tailEnd/>
            </a:ln>
          </p:spPr>
          <p:txBody>
            <a:bodyPr vert="eaVert" wrap="none" lIns="0" tIns="0" rIns="0" bIns="0">
              <a:spAutoFit/>
            </a:bodyPr>
            <a:lstStyle/>
            <a:p>
              <a:endParaRPr lang="ja-JP" altLang="en-US"/>
            </a:p>
          </p:txBody>
        </p:sp>
        <p:sp>
          <p:nvSpPr>
            <p:cNvPr id="19668" name="Line 139"/>
            <p:cNvSpPr>
              <a:spLocks noChangeShapeType="1"/>
            </p:cNvSpPr>
            <p:nvPr/>
          </p:nvSpPr>
          <p:spPr bwMode="auto">
            <a:xfrm flipV="1">
              <a:off x="5045" y="3789"/>
              <a:ext cx="0" cy="45"/>
            </a:xfrm>
            <a:prstGeom prst="line">
              <a:avLst/>
            </a:prstGeom>
            <a:noFill/>
            <a:ln w="12700">
              <a:solidFill>
                <a:schemeClr val="tx1"/>
              </a:solidFill>
              <a:round/>
              <a:headEnd/>
              <a:tailEnd/>
            </a:ln>
          </p:spPr>
          <p:txBody>
            <a:bodyPr wrap="none" lIns="0" tIns="0" rIns="0" bIns="0" anchor="b">
              <a:spAutoFit/>
            </a:bodyPr>
            <a:lstStyle/>
            <a:p>
              <a:endParaRPr lang="ja-JP" altLang="en-US"/>
            </a:p>
          </p:txBody>
        </p:sp>
      </p:grpSp>
      <p:sp>
        <p:nvSpPr>
          <p:cNvPr id="15500" name="Rectangle 140"/>
          <p:cNvSpPr>
            <a:spLocks noChangeArrowheads="1"/>
          </p:cNvSpPr>
          <p:nvPr/>
        </p:nvSpPr>
        <p:spPr bwMode="auto">
          <a:xfrm>
            <a:off x="8180388" y="960438"/>
            <a:ext cx="533400" cy="336550"/>
          </a:xfrm>
          <a:prstGeom prst="rect">
            <a:avLst/>
          </a:prstGeom>
          <a:noFill/>
          <a:ln w="9525">
            <a:noFill/>
            <a:miter lim="800000"/>
            <a:headEnd/>
            <a:tailEnd/>
          </a:ln>
          <a:effectLst/>
        </p:spPr>
        <p:txBody>
          <a:bodyPr wrap="none" lIns="126000" rIns="90000" anchor="ctr">
            <a:spAutoFit/>
          </a:bodyPr>
          <a:lstStyle/>
          <a:p>
            <a:pPr fontAlgn="auto">
              <a:spcBef>
                <a:spcPts val="0"/>
              </a:spcBef>
              <a:spcAft>
                <a:spcPts val="0"/>
              </a:spcAft>
              <a:defRPr/>
            </a:pPr>
            <a:r>
              <a:rPr lang="en-US" altLang="ja-JP" sz="1600">
                <a:effectLst>
                  <a:outerShdw blurRad="38100" dist="38100" dir="2700000" algn="tl">
                    <a:srgbClr val="000000"/>
                  </a:outerShdw>
                </a:effectLst>
                <a:latin typeface="+mn-lt"/>
                <a:ea typeface="+mn-ea"/>
              </a:rPr>
              <a:t>(%)</a:t>
            </a:r>
          </a:p>
        </p:txBody>
      </p:sp>
      <p:sp>
        <p:nvSpPr>
          <p:cNvPr id="19535" name="Line 142"/>
          <p:cNvSpPr>
            <a:spLocks noChangeShapeType="1"/>
          </p:cNvSpPr>
          <p:nvPr/>
        </p:nvSpPr>
        <p:spPr bwMode="auto">
          <a:xfrm flipV="1">
            <a:off x="1320800" y="5942013"/>
            <a:ext cx="0" cy="96837"/>
          </a:xfrm>
          <a:prstGeom prst="line">
            <a:avLst/>
          </a:prstGeom>
          <a:noFill/>
          <a:ln w="12700">
            <a:solidFill>
              <a:schemeClr val="tx1"/>
            </a:solidFill>
            <a:round/>
            <a:headEnd/>
            <a:tailEnd/>
          </a:ln>
        </p:spPr>
        <p:txBody>
          <a:bodyPr wrap="none" lIns="0" tIns="0" rIns="0" bIns="0" anchor="b">
            <a:spAutoFit/>
          </a:bodyPr>
          <a:lstStyle/>
          <a:p>
            <a:endParaRPr lang="ja-JP" altLang="en-US"/>
          </a:p>
        </p:txBody>
      </p:sp>
      <p:sp>
        <p:nvSpPr>
          <p:cNvPr id="19536" name="Line 143"/>
          <p:cNvSpPr>
            <a:spLocks noChangeShapeType="1"/>
          </p:cNvSpPr>
          <p:nvPr/>
        </p:nvSpPr>
        <p:spPr bwMode="auto">
          <a:xfrm>
            <a:off x="1254125" y="5942013"/>
            <a:ext cx="66675" cy="0"/>
          </a:xfrm>
          <a:prstGeom prst="line">
            <a:avLst/>
          </a:prstGeom>
          <a:noFill/>
          <a:ln w="19050">
            <a:solidFill>
              <a:schemeClr val="tx1"/>
            </a:solidFill>
            <a:round/>
            <a:headEnd/>
            <a:tailEnd/>
          </a:ln>
        </p:spPr>
        <p:txBody>
          <a:bodyPr vert="eaVert" wrap="none" lIns="0" tIns="0" rIns="0" bIns="0">
            <a:spAutoFit/>
          </a:bodyPr>
          <a:lstStyle/>
          <a:p>
            <a:endParaRPr lang="ja-JP" altLang="en-US"/>
          </a:p>
        </p:txBody>
      </p:sp>
      <p:sp>
        <p:nvSpPr>
          <p:cNvPr id="19537" name="Line 144"/>
          <p:cNvSpPr>
            <a:spLocks noChangeShapeType="1"/>
          </p:cNvSpPr>
          <p:nvPr/>
        </p:nvSpPr>
        <p:spPr bwMode="auto">
          <a:xfrm>
            <a:off x="1254125" y="5305425"/>
            <a:ext cx="66675" cy="0"/>
          </a:xfrm>
          <a:prstGeom prst="line">
            <a:avLst/>
          </a:prstGeom>
          <a:noFill/>
          <a:ln w="19050">
            <a:solidFill>
              <a:schemeClr val="tx2"/>
            </a:solidFill>
            <a:round/>
            <a:headEnd/>
            <a:tailEnd/>
          </a:ln>
        </p:spPr>
        <p:txBody>
          <a:bodyPr vert="eaVert" wrap="none" lIns="0" tIns="0" rIns="0" bIns="0">
            <a:spAutoFit/>
          </a:bodyPr>
          <a:lstStyle/>
          <a:p>
            <a:endParaRPr lang="ja-JP" altLang="en-US"/>
          </a:p>
        </p:txBody>
      </p:sp>
      <p:sp>
        <p:nvSpPr>
          <p:cNvPr id="19538" name="Line 145"/>
          <p:cNvSpPr>
            <a:spLocks noChangeShapeType="1"/>
          </p:cNvSpPr>
          <p:nvPr/>
        </p:nvSpPr>
        <p:spPr bwMode="auto">
          <a:xfrm>
            <a:off x="1254125" y="4668838"/>
            <a:ext cx="66675" cy="0"/>
          </a:xfrm>
          <a:prstGeom prst="line">
            <a:avLst/>
          </a:prstGeom>
          <a:noFill/>
          <a:ln w="19050">
            <a:solidFill>
              <a:schemeClr val="tx1"/>
            </a:solidFill>
            <a:round/>
            <a:headEnd/>
            <a:tailEnd/>
          </a:ln>
        </p:spPr>
        <p:txBody>
          <a:bodyPr vert="eaVert" wrap="none" lIns="0" tIns="0" rIns="0" bIns="0">
            <a:spAutoFit/>
          </a:bodyPr>
          <a:lstStyle/>
          <a:p>
            <a:endParaRPr lang="ja-JP" altLang="en-US"/>
          </a:p>
        </p:txBody>
      </p:sp>
      <p:sp>
        <p:nvSpPr>
          <p:cNvPr id="19539" name="Line 146"/>
          <p:cNvSpPr>
            <a:spLocks noChangeShapeType="1"/>
          </p:cNvSpPr>
          <p:nvPr/>
        </p:nvSpPr>
        <p:spPr bwMode="auto">
          <a:xfrm>
            <a:off x="1254125" y="4032250"/>
            <a:ext cx="66675" cy="0"/>
          </a:xfrm>
          <a:prstGeom prst="line">
            <a:avLst/>
          </a:prstGeom>
          <a:noFill/>
          <a:ln w="19050">
            <a:solidFill>
              <a:schemeClr val="tx1"/>
            </a:solidFill>
            <a:round/>
            <a:headEnd/>
            <a:tailEnd/>
          </a:ln>
        </p:spPr>
        <p:txBody>
          <a:bodyPr vert="eaVert" wrap="none" lIns="0" tIns="0" rIns="0" bIns="0">
            <a:spAutoFit/>
          </a:bodyPr>
          <a:lstStyle/>
          <a:p>
            <a:endParaRPr lang="ja-JP" altLang="en-US"/>
          </a:p>
        </p:txBody>
      </p:sp>
      <p:sp>
        <p:nvSpPr>
          <p:cNvPr id="19540" name="Line 147"/>
          <p:cNvSpPr>
            <a:spLocks noChangeShapeType="1"/>
          </p:cNvSpPr>
          <p:nvPr/>
        </p:nvSpPr>
        <p:spPr bwMode="auto">
          <a:xfrm>
            <a:off x="1254125" y="3395663"/>
            <a:ext cx="66675" cy="0"/>
          </a:xfrm>
          <a:prstGeom prst="line">
            <a:avLst/>
          </a:prstGeom>
          <a:noFill/>
          <a:ln w="19050">
            <a:solidFill>
              <a:schemeClr val="tx1"/>
            </a:solidFill>
            <a:round/>
            <a:headEnd/>
            <a:tailEnd/>
          </a:ln>
        </p:spPr>
        <p:txBody>
          <a:bodyPr vert="eaVert" wrap="none" lIns="0" tIns="0" rIns="0" bIns="0">
            <a:spAutoFit/>
          </a:bodyPr>
          <a:lstStyle/>
          <a:p>
            <a:endParaRPr lang="ja-JP" altLang="en-US"/>
          </a:p>
        </p:txBody>
      </p:sp>
      <p:sp>
        <p:nvSpPr>
          <p:cNvPr id="19541" name="Line 148"/>
          <p:cNvSpPr>
            <a:spLocks noChangeShapeType="1"/>
          </p:cNvSpPr>
          <p:nvPr/>
        </p:nvSpPr>
        <p:spPr bwMode="auto">
          <a:xfrm>
            <a:off x="1254125" y="2757488"/>
            <a:ext cx="66675" cy="0"/>
          </a:xfrm>
          <a:prstGeom prst="line">
            <a:avLst/>
          </a:prstGeom>
          <a:noFill/>
          <a:ln w="19050">
            <a:solidFill>
              <a:schemeClr val="tx1"/>
            </a:solidFill>
            <a:round/>
            <a:headEnd/>
            <a:tailEnd/>
          </a:ln>
        </p:spPr>
        <p:txBody>
          <a:bodyPr vert="eaVert" wrap="none" lIns="0" tIns="0" rIns="0" bIns="0">
            <a:spAutoFit/>
          </a:bodyPr>
          <a:lstStyle/>
          <a:p>
            <a:endParaRPr lang="ja-JP" altLang="en-US"/>
          </a:p>
        </p:txBody>
      </p:sp>
      <p:sp>
        <p:nvSpPr>
          <p:cNvPr id="19542" name="Line 149"/>
          <p:cNvSpPr>
            <a:spLocks noChangeShapeType="1"/>
          </p:cNvSpPr>
          <p:nvPr/>
        </p:nvSpPr>
        <p:spPr bwMode="auto">
          <a:xfrm>
            <a:off x="1254125" y="2120900"/>
            <a:ext cx="66675" cy="0"/>
          </a:xfrm>
          <a:prstGeom prst="line">
            <a:avLst/>
          </a:prstGeom>
          <a:noFill/>
          <a:ln w="19050">
            <a:solidFill>
              <a:schemeClr val="tx1"/>
            </a:solidFill>
            <a:round/>
            <a:headEnd/>
            <a:tailEnd/>
          </a:ln>
        </p:spPr>
        <p:txBody>
          <a:bodyPr vert="eaVert" wrap="none" lIns="0" tIns="0" rIns="0" bIns="0">
            <a:spAutoFit/>
          </a:bodyPr>
          <a:lstStyle/>
          <a:p>
            <a:endParaRPr lang="ja-JP" altLang="en-US"/>
          </a:p>
        </p:txBody>
      </p:sp>
      <p:sp>
        <p:nvSpPr>
          <p:cNvPr id="19543" name="Line 150"/>
          <p:cNvSpPr>
            <a:spLocks noChangeShapeType="1"/>
          </p:cNvSpPr>
          <p:nvPr/>
        </p:nvSpPr>
        <p:spPr bwMode="auto">
          <a:xfrm>
            <a:off x="1254125" y="1484313"/>
            <a:ext cx="66675" cy="0"/>
          </a:xfrm>
          <a:prstGeom prst="line">
            <a:avLst/>
          </a:prstGeom>
          <a:noFill/>
          <a:ln w="19050">
            <a:solidFill>
              <a:schemeClr val="tx1"/>
            </a:solidFill>
            <a:round/>
            <a:headEnd/>
            <a:tailEnd/>
          </a:ln>
        </p:spPr>
        <p:txBody>
          <a:bodyPr vert="eaVert" wrap="none" lIns="0" tIns="0" rIns="0" bIns="0">
            <a:spAutoFit/>
          </a:bodyPr>
          <a:lstStyle/>
          <a:p>
            <a:endParaRPr lang="ja-JP" altLang="en-US"/>
          </a:p>
        </p:txBody>
      </p:sp>
      <p:sp>
        <p:nvSpPr>
          <p:cNvPr id="15511" name="Rectangle 151"/>
          <p:cNvSpPr>
            <a:spLocks noChangeArrowheads="1"/>
          </p:cNvSpPr>
          <p:nvPr/>
        </p:nvSpPr>
        <p:spPr bwMode="auto">
          <a:xfrm>
            <a:off x="782638" y="5175250"/>
            <a:ext cx="442912" cy="258763"/>
          </a:xfrm>
          <a:prstGeom prst="rect">
            <a:avLst/>
          </a:prstGeom>
          <a:noFill/>
          <a:ln w="9525">
            <a:noFill/>
            <a:miter lim="800000"/>
            <a:headEnd/>
            <a:tailEnd/>
          </a:ln>
          <a:effectLst/>
        </p:spPr>
        <p:txBody>
          <a:bodyPr wrap="none" lIns="0" tIns="0" rIns="0" bIns="0" anchor="ctr">
            <a:spAutoFit/>
          </a:bodyPr>
          <a:lstStyle/>
          <a:p>
            <a:pPr algn="r" fontAlgn="auto">
              <a:spcBef>
                <a:spcPts val="0"/>
              </a:spcBef>
              <a:spcAft>
                <a:spcPts val="0"/>
              </a:spcAft>
              <a:defRPr/>
            </a:pPr>
            <a:r>
              <a:rPr lang="en-US" altLang="ja-JP" sz="1700">
                <a:effectLst>
                  <a:outerShdw blurRad="38100" dist="38100" dir="2700000" algn="tl">
                    <a:srgbClr val="000000"/>
                  </a:outerShdw>
                </a:effectLst>
                <a:latin typeface="Arial Narrow" pitchFamily="34" charset="0"/>
                <a:ea typeface="+mn-ea"/>
              </a:rPr>
              <a:t>5,000</a:t>
            </a:r>
          </a:p>
        </p:txBody>
      </p:sp>
      <p:sp>
        <p:nvSpPr>
          <p:cNvPr id="15512" name="Rectangle 152"/>
          <p:cNvSpPr>
            <a:spLocks noChangeArrowheads="1"/>
          </p:cNvSpPr>
          <p:nvPr/>
        </p:nvSpPr>
        <p:spPr bwMode="auto">
          <a:xfrm>
            <a:off x="684213" y="4537075"/>
            <a:ext cx="541337" cy="258763"/>
          </a:xfrm>
          <a:prstGeom prst="rect">
            <a:avLst/>
          </a:prstGeom>
          <a:noFill/>
          <a:ln w="9525">
            <a:noFill/>
            <a:miter lim="800000"/>
            <a:headEnd/>
            <a:tailEnd/>
          </a:ln>
          <a:effectLst/>
        </p:spPr>
        <p:txBody>
          <a:bodyPr wrap="none" lIns="0" tIns="0" rIns="0" bIns="0" anchor="ctr">
            <a:spAutoFit/>
          </a:bodyPr>
          <a:lstStyle/>
          <a:p>
            <a:pPr algn="r" fontAlgn="auto">
              <a:spcBef>
                <a:spcPts val="0"/>
              </a:spcBef>
              <a:spcAft>
                <a:spcPts val="0"/>
              </a:spcAft>
              <a:defRPr/>
            </a:pPr>
            <a:r>
              <a:rPr lang="en-US" altLang="ja-JP" sz="1700">
                <a:effectLst>
                  <a:outerShdw blurRad="38100" dist="38100" dir="2700000" algn="tl">
                    <a:srgbClr val="000000"/>
                  </a:outerShdw>
                </a:effectLst>
                <a:latin typeface="Arial Narrow" pitchFamily="34" charset="0"/>
                <a:ea typeface="+mn-ea"/>
              </a:rPr>
              <a:t>10,000</a:t>
            </a:r>
          </a:p>
        </p:txBody>
      </p:sp>
      <p:sp>
        <p:nvSpPr>
          <p:cNvPr id="15513" name="Rectangle 153"/>
          <p:cNvSpPr>
            <a:spLocks noChangeArrowheads="1"/>
          </p:cNvSpPr>
          <p:nvPr/>
        </p:nvSpPr>
        <p:spPr bwMode="auto">
          <a:xfrm>
            <a:off x="684213" y="3900488"/>
            <a:ext cx="541337" cy="258762"/>
          </a:xfrm>
          <a:prstGeom prst="rect">
            <a:avLst/>
          </a:prstGeom>
          <a:noFill/>
          <a:ln w="9525">
            <a:noFill/>
            <a:miter lim="800000"/>
            <a:headEnd/>
            <a:tailEnd/>
          </a:ln>
          <a:effectLst/>
        </p:spPr>
        <p:txBody>
          <a:bodyPr wrap="none" lIns="0" tIns="0" rIns="0" bIns="0" anchor="ctr">
            <a:spAutoFit/>
          </a:bodyPr>
          <a:lstStyle/>
          <a:p>
            <a:pPr algn="r" fontAlgn="auto">
              <a:spcBef>
                <a:spcPts val="0"/>
              </a:spcBef>
              <a:spcAft>
                <a:spcPts val="0"/>
              </a:spcAft>
              <a:defRPr/>
            </a:pPr>
            <a:r>
              <a:rPr lang="en-US" altLang="ja-JP" sz="1700">
                <a:effectLst>
                  <a:outerShdw blurRad="38100" dist="38100" dir="2700000" algn="tl">
                    <a:srgbClr val="000000"/>
                  </a:outerShdw>
                </a:effectLst>
                <a:latin typeface="Arial Narrow" pitchFamily="34" charset="0"/>
                <a:ea typeface="+mn-ea"/>
              </a:rPr>
              <a:t>15,000</a:t>
            </a:r>
          </a:p>
        </p:txBody>
      </p:sp>
      <p:sp>
        <p:nvSpPr>
          <p:cNvPr id="15514" name="Rectangle 154"/>
          <p:cNvSpPr>
            <a:spLocks noChangeArrowheads="1"/>
          </p:cNvSpPr>
          <p:nvPr/>
        </p:nvSpPr>
        <p:spPr bwMode="auto">
          <a:xfrm>
            <a:off x="684213" y="3259138"/>
            <a:ext cx="541337" cy="258762"/>
          </a:xfrm>
          <a:prstGeom prst="rect">
            <a:avLst/>
          </a:prstGeom>
          <a:noFill/>
          <a:ln w="9525">
            <a:noFill/>
            <a:miter lim="800000"/>
            <a:headEnd/>
            <a:tailEnd/>
          </a:ln>
          <a:effectLst/>
        </p:spPr>
        <p:txBody>
          <a:bodyPr wrap="none" lIns="0" tIns="0" rIns="0" bIns="0" anchor="ctr">
            <a:spAutoFit/>
          </a:bodyPr>
          <a:lstStyle/>
          <a:p>
            <a:pPr algn="r" fontAlgn="auto">
              <a:spcBef>
                <a:spcPts val="0"/>
              </a:spcBef>
              <a:spcAft>
                <a:spcPts val="0"/>
              </a:spcAft>
              <a:defRPr/>
            </a:pPr>
            <a:r>
              <a:rPr lang="en-US" altLang="ja-JP" sz="1700">
                <a:effectLst>
                  <a:outerShdw blurRad="38100" dist="38100" dir="2700000" algn="tl">
                    <a:srgbClr val="000000"/>
                  </a:outerShdw>
                </a:effectLst>
                <a:latin typeface="Arial Narrow" pitchFamily="34" charset="0"/>
                <a:ea typeface="+mn-ea"/>
              </a:rPr>
              <a:t>20,000</a:t>
            </a:r>
          </a:p>
        </p:txBody>
      </p:sp>
      <p:sp>
        <p:nvSpPr>
          <p:cNvPr id="15515" name="Rectangle 155"/>
          <p:cNvSpPr>
            <a:spLocks noChangeArrowheads="1"/>
          </p:cNvSpPr>
          <p:nvPr/>
        </p:nvSpPr>
        <p:spPr bwMode="auto">
          <a:xfrm>
            <a:off x="684213" y="2622550"/>
            <a:ext cx="541337" cy="258763"/>
          </a:xfrm>
          <a:prstGeom prst="rect">
            <a:avLst/>
          </a:prstGeom>
          <a:noFill/>
          <a:ln w="9525">
            <a:noFill/>
            <a:miter lim="800000"/>
            <a:headEnd/>
            <a:tailEnd/>
          </a:ln>
          <a:effectLst/>
        </p:spPr>
        <p:txBody>
          <a:bodyPr wrap="none" lIns="0" tIns="0" rIns="0" bIns="0" anchor="ctr">
            <a:spAutoFit/>
          </a:bodyPr>
          <a:lstStyle/>
          <a:p>
            <a:pPr algn="r" fontAlgn="auto">
              <a:spcBef>
                <a:spcPts val="0"/>
              </a:spcBef>
              <a:spcAft>
                <a:spcPts val="0"/>
              </a:spcAft>
              <a:defRPr/>
            </a:pPr>
            <a:r>
              <a:rPr lang="en-US" altLang="ja-JP" sz="1700">
                <a:effectLst>
                  <a:outerShdw blurRad="38100" dist="38100" dir="2700000" algn="tl">
                    <a:srgbClr val="000000"/>
                  </a:outerShdw>
                </a:effectLst>
                <a:latin typeface="Arial Narrow" pitchFamily="34" charset="0"/>
                <a:ea typeface="+mn-ea"/>
              </a:rPr>
              <a:t>25,000</a:t>
            </a:r>
          </a:p>
        </p:txBody>
      </p:sp>
      <p:sp>
        <p:nvSpPr>
          <p:cNvPr id="15516" name="Rectangle 156"/>
          <p:cNvSpPr>
            <a:spLocks noChangeArrowheads="1"/>
          </p:cNvSpPr>
          <p:nvPr/>
        </p:nvSpPr>
        <p:spPr bwMode="auto">
          <a:xfrm>
            <a:off x="684213" y="1982788"/>
            <a:ext cx="541337" cy="258762"/>
          </a:xfrm>
          <a:prstGeom prst="rect">
            <a:avLst/>
          </a:prstGeom>
          <a:noFill/>
          <a:ln w="9525">
            <a:noFill/>
            <a:miter lim="800000"/>
            <a:headEnd/>
            <a:tailEnd/>
          </a:ln>
          <a:effectLst/>
        </p:spPr>
        <p:txBody>
          <a:bodyPr wrap="none" lIns="0" tIns="0" rIns="0" bIns="0" anchor="ctr">
            <a:spAutoFit/>
          </a:bodyPr>
          <a:lstStyle/>
          <a:p>
            <a:pPr algn="r" fontAlgn="auto">
              <a:spcBef>
                <a:spcPts val="0"/>
              </a:spcBef>
              <a:spcAft>
                <a:spcPts val="0"/>
              </a:spcAft>
              <a:defRPr/>
            </a:pPr>
            <a:r>
              <a:rPr lang="en-US" altLang="ja-JP" sz="1700">
                <a:effectLst>
                  <a:outerShdw blurRad="38100" dist="38100" dir="2700000" algn="tl">
                    <a:srgbClr val="000000"/>
                  </a:outerShdw>
                </a:effectLst>
                <a:latin typeface="Arial Narrow" pitchFamily="34" charset="0"/>
                <a:ea typeface="+mn-ea"/>
              </a:rPr>
              <a:t>30,000</a:t>
            </a:r>
          </a:p>
        </p:txBody>
      </p:sp>
      <p:sp>
        <p:nvSpPr>
          <p:cNvPr id="15517" name="Rectangle 157"/>
          <p:cNvSpPr>
            <a:spLocks noChangeArrowheads="1"/>
          </p:cNvSpPr>
          <p:nvPr/>
        </p:nvSpPr>
        <p:spPr bwMode="auto">
          <a:xfrm>
            <a:off x="684213" y="1346200"/>
            <a:ext cx="541337" cy="258763"/>
          </a:xfrm>
          <a:prstGeom prst="rect">
            <a:avLst/>
          </a:prstGeom>
          <a:noFill/>
          <a:ln w="9525">
            <a:noFill/>
            <a:miter lim="800000"/>
            <a:headEnd/>
            <a:tailEnd/>
          </a:ln>
          <a:effectLst/>
        </p:spPr>
        <p:txBody>
          <a:bodyPr wrap="none" lIns="0" tIns="0" rIns="0" bIns="0" anchor="ctr">
            <a:spAutoFit/>
          </a:bodyPr>
          <a:lstStyle/>
          <a:p>
            <a:pPr algn="r" fontAlgn="auto">
              <a:spcBef>
                <a:spcPts val="0"/>
              </a:spcBef>
              <a:spcAft>
                <a:spcPts val="0"/>
              </a:spcAft>
              <a:defRPr/>
            </a:pPr>
            <a:r>
              <a:rPr lang="en-US" altLang="ja-JP" sz="1700">
                <a:effectLst>
                  <a:outerShdw blurRad="38100" dist="38100" dir="2700000" algn="tl">
                    <a:srgbClr val="000000"/>
                  </a:outerShdw>
                </a:effectLst>
                <a:latin typeface="Arial Narrow" pitchFamily="34" charset="0"/>
                <a:ea typeface="+mn-ea"/>
              </a:rPr>
              <a:t>35,000</a:t>
            </a:r>
          </a:p>
        </p:txBody>
      </p:sp>
      <p:sp>
        <p:nvSpPr>
          <p:cNvPr id="19551" name="Rectangle 158"/>
          <p:cNvSpPr>
            <a:spLocks noChangeArrowheads="1"/>
          </p:cNvSpPr>
          <p:nvPr/>
        </p:nvSpPr>
        <p:spPr bwMode="auto">
          <a:xfrm>
            <a:off x="569913" y="1006475"/>
            <a:ext cx="841375" cy="319088"/>
          </a:xfrm>
          <a:prstGeom prst="rect">
            <a:avLst/>
          </a:prstGeom>
          <a:noFill/>
          <a:ln w="9525">
            <a:noFill/>
            <a:miter lim="800000"/>
            <a:headEnd/>
            <a:tailEnd/>
          </a:ln>
        </p:spPr>
        <p:txBody>
          <a:bodyPr wrap="none" rIns="126000" anchor="ctr">
            <a:spAutoFit/>
          </a:bodyPr>
          <a:lstStyle/>
          <a:p>
            <a:r>
              <a:rPr kumimoji="0" lang="ja-JP" altLang="en-US" sz="1500">
                <a:latin typeface="Book Antiqua" pitchFamily="18" charset="0"/>
                <a:ea typeface="HG明朝B" pitchFamily="17" charset="-128"/>
              </a:rPr>
              <a:t>（人</a:t>
            </a:r>
            <a:r>
              <a:rPr kumimoji="0" lang="en-US" altLang="ja-JP" sz="1500">
                <a:latin typeface="Book Antiqua" pitchFamily="18" charset="0"/>
                <a:ea typeface="HG明朝B" pitchFamily="17" charset="-128"/>
              </a:rPr>
              <a:t>/</a:t>
            </a:r>
            <a:r>
              <a:rPr kumimoji="0" lang="ja-JP" altLang="en-US" sz="1500">
                <a:latin typeface="Book Antiqua" pitchFamily="18" charset="0"/>
                <a:ea typeface="HG明朝B" pitchFamily="17" charset="-128"/>
              </a:rPr>
              <a:t>年）</a:t>
            </a:r>
          </a:p>
        </p:txBody>
      </p:sp>
      <p:sp>
        <p:nvSpPr>
          <p:cNvPr id="15519" name="Rectangle 159"/>
          <p:cNvSpPr>
            <a:spLocks noChangeArrowheads="1"/>
          </p:cNvSpPr>
          <p:nvPr/>
        </p:nvSpPr>
        <p:spPr bwMode="auto">
          <a:xfrm>
            <a:off x="2027238" y="3649663"/>
            <a:ext cx="2173287" cy="427037"/>
          </a:xfrm>
          <a:prstGeom prst="rect">
            <a:avLst/>
          </a:prstGeom>
          <a:noFill/>
          <a:ln w="9525">
            <a:noFill/>
            <a:miter lim="800000"/>
            <a:headEnd/>
            <a:tailEnd/>
          </a:ln>
          <a:effectLst/>
        </p:spPr>
        <p:txBody>
          <a:bodyPr>
            <a:spAutoFit/>
          </a:bodyPr>
          <a:lstStyle/>
          <a:p>
            <a:pPr fontAlgn="auto">
              <a:spcBef>
                <a:spcPct val="50000"/>
              </a:spcBef>
              <a:spcAft>
                <a:spcPts val="0"/>
              </a:spcAft>
              <a:defRPr/>
            </a:pPr>
            <a:r>
              <a:rPr lang="ja-JP" altLang="en-US" sz="2200" b="1">
                <a:solidFill>
                  <a:srgbClr val="FF9900"/>
                </a:solidFill>
                <a:effectLst>
                  <a:outerShdw blurRad="38100" dist="38100" dir="2700000" algn="tl">
                    <a:srgbClr val="000000"/>
                  </a:outerShdw>
                </a:effectLst>
                <a:latin typeface="Tahoma" pitchFamily="34" charset="0"/>
                <a:ea typeface="+mn-ea"/>
              </a:rPr>
              <a:t>糖尿病性腎症</a:t>
            </a:r>
          </a:p>
        </p:txBody>
      </p:sp>
      <p:sp>
        <p:nvSpPr>
          <p:cNvPr id="19553" name="Rectangle 160"/>
          <p:cNvSpPr>
            <a:spLocks noChangeArrowheads="1"/>
          </p:cNvSpPr>
          <p:nvPr/>
        </p:nvSpPr>
        <p:spPr bwMode="auto">
          <a:xfrm>
            <a:off x="2193925" y="1954213"/>
            <a:ext cx="2197100" cy="427037"/>
          </a:xfrm>
          <a:prstGeom prst="rect">
            <a:avLst/>
          </a:prstGeom>
          <a:noFill/>
          <a:ln w="9525">
            <a:noFill/>
            <a:miter lim="800000"/>
            <a:headEnd/>
            <a:tailEnd/>
          </a:ln>
        </p:spPr>
        <p:txBody>
          <a:bodyPr>
            <a:spAutoFit/>
          </a:bodyPr>
          <a:lstStyle/>
          <a:p>
            <a:r>
              <a:rPr lang="ja-JP" altLang="en-US" sz="2200" b="1">
                <a:solidFill>
                  <a:srgbClr val="FF6699"/>
                </a:solidFill>
                <a:latin typeface="Tahoma" pitchFamily="34" charset="0"/>
                <a:ea typeface="HG明朝B" pitchFamily="17" charset="-128"/>
              </a:rPr>
              <a:t>慢性糸球体腎炎</a:t>
            </a:r>
          </a:p>
        </p:txBody>
      </p:sp>
      <p:sp>
        <p:nvSpPr>
          <p:cNvPr id="19554" name="Rectangle 161"/>
          <p:cNvSpPr>
            <a:spLocks noChangeArrowheads="1"/>
          </p:cNvSpPr>
          <p:nvPr/>
        </p:nvSpPr>
        <p:spPr bwMode="auto">
          <a:xfrm>
            <a:off x="3968750" y="4922838"/>
            <a:ext cx="1460500" cy="427037"/>
          </a:xfrm>
          <a:prstGeom prst="rect">
            <a:avLst/>
          </a:prstGeom>
          <a:noFill/>
          <a:ln w="9525">
            <a:noFill/>
            <a:miter lim="800000"/>
            <a:headEnd/>
            <a:tailEnd/>
          </a:ln>
        </p:spPr>
        <p:txBody>
          <a:bodyPr>
            <a:spAutoFit/>
          </a:bodyPr>
          <a:lstStyle/>
          <a:p>
            <a:r>
              <a:rPr lang="ja-JP" altLang="en-US" sz="2200" b="1">
                <a:latin typeface="Tahoma" pitchFamily="34" charset="0"/>
                <a:ea typeface="HG明朝B" pitchFamily="17" charset="-128"/>
              </a:rPr>
              <a:t>腎硬化症</a:t>
            </a:r>
          </a:p>
        </p:txBody>
      </p:sp>
      <p:sp>
        <p:nvSpPr>
          <p:cNvPr id="19555" name="Freeform 162"/>
          <p:cNvSpPr>
            <a:spLocks/>
          </p:cNvSpPr>
          <p:nvPr/>
        </p:nvSpPr>
        <p:spPr bwMode="auto">
          <a:xfrm>
            <a:off x="1457325" y="3335338"/>
            <a:ext cx="5497513" cy="1649412"/>
          </a:xfrm>
          <a:custGeom>
            <a:avLst/>
            <a:gdLst>
              <a:gd name="T0" fmla="*/ 0 w 3840"/>
              <a:gd name="T1" fmla="*/ 960 h 960"/>
              <a:gd name="T2" fmla="*/ 192 w 3840"/>
              <a:gd name="T3" fmla="*/ 891 h 960"/>
              <a:gd name="T4" fmla="*/ 384 w 3840"/>
              <a:gd name="T5" fmla="*/ 798 h 960"/>
              <a:gd name="T6" fmla="*/ 576 w 3840"/>
              <a:gd name="T7" fmla="*/ 744 h 960"/>
              <a:gd name="T8" fmla="*/ 771 w 3840"/>
              <a:gd name="T9" fmla="*/ 714 h 960"/>
              <a:gd name="T10" fmla="*/ 963 w 3840"/>
              <a:gd name="T11" fmla="*/ 624 h 960"/>
              <a:gd name="T12" fmla="*/ 1155 w 3840"/>
              <a:gd name="T13" fmla="*/ 549 h 960"/>
              <a:gd name="T14" fmla="*/ 1344 w 3840"/>
              <a:gd name="T15" fmla="*/ 558 h 960"/>
              <a:gd name="T16" fmla="*/ 1539 w 3840"/>
              <a:gd name="T17" fmla="*/ 486 h 960"/>
              <a:gd name="T18" fmla="*/ 1731 w 3840"/>
              <a:gd name="T19" fmla="*/ 474 h 960"/>
              <a:gd name="T20" fmla="*/ 1926 w 3840"/>
              <a:gd name="T21" fmla="*/ 426 h 960"/>
              <a:gd name="T22" fmla="*/ 2115 w 3840"/>
              <a:gd name="T23" fmla="*/ 387 h 960"/>
              <a:gd name="T24" fmla="*/ 2304 w 3840"/>
              <a:gd name="T25" fmla="*/ 351 h 960"/>
              <a:gd name="T26" fmla="*/ 2493 w 3840"/>
              <a:gd name="T27" fmla="*/ 309 h 960"/>
              <a:gd name="T28" fmla="*/ 2688 w 3840"/>
              <a:gd name="T29" fmla="*/ 267 h 960"/>
              <a:gd name="T30" fmla="*/ 2880 w 3840"/>
              <a:gd name="T31" fmla="*/ 216 h 960"/>
              <a:gd name="T32" fmla="*/ 3072 w 3840"/>
              <a:gd name="T33" fmla="*/ 186 h 960"/>
              <a:gd name="T34" fmla="*/ 3264 w 3840"/>
              <a:gd name="T35" fmla="*/ 177 h 960"/>
              <a:gd name="T36" fmla="*/ 3453 w 3840"/>
              <a:gd name="T37" fmla="*/ 108 h 960"/>
              <a:gd name="T38" fmla="*/ 3648 w 3840"/>
              <a:gd name="T39" fmla="*/ 72 h 960"/>
              <a:gd name="T40" fmla="*/ 3840 w 3840"/>
              <a:gd name="T41" fmla="*/ 0 h 96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840"/>
              <a:gd name="T64" fmla="*/ 0 h 960"/>
              <a:gd name="T65" fmla="*/ 3840 w 3840"/>
              <a:gd name="T66" fmla="*/ 960 h 96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840" h="960">
                <a:moveTo>
                  <a:pt x="0" y="960"/>
                </a:moveTo>
                <a:lnTo>
                  <a:pt x="192" y="891"/>
                </a:lnTo>
                <a:lnTo>
                  <a:pt x="384" y="798"/>
                </a:lnTo>
                <a:lnTo>
                  <a:pt x="576" y="744"/>
                </a:lnTo>
                <a:lnTo>
                  <a:pt x="771" y="714"/>
                </a:lnTo>
                <a:lnTo>
                  <a:pt x="963" y="624"/>
                </a:lnTo>
                <a:lnTo>
                  <a:pt x="1155" y="549"/>
                </a:lnTo>
                <a:lnTo>
                  <a:pt x="1344" y="558"/>
                </a:lnTo>
                <a:lnTo>
                  <a:pt x="1539" y="486"/>
                </a:lnTo>
                <a:lnTo>
                  <a:pt x="1731" y="474"/>
                </a:lnTo>
                <a:lnTo>
                  <a:pt x="1926" y="426"/>
                </a:lnTo>
                <a:lnTo>
                  <a:pt x="2115" y="387"/>
                </a:lnTo>
                <a:lnTo>
                  <a:pt x="2304" y="351"/>
                </a:lnTo>
                <a:lnTo>
                  <a:pt x="2493" y="309"/>
                </a:lnTo>
                <a:lnTo>
                  <a:pt x="2688" y="267"/>
                </a:lnTo>
                <a:lnTo>
                  <a:pt x="2880" y="216"/>
                </a:lnTo>
                <a:lnTo>
                  <a:pt x="3072" y="186"/>
                </a:lnTo>
                <a:lnTo>
                  <a:pt x="3264" y="177"/>
                </a:lnTo>
                <a:lnTo>
                  <a:pt x="3453" y="108"/>
                </a:lnTo>
                <a:lnTo>
                  <a:pt x="3648" y="72"/>
                </a:lnTo>
                <a:lnTo>
                  <a:pt x="3840" y="0"/>
                </a:lnTo>
              </a:path>
            </a:pathLst>
          </a:custGeom>
          <a:noFill/>
          <a:ln w="50800" cap="flat" cmpd="sng">
            <a:solidFill>
              <a:srgbClr val="FF9900"/>
            </a:solidFill>
            <a:prstDash val="solid"/>
            <a:round/>
            <a:headEnd type="none" w="med" len="med"/>
            <a:tailEnd type="none" w="med" len="med"/>
          </a:ln>
        </p:spPr>
        <p:txBody>
          <a:bodyPr/>
          <a:lstStyle/>
          <a:p>
            <a:endParaRPr lang="ja-JP" altLang="en-US"/>
          </a:p>
        </p:txBody>
      </p:sp>
      <p:sp>
        <p:nvSpPr>
          <p:cNvPr id="19556" name="Line 163"/>
          <p:cNvSpPr>
            <a:spLocks noChangeShapeType="1"/>
          </p:cNvSpPr>
          <p:nvPr/>
        </p:nvSpPr>
        <p:spPr bwMode="auto">
          <a:xfrm flipV="1">
            <a:off x="7011988" y="3351213"/>
            <a:ext cx="196850" cy="0"/>
          </a:xfrm>
          <a:prstGeom prst="line">
            <a:avLst/>
          </a:prstGeom>
          <a:noFill/>
          <a:ln w="50800">
            <a:solidFill>
              <a:srgbClr val="FF9900"/>
            </a:solidFill>
            <a:round/>
            <a:headEnd/>
            <a:tailEnd/>
          </a:ln>
        </p:spPr>
        <p:txBody>
          <a:bodyPr/>
          <a:lstStyle/>
          <a:p>
            <a:endParaRPr lang="ja-JP" altLang="en-US"/>
          </a:p>
        </p:txBody>
      </p:sp>
      <p:sp>
        <p:nvSpPr>
          <p:cNvPr id="19557" name="Rectangle 186"/>
          <p:cNvSpPr>
            <a:spLocks noChangeArrowheads="1"/>
          </p:cNvSpPr>
          <p:nvPr/>
        </p:nvSpPr>
        <p:spPr bwMode="auto">
          <a:xfrm>
            <a:off x="292100" y="2549525"/>
            <a:ext cx="166688" cy="382588"/>
          </a:xfrm>
          <a:prstGeom prst="rect">
            <a:avLst/>
          </a:prstGeom>
          <a:solidFill>
            <a:srgbClr val="0066FF"/>
          </a:solidFill>
          <a:ln w="12700">
            <a:noFill/>
            <a:miter lim="800000"/>
            <a:headEnd/>
            <a:tailEnd/>
          </a:ln>
        </p:spPr>
        <p:txBody>
          <a:bodyPr wrap="none" anchor="ctr"/>
          <a:lstStyle/>
          <a:p>
            <a:endParaRPr lang="ja-JP" altLang="en-US">
              <a:latin typeface="Book Antiqua" pitchFamily="18" charset="0"/>
              <a:ea typeface="HG明朝B" pitchFamily="17" charset="-128"/>
            </a:endParaRPr>
          </a:p>
        </p:txBody>
      </p:sp>
      <p:sp>
        <p:nvSpPr>
          <p:cNvPr id="19558" name="Rectangle 187"/>
          <p:cNvSpPr>
            <a:spLocks noChangeArrowheads="1"/>
          </p:cNvSpPr>
          <p:nvPr/>
        </p:nvSpPr>
        <p:spPr bwMode="auto">
          <a:xfrm>
            <a:off x="7396163" y="1284288"/>
            <a:ext cx="176212" cy="4643437"/>
          </a:xfrm>
          <a:prstGeom prst="rect">
            <a:avLst/>
          </a:prstGeom>
          <a:solidFill>
            <a:srgbClr val="0066FF"/>
          </a:solidFill>
          <a:ln w="12700">
            <a:noFill/>
            <a:miter lim="800000"/>
            <a:headEnd/>
            <a:tailEnd/>
          </a:ln>
        </p:spPr>
        <p:txBody>
          <a:bodyPr wrap="none" anchor="ctr"/>
          <a:lstStyle/>
          <a:p>
            <a:endParaRPr lang="ja-JP" altLang="en-US">
              <a:latin typeface="Book Antiqua" pitchFamily="18" charset="0"/>
              <a:ea typeface="HG明朝B" pitchFamily="17" charset="-128"/>
            </a:endParaRPr>
          </a:p>
        </p:txBody>
      </p:sp>
      <p:sp>
        <p:nvSpPr>
          <p:cNvPr id="19559" name="Line 188"/>
          <p:cNvSpPr>
            <a:spLocks noChangeShapeType="1"/>
          </p:cNvSpPr>
          <p:nvPr/>
        </p:nvSpPr>
        <p:spPr bwMode="auto">
          <a:xfrm flipV="1">
            <a:off x="7353300" y="5953125"/>
            <a:ext cx="0" cy="96838"/>
          </a:xfrm>
          <a:prstGeom prst="line">
            <a:avLst/>
          </a:prstGeom>
          <a:noFill/>
          <a:ln w="12700">
            <a:solidFill>
              <a:schemeClr val="tx1"/>
            </a:solidFill>
            <a:round/>
            <a:headEnd/>
            <a:tailEnd/>
          </a:ln>
        </p:spPr>
        <p:txBody>
          <a:bodyPr wrap="none" lIns="0" tIns="0" rIns="0" bIns="0" anchor="b">
            <a:spAutoFit/>
          </a:bodyPr>
          <a:lstStyle/>
          <a:p>
            <a:endParaRPr lang="ja-JP" altLang="en-US"/>
          </a:p>
        </p:txBody>
      </p:sp>
      <p:sp>
        <p:nvSpPr>
          <p:cNvPr id="19560" name="Line 192"/>
          <p:cNvSpPr>
            <a:spLocks noChangeShapeType="1"/>
          </p:cNvSpPr>
          <p:nvPr/>
        </p:nvSpPr>
        <p:spPr bwMode="auto">
          <a:xfrm>
            <a:off x="7218363" y="4213225"/>
            <a:ext cx="222250" cy="19050"/>
          </a:xfrm>
          <a:prstGeom prst="line">
            <a:avLst/>
          </a:prstGeom>
          <a:noFill/>
          <a:ln w="50800">
            <a:solidFill>
              <a:srgbClr val="FF6699"/>
            </a:solidFill>
            <a:round/>
            <a:headEnd/>
            <a:tailEnd/>
          </a:ln>
        </p:spPr>
        <p:txBody>
          <a:bodyPr/>
          <a:lstStyle/>
          <a:p>
            <a:endParaRPr lang="ja-JP" altLang="en-US"/>
          </a:p>
        </p:txBody>
      </p:sp>
      <p:sp>
        <p:nvSpPr>
          <p:cNvPr id="19561" name="Line 193"/>
          <p:cNvSpPr>
            <a:spLocks noChangeShapeType="1"/>
          </p:cNvSpPr>
          <p:nvPr/>
        </p:nvSpPr>
        <p:spPr bwMode="auto">
          <a:xfrm flipV="1">
            <a:off x="7250113" y="3284538"/>
            <a:ext cx="223837" cy="38100"/>
          </a:xfrm>
          <a:prstGeom prst="line">
            <a:avLst/>
          </a:prstGeom>
          <a:noFill/>
          <a:ln w="50800">
            <a:solidFill>
              <a:srgbClr val="FF9900"/>
            </a:solidFill>
            <a:round/>
            <a:headEnd/>
            <a:tailEnd/>
          </a:ln>
        </p:spPr>
        <p:txBody>
          <a:bodyPr/>
          <a:lstStyle/>
          <a:p>
            <a:endParaRPr lang="ja-JP" altLang="en-US"/>
          </a:p>
        </p:txBody>
      </p:sp>
      <p:sp>
        <p:nvSpPr>
          <p:cNvPr id="15555" name="Rectangle 195"/>
          <p:cNvSpPr>
            <a:spLocks noChangeArrowheads="1"/>
          </p:cNvSpPr>
          <p:nvPr/>
        </p:nvSpPr>
        <p:spPr bwMode="auto">
          <a:xfrm>
            <a:off x="7381875" y="5953125"/>
            <a:ext cx="196850" cy="341313"/>
          </a:xfrm>
          <a:prstGeom prst="rect">
            <a:avLst/>
          </a:prstGeom>
          <a:noFill/>
          <a:ln w="9525">
            <a:noFill/>
            <a:miter lim="800000"/>
            <a:headEnd/>
            <a:tailEnd/>
          </a:ln>
          <a:effectLst/>
        </p:spPr>
        <p:txBody>
          <a:bodyPr wrap="none" lIns="0" tIns="82800" rIns="0">
            <a:spAutoFit/>
          </a:bodyPr>
          <a:lstStyle/>
          <a:p>
            <a:pPr algn="ctr" fontAlgn="auto">
              <a:spcBef>
                <a:spcPts val="0"/>
              </a:spcBef>
              <a:spcAft>
                <a:spcPts val="0"/>
              </a:spcAft>
              <a:defRPr/>
            </a:pPr>
            <a:r>
              <a:rPr lang="en-US" altLang="ja-JP" sz="1400">
                <a:effectLst>
                  <a:outerShdw blurRad="38100" dist="38100" dir="2700000" algn="tl">
                    <a:srgbClr val="000000"/>
                  </a:outerShdw>
                </a:effectLst>
                <a:latin typeface="+mn-lt"/>
                <a:ea typeface="+mn-ea"/>
              </a:rPr>
              <a:t>05</a:t>
            </a:r>
          </a:p>
        </p:txBody>
      </p:sp>
      <p:sp>
        <p:nvSpPr>
          <p:cNvPr id="19563" name="Rectangle 196"/>
          <p:cNvSpPr>
            <a:spLocks noChangeArrowheads="1"/>
          </p:cNvSpPr>
          <p:nvPr/>
        </p:nvSpPr>
        <p:spPr bwMode="auto">
          <a:xfrm>
            <a:off x="7643813" y="1154113"/>
            <a:ext cx="174625" cy="4786312"/>
          </a:xfrm>
          <a:prstGeom prst="rect">
            <a:avLst/>
          </a:prstGeom>
          <a:solidFill>
            <a:srgbClr val="0066FF"/>
          </a:solidFill>
          <a:ln w="12700">
            <a:noFill/>
            <a:miter lim="800000"/>
            <a:headEnd/>
            <a:tailEnd/>
          </a:ln>
        </p:spPr>
        <p:txBody>
          <a:bodyPr wrap="none" anchor="ctr"/>
          <a:lstStyle/>
          <a:p>
            <a:endParaRPr lang="ja-JP" altLang="en-US">
              <a:latin typeface="Book Antiqua" pitchFamily="18" charset="0"/>
              <a:ea typeface="HG明朝B" pitchFamily="17" charset="-128"/>
            </a:endParaRPr>
          </a:p>
        </p:txBody>
      </p:sp>
      <p:sp>
        <p:nvSpPr>
          <p:cNvPr id="19564" name="Line 199"/>
          <p:cNvSpPr>
            <a:spLocks noChangeShapeType="1"/>
          </p:cNvSpPr>
          <p:nvPr/>
        </p:nvSpPr>
        <p:spPr bwMode="auto">
          <a:xfrm>
            <a:off x="7478713" y="4224338"/>
            <a:ext cx="250825" cy="77787"/>
          </a:xfrm>
          <a:prstGeom prst="line">
            <a:avLst/>
          </a:prstGeom>
          <a:noFill/>
          <a:ln w="50800">
            <a:solidFill>
              <a:srgbClr val="FF6699"/>
            </a:solidFill>
            <a:round/>
            <a:headEnd/>
            <a:tailEnd/>
          </a:ln>
        </p:spPr>
        <p:txBody>
          <a:bodyPr/>
          <a:lstStyle/>
          <a:p>
            <a:endParaRPr lang="ja-JP" altLang="en-US"/>
          </a:p>
        </p:txBody>
      </p:sp>
      <p:sp>
        <p:nvSpPr>
          <p:cNvPr id="19565" name="Line 200"/>
          <p:cNvSpPr>
            <a:spLocks noChangeShapeType="1"/>
          </p:cNvSpPr>
          <p:nvPr/>
        </p:nvSpPr>
        <p:spPr bwMode="auto">
          <a:xfrm flipV="1">
            <a:off x="7512050" y="3217863"/>
            <a:ext cx="222250" cy="39687"/>
          </a:xfrm>
          <a:prstGeom prst="line">
            <a:avLst/>
          </a:prstGeom>
          <a:noFill/>
          <a:ln w="50800">
            <a:solidFill>
              <a:srgbClr val="FF9900"/>
            </a:solidFill>
            <a:round/>
            <a:headEnd/>
            <a:tailEnd/>
          </a:ln>
        </p:spPr>
        <p:txBody>
          <a:bodyPr/>
          <a:lstStyle/>
          <a:p>
            <a:endParaRPr lang="ja-JP" altLang="en-US"/>
          </a:p>
        </p:txBody>
      </p:sp>
      <p:sp>
        <p:nvSpPr>
          <p:cNvPr id="19566" name="Freeform 203"/>
          <p:cNvSpPr>
            <a:spLocks/>
          </p:cNvSpPr>
          <p:nvPr/>
        </p:nvSpPr>
        <p:spPr bwMode="auto">
          <a:xfrm>
            <a:off x="1320800" y="1082675"/>
            <a:ext cx="6875463" cy="4860925"/>
          </a:xfrm>
          <a:custGeom>
            <a:avLst/>
            <a:gdLst>
              <a:gd name="T0" fmla="*/ 0 w 288"/>
              <a:gd name="T1" fmla="*/ 0 h 768"/>
              <a:gd name="T2" fmla="*/ 0 w 288"/>
              <a:gd name="T3" fmla="*/ 768 h 768"/>
              <a:gd name="T4" fmla="*/ 288 w 288"/>
              <a:gd name="T5" fmla="*/ 768 h 768"/>
              <a:gd name="T6" fmla="*/ 288 w 288"/>
              <a:gd name="T7" fmla="*/ 0 h 768"/>
              <a:gd name="T8" fmla="*/ 0 60000 65536"/>
              <a:gd name="T9" fmla="*/ 0 60000 65536"/>
              <a:gd name="T10" fmla="*/ 0 60000 65536"/>
              <a:gd name="T11" fmla="*/ 0 60000 65536"/>
              <a:gd name="T12" fmla="*/ 0 w 288"/>
              <a:gd name="T13" fmla="*/ 0 h 768"/>
              <a:gd name="T14" fmla="*/ 288 w 288"/>
              <a:gd name="T15" fmla="*/ 768 h 768"/>
            </a:gdLst>
            <a:ahLst/>
            <a:cxnLst>
              <a:cxn ang="T8">
                <a:pos x="T0" y="T1"/>
              </a:cxn>
              <a:cxn ang="T9">
                <a:pos x="T2" y="T3"/>
              </a:cxn>
              <a:cxn ang="T10">
                <a:pos x="T4" y="T5"/>
              </a:cxn>
              <a:cxn ang="T11">
                <a:pos x="T6" y="T7"/>
              </a:cxn>
            </a:cxnLst>
            <a:rect l="T12" t="T13" r="T14" b="T15"/>
            <a:pathLst>
              <a:path w="288" h="768">
                <a:moveTo>
                  <a:pt x="0" y="0"/>
                </a:moveTo>
                <a:lnTo>
                  <a:pt x="0" y="768"/>
                </a:lnTo>
                <a:lnTo>
                  <a:pt x="288" y="768"/>
                </a:lnTo>
                <a:lnTo>
                  <a:pt x="288" y="0"/>
                </a:lnTo>
              </a:path>
            </a:pathLst>
          </a:custGeom>
          <a:noFill/>
          <a:ln w="19050" cap="flat" cmpd="sng">
            <a:solidFill>
              <a:schemeClr val="tx1"/>
            </a:solidFill>
            <a:prstDash val="solid"/>
            <a:round/>
            <a:headEnd type="none" w="med" len="med"/>
            <a:tailEnd type="none" w="med" len="med"/>
          </a:ln>
        </p:spPr>
        <p:txBody>
          <a:bodyPr vert="eaVert" lIns="0" tIns="0" rIns="0" bIns="0">
            <a:spAutoFit/>
          </a:bodyPr>
          <a:lstStyle/>
          <a:p>
            <a:endParaRPr lang="ja-JP" altLang="en-US"/>
          </a:p>
        </p:txBody>
      </p:sp>
      <p:sp>
        <p:nvSpPr>
          <p:cNvPr id="15564" name="Rectangle 204"/>
          <p:cNvSpPr>
            <a:spLocks noChangeArrowheads="1"/>
          </p:cNvSpPr>
          <p:nvPr/>
        </p:nvSpPr>
        <p:spPr bwMode="auto">
          <a:xfrm>
            <a:off x="7629525" y="5953125"/>
            <a:ext cx="196850" cy="341313"/>
          </a:xfrm>
          <a:prstGeom prst="rect">
            <a:avLst/>
          </a:prstGeom>
          <a:noFill/>
          <a:ln w="9525">
            <a:noFill/>
            <a:miter lim="800000"/>
            <a:headEnd/>
            <a:tailEnd/>
          </a:ln>
          <a:effectLst/>
        </p:spPr>
        <p:txBody>
          <a:bodyPr wrap="none" lIns="0" tIns="82800" rIns="0">
            <a:spAutoFit/>
          </a:bodyPr>
          <a:lstStyle/>
          <a:p>
            <a:pPr algn="ctr" fontAlgn="auto">
              <a:spcBef>
                <a:spcPts val="0"/>
              </a:spcBef>
              <a:spcAft>
                <a:spcPts val="0"/>
              </a:spcAft>
              <a:defRPr/>
            </a:pPr>
            <a:r>
              <a:rPr lang="en-US" altLang="ja-JP" sz="1400">
                <a:effectLst>
                  <a:outerShdw blurRad="38100" dist="38100" dir="2700000" algn="tl">
                    <a:srgbClr val="000000"/>
                  </a:outerShdw>
                </a:effectLst>
                <a:latin typeface="+mn-lt"/>
                <a:ea typeface="+mn-ea"/>
              </a:rPr>
              <a:t>06</a:t>
            </a:r>
          </a:p>
        </p:txBody>
      </p:sp>
      <p:sp>
        <p:nvSpPr>
          <p:cNvPr id="19568" name="Rectangle 205"/>
          <p:cNvSpPr>
            <a:spLocks noChangeArrowheads="1"/>
          </p:cNvSpPr>
          <p:nvPr/>
        </p:nvSpPr>
        <p:spPr bwMode="auto">
          <a:xfrm>
            <a:off x="7910513" y="1079500"/>
            <a:ext cx="174625" cy="4849813"/>
          </a:xfrm>
          <a:prstGeom prst="rect">
            <a:avLst/>
          </a:prstGeom>
          <a:solidFill>
            <a:srgbClr val="0066FF"/>
          </a:solidFill>
          <a:ln w="12700">
            <a:noFill/>
            <a:miter lim="800000"/>
            <a:headEnd/>
            <a:tailEnd/>
          </a:ln>
        </p:spPr>
        <p:txBody>
          <a:bodyPr wrap="none" anchor="ctr"/>
          <a:lstStyle/>
          <a:p>
            <a:endParaRPr lang="ja-JP" altLang="en-US">
              <a:latin typeface="Book Antiqua" pitchFamily="18" charset="0"/>
              <a:ea typeface="HG明朝B" pitchFamily="17" charset="-128"/>
            </a:endParaRPr>
          </a:p>
        </p:txBody>
      </p:sp>
      <p:sp>
        <p:nvSpPr>
          <p:cNvPr id="19569" name="Line 206"/>
          <p:cNvSpPr>
            <a:spLocks noChangeShapeType="1"/>
          </p:cNvSpPr>
          <p:nvPr/>
        </p:nvSpPr>
        <p:spPr bwMode="auto">
          <a:xfrm>
            <a:off x="7610475" y="5940425"/>
            <a:ext cx="0" cy="104775"/>
          </a:xfrm>
          <a:prstGeom prst="line">
            <a:avLst/>
          </a:prstGeom>
          <a:noFill/>
          <a:ln w="9525">
            <a:solidFill>
              <a:schemeClr val="tx1"/>
            </a:solidFill>
            <a:round/>
            <a:headEnd/>
            <a:tailEnd/>
          </a:ln>
        </p:spPr>
        <p:txBody>
          <a:bodyPr/>
          <a:lstStyle/>
          <a:p>
            <a:endParaRPr lang="ja-JP" altLang="en-US"/>
          </a:p>
        </p:txBody>
      </p:sp>
      <p:sp>
        <p:nvSpPr>
          <p:cNvPr id="19570" name="Line 207"/>
          <p:cNvSpPr>
            <a:spLocks noChangeShapeType="1"/>
          </p:cNvSpPr>
          <p:nvPr/>
        </p:nvSpPr>
        <p:spPr bwMode="auto">
          <a:xfrm>
            <a:off x="7874000" y="5940425"/>
            <a:ext cx="0" cy="104775"/>
          </a:xfrm>
          <a:prstGeom prst="line">
            <a:avLst/>
          </a:prstGeom>
          <a:noFill/>
          <a:ln w="9525">
            <a:solidFill>
              <a:schemeClr val="tx1"/>
            </a:solidFill>
            <a:round/>
            <a:headEnd/>
            <a:tailEnd/>
          </a:ln>
        </p:spPr>
        <p:txBody>
          <a:bodyPr/>
          <a:lstStyle/>
          <a:p>
            <a:endParaRPr lang="ja-JP" altLang="en-US"/>
          </a:p>
        </p:txBody>
      </p:sp>
      <p:sp>
        <p:nvSpPr>
          <p:cNvPr id="15568" name="Rectangle 208"/>
          <p:cNvSpPr>
            <a:spLocks noChangeArrowheads="1"/>
          </p:cNvSpPr>
          <p:nvPr/>
        </p:nvSpPr>
        <p:spPr bwMode="auto">
          <a:xfrm>
            <a:off x="7913688" y="5953125"/>
            <a:ext cx="196850" cy="341313"/>
          </a:xfrm>
          <a:prstGeom prst="rect">
            <a:avLst/>
          </a:prstGeom>
          <a:noFill/>
          <a:ln w="9525">
            <a:noFill/>
            <a:miter lim="800000"/>
            <a:headEnd/>
            <a:tailEnd/>
          </a:ln>
          <a:effectLst/>
        </p:spPr>
        <p:txBody>
          <a:bodyPr wrap="none" lIns="0" tIns="82800" rIns="0">
            <a:spAutoFit/>
          </a:bodyPr>
          <a:lstStyle/>
          <a:p>
            <a:pPr algn="ctr" fontAlgn="auto">
              <a:spcBef>
                <a:spcPts val="0"/>
              </a:spcBef>
              <a:spcAft>
                <a:spcPts val="0"/>
              </a:spcAft>
              <a:defRPr/>
            </a:pPr>
            <a:r>
              <a:rPr lang="en-US" altLang="ja-JP" sz="1400">
                <a:effectLst>
                  <a:outerShdw blurRad="38100" dist="38100" dir="2700000" algn="tl">
                    <a:srgbClr val="000000"/>
                  </a:outerShdw>
                </a:effectLst>
                <a:latin typeface="+mn-lt"/>
                <a:ea typeface="+mn-ea"/>
              </a:rPr>
              <a:t>07</a:t>
            </a:r>
          </a:p>
        </p:txBody>
      </p:sp>
      <p:sp>
        <p:nvSpPr>
          <p:cNvPr id="19572" name="Line 213"/>
          <p:cNvSpPr>
            <a:spLocks noChangeShapeType="1"/>
          </p:cNvSpPr>
          <p:nvPr/>
        </p:nvSpPr>
        <p:spPr bwMode="auto">
          <a:xfrm>
            <a:off x="7745413" y="4300538"/>
            <a:ext cx="263525" cy="88900"/>
          </a:xfrm>
          <a:prstGeom prst="line">
            <a:avLst/>
          </a:prstGeom>
          <a:noFill/>
          <a:ln w="50800">
            <a:solidFill>
              <a:srgbClr val="FF6699"/>
            </a:solidFill>
            <a:round/>
            <a:headEnd/>
            <a:tailEnd/>
          </a:ln>
        </p:spPr>
        <p:txBody>
          <a:bodyPr/>
          <a:lstStyle/>
          <a:p>
            <a:endParaRPr lang="ja-JP" altLang="en-US"/>
          </a:p>
        </p:txBody>
      </p:sp>
      <p:sp>
        <p:nvSpPr>
          <p:cNvPr id="19573" name="Line 214"/>
          <p:cNvSpPr>
            <a:spLocks noChangeShapeType="1"/>
          </p:cNvSpPr>
          <p:nvPr/>
        </p:nvSpPr>
        <p:spPr bwMode="auto">
          <a:xfrm flipV="1">
            <a:off x="7758113" y="3186113"/>
            <a:ext cx="223837" cy="0"/>
          </a:xfrm>
          <a:prstGeom prst="line">
            <a:avLst/>
          </a:prstGeom>
          <a:noFill/>
          <a:ln w="50800">
            <a:solidFill>
              <a:srgbClr val="FF9900"/>
            </a:solidFill>
            <a:round/>
            <a:headEnd/>
            <a:tailEnd/>
          </a:ln>
        </p:spPr>
        <p:txBody>
          <a:bodyPr/>
          <a:lstStyle/>
          <a:p>
            <a:endParaRPr lang="ja-JP" altLang="en-US"/>
          </a:p>
        </p:txBody>
      </p:sp>
      <p:sp>
        <p:nvSpPr>
          <p:cNvPr id="19574" name="AutoShape 215"/>
          <p:cNvSpPr>
            <a:spLocks noChangeArrowheads="1"/>
          </p:cNvSpPr>
          <p:nvPr/>
        </p:nvSpPr>
        <p:spPr bwMode="auto">
          <a:xfrm>
            <a:off x="6924675" y="2338388"/>
            <a:ext cx="1196975" cy="452437"/>
          </a:xfrm>
          <a:prstGeom prst="wedgeRectCallout">
            <a:avLst>
              <a:gd name="adj1" fmla="val 35542"/>
              <a:gd name="adj2" fmla="val 106491"/>
            </a:avLst>
          </a:prstGeom>
          <a:solidFill>
            <a:srgbClr val="000000"/>
          </a:solidFill>
          <a:ln w="38100">
            <a:solidFill>
              <a:srgbClr val="FF9900"/>
            </a:solidFill>
            <a:miter lim="800000"/>
            <a:headEnd/>
            <a:tailEnd/>
          </a:ln>
          <a:effectLst>
            <a:prstShdw prst="shdw17" dist="17961" dir="2700000">
              <a:srgbClr val="995C00"/>
            </a:prstShdw>
          </a:effectLst>
        </p:spPr>
        <p:txBody>
          <a:bodyPr anchor="ctr"/>
          <a:lstStyle/>
          <a:p>
            <a:pPr algn="ctr"/>
            <a:r>
              <a:rPr lang="en-US" altLang="ja-JP" sz="2800" b="1">
                <a:latin typeface="Book Antiqua" pitchFamily="18" charset="0"/>
                <a:ea typeface="HG明朝B" pitchFamily="17" charset="-128"/>
              </a:rPr>
              <a:t>43.4</a:t>
            </a:r>
            <a:r>
              <a:rPr lang="en-US" altLang="ja-JP" sz="2400" b="1">
                <a:latin typeface="Book Antiqua" pitchFamily="18" charset="0"/>
                <a:ea typeface="HG明朝B" pitchFamily="17" charset="-128"/>
              </a:rPr>
              <a:t>%</a:t>
            </a:r>
          </a:p>
        </p:txBody>
      </p:sp>
      <p:grpSp>
        <p:nvGrpSpPr>
          <p:cNvPr id="19575" name="Group 217"/>
          <p:cNvGrpSpPr>
            <a:grpSpLocks/>
          </p:cNvGrpSpPr>
          <p:nvPr/>
        </p:nvGrpSpPr>
        <p:grpSpPr bwMode="auto">
          <a:xfrm>
            <a:off x="1393825" y="2027238"/>
            <a:ext cx="6677025" cy="2436812"/>
            <a:chOff x="878" y="1277"/>
            <a:chExt cx="4206" cy="1535"/>
          </a:xfrm>
        </p:grpSpPr>
        <p:sp>
          <p:nvSpPr>
            <p:cNvPr id="19628" name="Oval 75"/>
            <p:cNvSpPr>
              <a:spLocks noChangeArrowheads="1"/>
            </p:cNvSpPr>
            <p:nvPr/>
          </p:nvSpPr>
          <p:spPr bwMode="auto">
            <a:xfrm>
              <a:off x="878" y="1277"/>
              <a:ext cx="82" cy="82"/>
            </a:xfrm>
            <a:prstGeom prst="ellipse">
              <a:avLst/>
            </a:prstGeom>
            <a:solidFill>
              <a:srgbClr val="FF6699"/>
            </a:solidFill>
            <a:ln w="15875">
              <a:solidFill>
                <a:srgbClr val="FF6699"/>
              </a:solidFill>
              <a:round/>
              <a:headEnd/>
              <a:tailEnd/>
            </a:ln>
          </p:spPr>
          <p:txBody>
            <a:bodyPr/>
            <a:lstStyle/>
            <a:p>
              <a:endParaRPr lang="ja-JP" altLang="en-US">
                <a:latin typeface="Book Antiqua" pitchFamily="18" charset="0"/>
                <a:ea typeface="HG明朝B" pitchFamily="17" charset="-128"/>
              </a:endParaRPr>
            </a:p>
          </p:txBody>
        </p:sp>
        <p:sp>
          <p:nvSpPr>
            <p:cNvPr id="19629" name="Oval 76"/>
            <p:cNvSpPr>
              <a:spLocks noChangeArrowheads="1"/>
            </p:cNvSpPr>
            <p:nvPr/>
          </p:nvSpPr>
          <p:spPr bwMode="auto">
            <a:xfrm>
              <a:off x="1050" y="1339"/>
              <a:ext cx="82" cy="82"/>
            </a:xfrm>
            <a:prstGeom prst="ellipse">
              <a:avLst/>
            </a:prstGeom>
            <a:solidFill>
              <a:srgbClr val="FF6699"/>
            </a:solidFill>
            <a:ln w="15875">
              <a:solidFill>
                <a:srgbClr val="FF6699"/>
              </a:solidFill>
              <a:round/>
              <a:headEnd/>
              <a:tailEnd/>
            </a:ln>
          </p:spPr>
          <p:txBody>
            <a:bodyPr/>
            <a:lstStyle/>
            <a:p>
              <a:endParaRPr lang="ja-JP" altLang="en-US">
                <a:latin typeface="Book Antiqua" pitchFamily="18" charset="0"/>
                <a:ea typeface="HG明朝B" pitchFamily="17" charset="-128"/>
              </a:endParaRPr>
            </a:p>
          </p:txBody>
        </p:sp>
        <p:sp>
          <p:nvSpPr>
            <p:cNvPr id="19630" name="Oval 77"/>
            <p:cNvSpPr>
              <a:spLocks noChangeArrowheads="1"/>
            </p:cNvSpPr>
            <p:nvPr/>
          </p:nvSpPr>
          <p:spPr bwMode="auto">
            <a:xfrm>
              <a:off x="1225" y="1450"/>
              <a:ext cx="82" cy="82"/>
            </a:xfrm>
            <a:prstGeom prst="ellipse">
              <a:avLst/>
            </a:prstGeom>
            <a:solidFill>
              <a:srgbClr val="FF6699"/>
            </a:solidFill>
            <a:ln w="15875">
              <a:solidFill>
                <a:srgbClr val="FF6699"/>
              </a:solidFill>
              <a:round/>
              <a:headEnd/>
              <a:tailEnd/>
            </a:ln>
          </p:spPr>
          <p:txBody>
            <a:bodyPr/>
            <a:lstStyle/>
            <a:p>
              <a:endParaRPr lang="ja-JP" altLang="en-US">
                <a:latin typeface="Book Antiqua" pitchFamily="18" charset="0"/>
                <a:ea typeface="HG明朝B" pitchFamily="17" charset="-128"/>
              </a:endParaRPr>
            </a:p>
          </p:txBody>
        </p:sp>
        <p:sp>
          <p:nvSpPr>
            <p:cNvPr id="19631" name="Oval 78"/>
            <p:cNvSpPr>
              <a:spLocks noChangeArrowheads="1"/>
            </p:cNvSpPr>
            <p:nvPr/>
          </p:nvSpPr>
          <p:spPr bwMode="auto">
            <a:xfrm>
              <a:off x="1398" y="1499"/>
              <a:ext cx="82" cy="82"/>
            </a:xfrm>
            <a:prstGeom prst="ellipse">
              <a:avLst/>
            </a:prstGeom>
            <a:solidFill>
              <a:srgbClr val="FF6699"/>
            </a:solidFill>
            <a:ln w="15875">
              <a:solidFill>
                <a:srgbClr val="FF6699"/>
              </a:solidFill>
              <a:round/>
              <a:headEnd/>
              <a:tailEnd/>
            </a:ln>
          </p:spPr>
          <p:txBody>
            <a:bodyPr/>
            <a:lstStyle/>
            <a:p>
              <a:endParaRPr lang="ja-JP" altLang="en-US">
                <a:latin typeface="Book Antiqua" pitchFamily="18" charset="0"/>
                <a:ea typeface="HG明朝B" pitchFamily="17" charset="-128"/>
              </a:endParaRPr>
            </a:p>
          </p:txBody>
        </p:sp>
        <p:sp>
          <p:nvSpPr>
            <p:cNvPr id="19632" name="Oval 79"/>
            <p:cNvSpPr>
              <a:spLocks noChangeArrowheads="1"/>
            </p:cNvSpPr>
            <p:nvPr/>
          </p:nvSpPr>
          <p:spPr bwMode="auto">
            <a:xfrm>
              <a:off x="1570" y="1512"/>
              <a:ext cx="82" cy="82"/>
            </a:xfrm>
            <a:prstGeom prst="ellipse">
              <a:avLst/>
            </a:prstGeom>
            <a:solidFill>
              <a:srgbClr val="FF6699"/>
            </a:solidFill>
            <a:ln w="15875">
              <a:solidFill>
                <a:srgbClr val="FF6699"/>
              </a:solidFill>
              <a:round/>
              <a:headEnd/>
              <a:tailEnd/>
            </a:ln>
          </p:spPr>
          <p:txBody>
            <a:bodyPr/>
            <a:lstStyle/>
            <a:p>
              <a:endParaRPr lang="ja-JP" altLang="en-US">
                <a:latin typeface="Book Antiqua" pitchFamily="18" charset="0"/>
                <a:ea typeface="HG明朝B" pitchFamily="17" charset="-128"/>
              </a:endParaRPr>
            </a:p>
          </p:txBody>
        </p:sp>
        <p:sp>
          <p:nvSpPr>
            <p:cNvPr id="19633" name="Oval 80"/>
            <p:cNvSpPr>
              <a:spLocks noChangeArrowheads="1"/>
            </p:cNvSpPr>
            <p:nvPr/>
          </p:nvSpPr>
          <p:spPr bwMode="auto">
            <a:xfrm>
              <a:off x="1744" y="1687"/>
              <a:ext cx="82" cy="82"/>
            </a:xfrm>
            <a:prstGeom prst="ellipse">
              <a:avLst/>
            </a:prstGeom>
            <a:solidFill>
              <a:srgbClr val="FF6699"/>
            </a:solidFill>
            <a:ln w="15875">
              <a:solidFill>
                <a:srgbClr val="FF6699"/>
              </a:solidFill>
              <a:round/>
              <a:headEnd/>
              <a:tailEnd/>
            </a:ln>
          </p:spPr>
          <p:txBody>
            <a:bodyPr/>
            <a:lstStyle/>
            <a:p>
              <a:endParaRPr lang="ja-JP" altLang="en-US">
                <a:latin typeface="Book Antiqua" pitchFamily="18" charset="0"/>
                <a:ea typeface="HG明朝B" pitchFamily="17" charset="-128"/>
              </a:endParaRPr>
            </a:p>
          </p:txBody>
        </p:sp>
        <p:sp>
          <p:nvSpPr>
            <p:cNvPr id="19634" name="Oval 81"/>
            <p:cNvSpPr>
              <a:spLocks noChangeArrowheads="1"/>
            </p:cNvSpPr>
            <p:nvPr/>
          </p:nvSpPr>
          <p:spPr bwMode="auto">
            <a:xfrm>
              <a:off x="1918" y="1796"/>
              <a:ext cx="82" cy="82"/>
            </a:xfrm>
            <a:prstGeom prst="ellipse">
              <a:avLst/>
            </a:prstGeom>
            <a:solidFill>
              <a:srgbClr val="FF6699"/>
            </a:solidFill>
            <a:ln w="15875">
              <a:solidFill>
                <a:srgbClr val="FF6699"/>
              </a:solidFill>
              <a:round/>
              <a:headEnd/>
              <a:tailEnd/>
            </a:ln>
          </p:spPr>
          <p:txBody>
            <a:bodyPr/>
            <a:lstStyle/>
            <a:p>
              <a:endParaRPr lang="ja-JP" altLang="en-US">
                <a:latin typeface="Book Antiqua" pitchFamily="18" charset="0"/>
                <a:ea typeface="HG明朝B" pitchFamily="17" charset="-128"/>
              </a:endParaRPr>
            </a:p>
          </p:txBody>
        </p:sp>
        <p:sp>
          <p:nvSpPr>
            <p:cNvPr id="19635" name="Oval 82"/>
            <p:cNvSpPr>
              <a:spLocks noChangeArrowheads="1"/>
            </p:cNvSpPr>
            <p:nvPr/>
          </p:nvSpPr>
          <p:spPr bwMode="auto">
            <a:xfrm>
              <a:off x="2091" y="1836"/>
              <a:ext cx="82" cy="82"/>
            </a:xfrm>
            <a:prstGeom prst="ellipse">
              <a:avLst/>
            </a:prstGeom>
            <a:solidFill>
              <a:srgbClr val="FF6699"/>
            </a:solidFill>
            <a:ln w="15875">
              <a:solidFill>
                <a:srgbClr val="FF6699"/>
              </a:solidFill>
              <a:round/>
              <a:headEnd/>
              <a:tailEnd/>
            </a:ln>
          </p:spPr>
          <p:txBody>
            <a:bodyPr/>
            <a:lstStyle/>
            <a:p>
              <a:endParaRPr lang="ja-JP" altLang="en-US">
                <a:latin typeface="Book Antiqua" pitchFamily="18" charset="0"/>
                <a:ea typeface="HG明朝B" pitchFamily="17" charset="-128"/>
              </a:endParaRPr>
            </a:p>
          </p:txBody>
        </p:sp>
        <p:sp>
          <p:nvSpPr>
            <p:cNvPr id="19636" name="Oval 83"/>
            <p:cNvSpPr>
              <a:spLocks noChangeArrowheads="1"/>
            </p:cNvSpPr>
            <p:nvPr/>
          </p:nvSpPr>
          <p:spPr bwMode="auto">
            <a:xfrm>
              <a:off x="2264" y="1928"/>
              <a:ext cx="82" cy="82"/>
            </a:xfrm>
            <a:prstGeom prst="ellipse">
              <a:avLst/>
            </a:prstGeom>
            <a:solidFill>
              <a:srgbClr val="FF6699"/>
            </a:solidFill>
            <a:ln w="15875">
              <a:solidFill>
                <a:srgbClr val="FF6699"/>
              </a:solidFill>
              <a:round/>
              <a:headEnd/>
              <a:tailEnd/>
            </a:ln>
          </p:spPr>
          <p:txBody>
            <a:bodyPr/>
            <a:lstStyle/>
            <a:p>
              <a:endParaRPr lang="ja-JP" altLang="en-US">
                <a:latin typeface="Book Antiqua" pitchFamily="18" charset="0"/>
                <a:ea typeface="HG明朝B" pitchFamily="17" charset="-128"/>
              </a:endParaRPr>
            </a:p>
          </p:txBody>
        </p:sp>
        <p:sp>
          <p:nvSpPr>
            <p:cNvPr id="19637" name="Oval 84"/>
            <p:cNvSpPr>
              <a:spLocks noChangeArrowheads="1"/>
            </p:cNvSpPr>
            <p:nvPr/>
          </p:nvSpPr>
          <p:spPr bwMode="auto">
            <a:xfrm>
              <a:off x="2438" y="2005"/>
              <a:ext cx="82" cy="82"/>
            </a:xfrm>
            <a:prstGeom prst="ellipse">
              <a:avLst/>
            </a:prstGeom>
            <a:solidFill>
              <a:srgbClr val="FF6699"/>
            </a:solidFill>
            <a:ln w="15875">
              <a:solidFill>
                <a:srgbClr val="FF6699"/>
              </a:solidFill>
              <a:round/>
              <a:headEnd/>
              <a:tailEnd/>
            </a:ln>
          </p:spPr>
          <p:txBody>
            <a:bodyPr/>
            <a:lstStyle/>
            <a:p>
              <a:endParaRPr lang="ja-JP" altLang="en-US">
                <a:latin typeface="Book Antiqua" pitchFamily="18" charset="0"/>
                <a:ea typeface="HG明朝B" pitchFamily="17" charset="-128"/>
              </a:endParaRPr>
            </a:p>
          </p:txBody>
        </p:sp>
        <p:sp>
          <p:nvSpPr>
            <p:cNvPr id="19638" name="Oval 85"/>
            <p:cNvSpPr>
              <a:spLocks noChangeArrowheads="1"/>
            </p:cNvSpPr>
            <p:nvPr/>
          </p:nvSpPr>
          <p:spPr bwMode="auto">
            <a:xfrm>
              <a:off x="2612" y="2042"/>
              <a:ext cx="82" cy="82"/>
            </a:xfrm>
            <a:prstGeom prst="ellipse">
              <a:avLst/>
            </a:prstGeom>
            <a:solidFill>
              <a:srgbClr val="FF6699"/>
            </a:solidFill>
            <a:ln w="15875">
              <a:solidFill>
                <a:srgbClr val="FF6699"/>
              </a:solidFill>
              <a:round/>
              <a:headEnd/>
              <a:tailEnd/>
            </a:ln>
          </p:spPr>
          <p:txBody>
            <a:bodyPr/>
            <a:lstStyle/>
            <a:p>
              <a:endParaRPr lang="ja-JP" altLang="en-US">
                <a:latin typeface="Book Antiqua" pitchFamily="18" charset="0"/>
                <a:ea typeface="HG明朝B" pitchFamily="17" charset="-128"/>
              </a:endParaRPr>
            </a:p>
          </p:txBody>
        </p:sp>
        <p:sp>
          <p:nvSpPr>
            <p:cNvPr id="19639" name="Oval 86"/>
            <p:cNvSpPr>
              <a:spLocks noChangeArrowheads="1"/>
            </p:cNvSpPr>
            <p:nvPr/>
          </p:nvSpPr>
          <p:spPr bwMode="auto">
            <a:xfrm>
              <a:off x="2785" y="2079"/>
              <a:ext cx="82" cy="82"/>
            </a:xfrm>
            <a:prstGeom prst="ellipse">
              <a:avLst/>
            </a:prstGeom>
            <a:solidFill>
              <a:srgbClr val="FF6699"/>
            </a:solidFill>
            <a:ln w="15875">
              <a:solidFill>
                <a:srgbClr val="FF6699"/>
              </a:solidFill>
              <a:round/>
              <a:headEnd/>
              <a:tailEnd/>
            </a:ln>
          </p:spPr>
          <p:txBody>
            <a:bodyPr/>
            <a:lstStyle/>
            <a:p>
              <a:endParaRPr lang="ja-JP" altLang="en-US">
                <a:latin typeface="Book Antiqua" pitchFamily="18" charset="0"/>
                <a:ea typeface="HG明朝B" pitchFamily="17" charset="-128"/>
              </a:endParaRPr>
            </a:p>
          </p:txBody>
        </p:sp>
        <p:sp>
          <p:nvSpPr>
            <p:cNvPr id="19640" name="Oval 87"/>
            <p:cNvSpPr>
              <a:spLocks noChangeArrowheads="1"/>
            </p:cNvSpPr>
            <p:nvPr/>
          </p:nvSpPr>
          <p:spPr bwMode="auto">
            <a:xfrm>
              <a:off x="2958" y="2121"/>
              <a:ext cx="82" cy="82"/>
            </a:xfrm>
            <a:prstGeom prst="ellipse">
              <a:avLst/>
            </a:prstGeom>
            <a:solidFill>
              <a:srgbClr val="FF6699"/>
            </a:solidFill>
            <a:ln w="15875">
              <a:solidFill>
                <a:srgbClr val="FF6699"/>
              </a:solidFill>
              <a:round/>
              <a:headEnd/>
              <a:tailEnd/>
            </a:ln>
          </p:spPr>
          <p:txBody>
            <a:bodyPr/>
            <a:lstStyle/>
            <a:p>
              <a:endParaRPr lang="ja-JP" altLang="en-US">
                <a:latin typeface="Book Antiqua" pitchFamily="18" charset="0"/>
                <a:ea typeface="HG明朝B" pitchFamily="17" charset="-128"/>
              </a:endParaRPr>
            </a:p>
          </p:txBody>
        </p:sp>
        <p:sp>
          <p:nvSpPr>
            <p:cNvPr id="19641" name="Oval 88"/>
            <p:cNvSpPr>
              <a:spLocks noChangeArrowheads="1"/>
            </p:cNvSpPr>
            <p:nvPr/>
          </p:nvSpPr>
          <p:spPr bwMode="auto">
            <a:xfrm>
              <a:off x="3131" y="2143"/>
              <a:ext cx="82" cy="82"/>
            </a:xfrm>
            <a:prstGeom prst="ellipse">
              <a:avLst/>
            </a:prstGeom>
            <a:solidFill>
              <a:srgbClr val="FF6699"/>
            </a:solidFill>
            <a:ln w="15875">
              <a:solidFill>
                <a:srgbClr val="FF6699"/>
              </a:solidFill>
              <a:round/>
              <a:headEnd/>
              <a:tailEnd/>
            </a:ln>
          </p:spPr>
          <p:txBody>
            <a:bodyPr/>
            <a:lstStyle/>
            <a:p>
              <a:endParaRPr lang="ja-JP" altLang="en-US">
                <a:latin typeface="Book Antiqua" pitchFamily="18" charset="0"/>
                <a:ea typeface="HG明朝B" pitchFamily="17" charset="-128"/>
              </a:endParaRPr>
            </a:p>
          </p:txBody>
        </p:sp>
        <p:sp>
          <p:nvSpPr>
            <p:cNvPr id="19642" name="Oval 89"/>
            <p:cNvSpPr>
              <a:spLocks noChangeArrowheads="1"/>
            </p:cNvSpPr>
            <p:nvPr/>
          </p:nvSpPr>
          <p:spPr bwMode="auto">
            <a:xfrm>
              <a:off x="3305" y="2240"/>
              <a:ext cx="82" cy="82"/>
            </a:xfrm>
            <a:prstGeom prst="ellipse">
              <a:avLst/>
            </a:prstGeom>
            <a:solidFill>
              <a:srgbClr val="FF6699"/>
            </a:solidFill>
            <a:ln w="15875">
              <a:solidFill>
                <a:srgbClr val="FF6699"/>
              </a:solidFill>
              <a:round/>
              <a:headEnd/>
              <a:tailEnd/>
            </a:ln>
          </p:spPr>
          <p:txBody>
            <a:bodyPr/>
            <a:lstStyle/>
            <a:p>
              <a:endParaRPr lang="ja-JP" altLang="en-US">
                <a:latin typeface="Book Antiqua" pitchFamily="18" charset="0"/>
                <a:ea typeface="HG明朝B" pitchFamily="17" charset="-128"/>
              </a:endParaRPr>
            </a:p>
          </p:txBody>
        </p:sp>
        <p:sp>
          <p:nvSpPr>
            <p:cNvPr id="19643" name="Oval 90"/>
            <p:cNvSpPr>
              <a:spLocks noChangeArrowheads="1"/>
            </p:cNvSpPr>
            <p:nvPr/>
          </p:nvSpPr>
          <p:spPr bwMode="auto">
            <a:xfrm>
              <a:off x="3652" y="2358"/>
              <a:ext cx="82" cy="82"/>
            </a:xfrm>
            <a:prstGeom prst="ellipse">
              <a:avLst/>
            </a:prstGeom>
            <a:solidFill>
              <a:srgbClr val="FF6699"/>
            </a:solidFill>
            <a:ln w="15875">
              <a:solidFill>
                <a:srgbClr val="FF6699"/>
              </a:solidFill>
              <a:round/>
              <a:headEnd/>
              <a:tailEnd/>
            </a:ln>
          </p:spPr>
          <p:txBody>
            <a:bodyPr/>
            <a:lstStyle/>
            <a:p>
              <a:endParaRPr lang="ja-JP" altLang="en-US">
                <a:latin typeface="Book Antiqua" pitchFamily="18" charset="0"/>
                <a:ea typeface="HG明朝B" pitchFamily="17" charset="-128"/>
              </a:endParaRPr>
            </a:p>
          </p:txBody>
        </p:sp>
        <p:sp>
          <p:nvSpPr>
            <p:cNvPr id="19644" name="Oval 92"/>
            <p:cNvSpPr>
              <a:spLocks noChangeArrowheads="1"/>
            </p:cNvSpPr>
            <p:nvPr/>
          </p:nvSpPr>
          <p:spPr bwMode="auto">
            <a:xfrm>
              <a:off x="3824" y="2406"/>
              <a:ext cx="82" cy="82"/>
            </a:xfrm>
            <a:prstGeom prst="ellipse">
              <a:avLst/>
            </a:prstGeom>
            <a:solidFill>
              <a:srgbClr val="FF6699"/>
            </a:solidFill>
            <a:ln w="15875">
              <a:solidFill>
                <a:srgbClr val="FF6699"/>
              </a:solidFill>
              <a:round/>
              <a:headEnd/>
              <a:tailEnd/>
            </a:ln>
          </p:spPr>
          <p:txBody>
            <a:bodyPr/>
            <a:lstStyle/>
            <a:p>
              <a:endParaRPr lang="ja-JP" altLang="en-US">
                <a:latin typeface="Book Antiqua" pitchFamily="18" charset="0"/>
                <a:ea typeface="HG明朝B" pitchFamily="17" charset="-128"/>
              </a:endParaRPr>
            </a:p>
          </p:txBody>
        </p:sp>
        <p:sp>
          <p:nvSpPr>
            <p:cNvPr id="19645" name="Oval 93"/>
            <p:cNvSpPr>
              <a:spLocks noChangeArrowheads="1"/>
            </p:cNvSpPr>
            <p:nvPr/>
          </p:nvSpPr>
          <p:spPr bwMode="auto">
            <a:xfrm>
              <a:off x="3999" y="2406"/>
              <a:ext cx="82" cy="82"/>
            </a:xfrm>
            <a:prstGeom prst="ellipse">
              <a:avLst/>
            </a:prstGeom>
            <a:solidFill>
              <a:srgbClr val="FF6699"/>
            </a:solidFill>
            <a:ln w="15875">
              <a:solidFill>
                <a:srgbClr val="FF6699"/>
              </a:solidFill>
              <a:round/>
              <a:headEnd/>
              <a:tailEnd/>
            </a:ln>
          </p:spPr>
          <p:txBody>
            <a:bodyPr/>
            <a:lstStyle/>
            <a:p>
              <a:endParaRPr lang="ja-JP" altLang="en-US">
                <a:latin typeface="Book Antiqua" pitchFamily="18" charset="0"/>
                <a:ea typeface="HG明朝B" pitchFamily="17" charset="-128"/>
              </a:endParaRPr>
            </a:p>
          </p:txBody>
        </p:sp>
        <p:sp>
          <p:nvSpPr>
            <p:cNvPr id="19646" name="Oval 94"/>
            <p:cNvSpPr>
              <a:spLocks noChangeArrowheads="1"/>
            </p:cNvSpPr>
            <p:nvPr/>
          </p:nvSpPr>
          <p:spPr bwMode="auto">
            <a:xfrm>
              <a:off x="4345" y="2539"/>
              <a:ext cx="82" cy="82"/>
            </a:xfrm>
            <a:prstGeom prst="ellipse">
              <a:avLst/>
            </a:prstGeom>
            <a:solidFill>
              <a:srgbClr val="FF6699"/>
            </a:solidFill>
            <a:ln w="15875">
              <a:solidFill>
                <a:srgbClr val="FF6699"/>
              </a:solidFill>
              <a:round/>
              <a:headEnd/>
              <a:tailEnd/>
            </a:ln>
          </p:spPr>
          <p:txBody>
            <a:bodyPr/>
            <a:lstStyle/>
            <a:p>
              <a:endParaRPr lang="ja-JP" altLang="en-US">
                <a:latin typeface="Book Antiqua" pitchFamily="18" charset="0"/>
                <a:ea typeface="HG明朝B" pitchFamily="17" charset="-128"/>
              </a:endParaRPr>
            </a:p>
          </p:txBody>
        </p:sp>
        <p:sp>
          <p:nvSpPr>
            <p:cNvPr id="19647" name="Oval 95"/>
            <p:cNvSpPr>
              <a:spLocks noChangeArrowheads="1"/>
            </p:cNvSpPr>
            <p:nvPr/>
          </p:nvSpPr>
          <p:spPr bwMode="auto">
            <a:xfrm>
              <a:off x="4172" y="2428"/>
              <a:ext cx="82" cy="82"/>
            </a:xfrm>
            <a:prstGeom prst="ellipse">
              <a:avLst/>
            </a:prstGeom>
            <a:solidFill>
              <a:srgbClr val="FF6699"/>
            </a:solidFill>
            <a:ln w="15875">
              <a:solidFill>
                <a:srgbClr val="FF6699"/>
              </a:solidFill>
              <a:round/>
              <a:headEnd/>
              <a:tailEnd/>
            </a:ln>
          </p:spPr>
          <p:txBody>
            <a:bodyPr/>
            <a:lstStyle/>
            <a:p>
              <a:endParaRPr lang="ja-JP" altLang="en-US">
                <a:latin typeface="Book Antiqua" pitchFamily="18" charset="0"/>
                <a:ea typeface="HG明朝B" pitchFamily="17" charset="-128"/>
              </a:endParaRPr>
            </a:p>
          </p:txBody>
        </p:sp>
        <p:sp>
          <p:nvSpPr>
            <p:cNvPr id="19648" name="Oval 96"/>
            <p:cNvSpPr>
              <a:spLocks noChangeArrowheads="1"/>
            </p:cNvSpPr>
            <p:nvPr/>
          </p:nvSpPr>
          <p:spPr bwMode="auto">
            <a:xfrm>
              <a:off x="4512" y="2606"/>
              <a:ext cx="82" cy="82"/>
            </a:xfrm>
            <a:prstGeom prst="ellipse">
              <a:avLst/>
            </a:prstGeom>
            <a:solidFill>
              <a:srgbClr val="FF6699"/>
            </a:solidFill>
            <a:ln w="15875">
              <a:solidFill>
                <a:srgbClr val="FF6699"/>
              </a:solidFill>
              <a:round/>
              <a:headEnd/>
              <a:tailEnd/>
            </a:ln>
          </p:spPr>
          <p:txBody>
            <a:bodyPr/>
            <a:lstStyle/>
            <a:p>
              <a:endParaRPr lang="ja-JP" altLang="en-US">
                <a:latin typeface="Book Antiqua" pitchFamily="18" charset="0"/>
                <a:ea typeface="HG明朝B" pitchFamily="17" charset="-128"/>
              </a:endParaRPr>
            </a:p>
          </p:txBody>
        </p:sp>
        <p:sp>
          <p:nvSpPr>
            <p:cNvPr id="19649" name="Oval 191"/>
            <p:cNvSpPr>
              <a:spLocks noChangeArrowheads="1"/>
            </p:cNvSpPr>
            <p:nvPr/>
          </p:nvSpPr>
          <p:spPr bwMode="auto">
            <a:xfrm>
              <a:off x="4668" y="2629"/>
              <a:ext cx="82" cy="82"/>
            </a:xfrm>
            <a:prstGeom prst="ellipse">
              <a:avLst/>
            </a:prstGeom>
            <a:solidFill>
              <a:srgbClr val="FF6699"/>
            </a:solidFill>
            <a:ln w="15875">
              <a:solidFill>
                <a:srgbClr val="FF6699"/>
              </a:solidFill>
              <a:round/>
              <a:headEnd/>
              <a:tailEnd/>
            </a:ln>
          </p:spPr>
          <p:txBody>
            <a:bodyPr/>
            <a:lstStyle/>
            <a:p>
              <a:endParaRPr lang="ja-JP" altLang="en-US">
                <a:latin typeface="Book Antiqua" pitchFamily="18" charset="0"/>
                <a:ea typeface="HG明朝B" pitchFamily="17" charset="-128"/>
              </a:endParaRPr>
            </a:p>
          </p:txBody>
        </p:sp>
        <p:sp>
          <p:nvSpPr>
            <p:cNvPr id="19650" name="Oval 198"/>
            <p:cNvSpPr>
              <a:spLocks noChangeArrowheads="1"/>
            </p:cNvSpPr>
            <p:nvPr/>
          </p:nvSpPr>
          <p:spPr bwMode="auto">
            <a:xfrm>
              <a:off x="4832" y="2672"/>
              <a:ext cx="82" cy="82"/>
            </a:xfrm>
            <a:prstGeom prst="ellipse">
              <a:avLst/>
            </a:prstGeom>
            <a:solidFill>
              <a:srgbClr val="FF6699"/>
            </a:solidFill>
            <a:ln w="15875">
              <a:solidFill>
                <a:srgbClr val="FF6699"/>
              </a:solidFill>
              <a:round/>
              <a:headEnd/>
              <a:tailEnd/>
            </a:ln>
          </p:spPr>
          <p:txBody>
            <a:bodyPr/>
            <a:lstStyle/>
            <a:p>
              <a:endParaRPr lang="ja-JP" altLang="en-US">
                <a:latin typeface="Book Antiqua" pitchFamily="18" charset="0"/>
                <a:ea typeface="HG明朝B" pitchFamily="17" charset="-128"/>
              </a:endParaRPr>
            </a:p>
          </p:txBody>
        </p:sp>
        <p:sp>
          <p:nvSpPr>
            <p:cNvPr id="19651" name="Oval 210"/>
            <p:cNvSpPr>
              <a:spLocks noChangeArrowheads="1"/>
            </p:cNvSpPr>
            <p:nvPr/>
          </p:nvSpPr>
          <p:spPr bwMode="auto">
            <a:xfrm>
              <a:off x="5002" y="2730"/>
              <a:ext cx="82" cy="82"/>
            </a:xfrm>
            <a:prstGeom prst="ellipse">
              <a:avLst/>
            </a:prstGeom>
            <a:solidFill>
              <a:srgbClr val="FF6699"/>
            </a:solidFill>
            <a:ln w="15875">
              <a:solidFill>
                <a:srgbClr val="FF6699"/>
              </a:solidFill>
              <a:round/>
              <a:headEnd/>
              <a:tailEnd/>
            </a:ln>
          </p:spPr>
          <p:txBody>
            <a:bodyPr/>
            <a:lstStyle/>
            <a:p>
              <a:endParaRPr lang="ja-JP" altLang="en-US">
                <a:latin typeface="Book Antiqua" pitchFamily="18" charset="0"/>
                <a:ea typeface="HG明朝B" pitchFamily="17" charset="-128"/>
              </a:endParaRPr>
            </a:p>
          </p:txBody>
        </p:sp>
      </p:grpSp>
      <p:grpSp>
        <p:nvGrpSpPr>
          <p:cNvPr id="19576" name="Group 218"/>
          <p:cNvGrpSpPr>
            <a:grpSpLocks/>
          </p:cNvGrpSpPr>
          <p:nvPr/>
        </p:nvGrpSpPr>
        <p:grpSpPr bwMode="auto">
          <a:xfrm>
            <a:off x="1393825" y="3135313"/>
            <a:ext cx="6665913" cy="1911350"/>
            <a:chOff x="878" y="1975"/>
            <a:chExt cx="4199" cy="1204"/>
          </a:xfrm>
        </p:grpSpPr>
        <p:sp>
          <p:nvSpPr>
            <p:cNvPr id="19603" name="Oval 164"/>
            <p:cNvSpPr>
              <a:spLocks noChangeArrowheads="1"/>
            </p:cNvSpPr>
            <p:nvPr/>
          </p:nvSpPr>
          <p:spPr bwMode="auto">
            <a:xfrm>
              <a:off x="878" y="3097"/>
              <a:ext cx="82" cy="82"/>
            </a:xfrm>
            <a:prstGeom prst="ellipse">
              <a:avLst/>
            </a:prstGeom>
            <a:solidFill>
              <a:srgbClr val="FF9900"/>
            </a:solidFill>
            <a:ln w="15875">
              <a:solidFill>
                <a:srgbClr val="FF9900"/>
              </a:solidFill>
              <a:round/>
              <a:headEnd/>
              <a:tailEnd/>
            </a:ln>
          </p:spPr>
          <p:txBody>
            <a:bodyPr/>
            <a:lstStyle/>
            <a:p>
              <a:endParaRPr lang="ja-JP" altLang="en-US">
                <a:latin typeface="Book Antiqua" pitchFamily="18" charset="0"/>
                <a:ea typeface="HG明朝B" pitchFamily="17" charset="-128"/>
              </a:endParaRPr>
            </a:p>
          </p:txBody>
        </p:sp>
        <p:sp>
          <p:nvSpPr>
            <p:cNvPr id="19604" name="Oval 165"/>
            <p:cNvSpPr>
              <a:spLocks noChangeArrowheads="1"/>
            </p:cNvSpPr>
            <p:nvPr/>
          </p:nvSpPr>
          <p:spPr bwMode="auto">
            <a:xfrm>
              <a:off x="1049" y="3026"/>
              <a:ext cx="82" cy="82"/>
            </a:xfrm>
            <a:prstGeom prst="ellipse">
              <a:avLst/>
            </a:prstGeom>
            <a:solidFill>
              <a:srgbClr val="FF9900"/>
            </a:solidFill>
            <a:ln w="15875">
              <a:solidFill>
                <a:srgbClr val="FF9900"/>
              </a:solidFill>
              <a:round/>
              <a:headEnd/>
              <a:tailEnd/>
            </a:ln>
          </p:spPr>
          <p:txBody>
            <a:bodyPr/>
            <a:lstStyle/>
            <a:p>
              <a:endParaRPr lang="ja-JP" altLang="en-US">
                <a:latin typeface="Book Antiqua" pitchFamily="18" charset="0"/>
                <a:ea typeface="HG明朝B" pitchFamily="17" charset="-128"/>
              </a:endParaRPr>
            </a:p>
          </p:txBody>
        </p:sp>
        <p:sp>
          <p:nvSpPr>
            <p:cNvPr id="19605" name="Oval 166"/>
            <p:cNvSpPr>
              <a:spLocks noChangeArrowheads="1"/>
            </p:cNvSpPr>
            <p:nvPr/>
          </p:nvSpPr>
          <p:spPr bwMode="auto">
            <a:xfrm>
              <a:off x="1915" y="2656"/>
              <a:ext cx="82" cy="82"/>
            </a:xfrm>
            <a:prstGeom prst="ellipse">
              <a:avLst/>
            </a:prstGeom>
            <a:solidFill>
              <a:srgbClr val="FF9900"/>
            </a:solidFill>
            <a:ln w="15875">
              <a:solidFill>
                <a:srgbClr val="FF9900"/>
              </a:solidFill>
              <a:round/>
              <a:headEnd/>
              <a:tailEnd/>
            </a:ln>
          </p:spPr>
          <p:txBody>
            <a:bodyPr/>
            <a:lstStyle/>
            <a:p>
              <a:endParaRPr lang="ja-JP" altLang="en-US">
                <a:latin typeface="Book Antiqua" pitchFamily="18" charset="0"/>
                <a:ea typeface="HG明朝B" pitchFamily="17" charset="-128"/>
              </a:endParaRPr>
            </a:p>
          </p:txBody>
        </p:sp>
        <p:sp>
          <p:nvSpPr>
            <p:cNvPr id="19606" name="Oval 167"/>
            <p:cNvSpPr>
              <a:spLocks noChangeArrowheads="1"/>
            </p:cNvSpPr>
            <p:nvPr/>
          </p:nvSpPr>
          <p:spPr bwMode="auto">
            <a:xfrm>
              <a:off x="2087" y="2661"/>
              <a:ext cx="82" cy="82"/>
            </a:xfrm>
            <a:prstGeom prst="ellipse">
              <a:avLst/>
            </a:prstGeom>
            <a:solidFill>
              <a:srgbClr val="FF9900"/>
            </a:solidFill>
            <a:ln w="15875">
              <a:solidFill>
                <a:srgbClr val="FF9900"/>
              </a:solidFill>
              <a:round/>
              <a:headEnd/>
              <a:tailEnd/>
            </a:ln>
          </p:spPr>
          <p:txBody>
            <a:bodyPr/>
            <a:lstStyle/>
            <a:p>
              <a:endParaRPr lang="ja-JP" altLang="en-US">
                <a:latin typeface="Book Antiqua" pitchFamily="18" charset="0"/>
                <a:ea typeface="HG明朝B" pitchFamily="17" charset="-128"/>
              </a:endParaRPr>
            </a:p>
          </p:txBody>
        </p:sp>
        <p:sp>
          <p:nvSpPr>
            <p:cNvPr id="19607" name="Oval 168"/>
            <p:cNvSpPr>
              <a:spLocks noChangeArrowheads="1"/>
            </p:cNvSpPr>
            <p:nvPr/>
          </p:nvSpPr>
          <p:spPr bwMode="auto">
            <a:xfrm>
              <a:off x="2261" y="2590"/>
              <a:ext cx="82" cy="82"/>
            </a:xfrm>
            <a:prstGeom prst="ellipse">
              <a:avLst/>
            </a:prstGeom>
            <a:solidFill>
              <a:srgbClr val="FF9900"/>
            </a:solidFill>
            <a:ln w="15875">
              <a:solidFill>
                <a:srgbClr val="FF9900"/>
              </a:solidFill>
              <a:round/>
              <a:headEnd/>
              <a:tailEnd/>
            </a:ln>
          </p:spPr>
          <p:txBody>
            <a:bodyPr/>
            <a:lstStyle/>
            <a:p>
              <a:endParaRPr lang="ja-JP" altLang="en-US">
                <a:latin typeface="Book Antiqua" pitchFamily="18" charset="0"/>
                <a:ea typeface="HG明朝B" pitchFamily="17" charset="-128"/>
              </a:endParaRPr>
            </a:p>
          </p:txBody>
        </p:sp>
        <p:sp>
          <p:nvSpPr>
            <p:cNvPr id="19608" name="Oval 169"/>
            <p:cNvSpPr>
              <a:spLocks noChangeArrowheads="1"/>
            </p:cNvSpPr>
            <p:nvPr/>
          </p:nvSpPr>
          <p:spPr bwMode="auto">
            <a:xfrm>
              <a:off x="2606" y="2521"/>
              <a:ext cx="82" cy="82"/>
            </a:xfrm>
            <a:prstGeom prst="ellipse">
              <a:avLst/>
            </a:prstGeom>
            <a:solidFill>
              <a:srgbClr val="FF9900"/>
            </a:solidFill>
            <a:ln w="15875">
              <a:solidFill>
                <a:srgbClr val="FF9900"/>
              </a:solidFill>
              <a:round/>
              <a:headEnd/>
              <a:tailEnd/>
            </a:ln>
          </p:spPr>
          <p:txBody>
            <a:bodyPr/>
            <a:lstStyle/>
            <a:p>
              <a:endParaRPr lang="ja-JP" altLang="en-US">
                <a:latin typeface="Book Antiqua" pitchFamily="18" charset="0"/>
                <a:ea typeface="HG明朝B" pitchFamily="17" charset="-128"/>
              </a:endParaRPr>
            </a:p>
          </p:txBody>
        </p:sp>
        <p:sp>
          <p:nvSpPr>
            <p:cNvPr id="19609" name="Oval 170"/>
            <p:cNvSpPr>
              <a:spLocks noChangeArrowheads="1"/>
            </p:cNvSpPr>
            <p:nvPr/>
          </p:nvSpPr>
          <p:spPr bwMode="auto">
            <a:xfrm>
              <a:off x="2779" y="2484"/>
              <a:ext cx="82" cy="82"/>
            </a:xfrm>
            <a:prstGeom prst="ellipse">
              <a:avLst/>
            </a:prstGeom>
            <a:solidFill>
              <a:srgbClr val="FF9900"/>
            </a:solidFill>
            <a:ln w="15875">
              <a:solidFill>
                <a:srgbClr val="FF9900"/>
              </a:solidFill>
              <a:round/>
              <a:headEnd/>
              <a:tailEnd/>
            </a:ln>
          </p:spPr>
          <p:txBody>
            <a:bodyPr/>
            <a:lstStyle/>
            <a:p>
              <a:endParaRPr lang="ja-JP" altLang="en-US">
                <a:latin typeface="Book Antiqua" pitchFamily="18" charset="0"/>
                <a:ea typeface="HG明朝B" pitchFamily="17" charset="-128"/>
              </a:endParaRPr>
            </a:p>
          </p:txBody>
        </p:sp>
        <p:sp>
          <p:nvSpPr>
            <p:cNvPr id="19610" name="Oval 171"/>
            <p:cNvSpPr>
              <a:spLocks noChangeArrowheads="1"/>
            </p:cNvSpPr>
            <p:nvPr/>
          </p:nvSpPr>
          <p:spPr bwMode="auto">
            <a:xfrm>
              <a:off x="2951" y="2442"/>
              <a:ext cx="82" cy="82"/>
            </a:xfrm>
            <a:prstGeom prst="ellipse">
              <a:avLst/>
            </a:prstGeom>
            <a:solidFill>
              <a:srgbClr val="FF9900"/>
            </a:solidFill>
            <a:ln w="15875">
              <a:solidFill>
                <a:srgbClr val="FF9900"/>
              </a:solidFill>
              <a:round/>
              <a:headEnd/>
              <a:tailEnd/>
            </a:ln>
          </p:spPr>
          <p:txBody>
            <a:bodyPr/>
            <a:lstStyle/>
            <a:p>
              <a:endParaRPr lang="ja-JP" altLang="en-US">
                <a:latin typeface="Book Antiqua" pitchFamily="18" charset="0"/>
                <a:ea typeface="HG明朝B" pitchFamily="17" charset="-128"/>
              </a:endParaRPr>
            </a:p>
          </p:txBody>
        </p:sp>
        <p:sp>
          <p:nvSpPr>
            <p:cNvPr id="19611" name="Oval 172"/>
            <p:cNvSpPr>
              <a:spLocks noChangeArrowheads="1"/>
            </p:cNvSpPr>
            <p:nvPr/>
          </p:nvSpPr>
          <p:spPr bwMode="auto">
            <a:xfrm>
              <a:off x="3126" y="2398"/>
              <a:ext cx="82" cy="82"/>
            </a:xfrm>
            <a:prstGeom prst="ellipse">
              <a:avLst/>
            </a:prstGeom>
            <a:solidFill>
              <a:srgbClr val="FF9900"/>
            </a:solidFill>
            <a:ln w="15875">
              <a:solidFill>
                <a:srgbClr val="FF9900"/>
              </a:solidFill>
              <a:round/>
              <a:headEnd/>
              <a:tailEnd/>
            </a:ln>
          </p:spPr>
          <p:txBody>
            <a:bodyPr/>
            <a:lstStyle/>
            <a:p>
              <a:endParaRPr lang="ja-JP" altLang="en-US">
                <a:latin typeface="Book Antiqua" pitchFamily="18" charset="0"/>
                <a:ea typeface="HG明朝B" pitchFamily="17" charset="-128"/>
              </a:endParaRPr>
            </a:p>
          </p:txBody>
        </p:sp>
        <p:sp>
          <p:nvSpPr>
            <p:cNvPr id="19612" name="Oval 173"/>
            <p:cNvSpPr>
              <a:spLocks noChangeArrowheads="1"/>
            </p:cNvSpPr>
            <p:nvPr/>
          </p:nvSpPr>
          <p:spPr bwMode="auto">
            <a:xfrm>
              <a:off x="3297" y="2357"/>
              <a:ext cx="82" cy="82"/>
            </a:xfrm>
            <a:prstGeom prst="ellipse">
              <a:avLst/>
            </a:prstGeom>
            <a:solidFill>
              <a:srgbClr val="FF9900"/>
            </a:solidFill>
            <a:ln w="15875">
              <a:solidFill>
                <a:srgbClr val="FF9900"/>
              </a:solidFill>
              <a:round/>
              <a:headEnd/>
              <a:tailEnd/>
            </a:ln>
          </p:spPr>
          <p:txBody>
            <a:bodyPr/>
            <a:lstStyle/>
            <a:p>
              <a:endParaRPr lang="ja-JP" altLang="en-US">
                <a:latin typeface="Book Antiqua" pitchFamily="18" charset="0"/>
                <a:ea typeface="HG明朝B" pitchFamily="17" charset="-128"/>
              </a:endParaRPr>
            </a:p>
          </p:txBody>
        </p:sp>
        <p:sp>
          <p:nvSpPr>
            <p:cNvPr id="19613" name="Oval 174"/>
            <p:cNvSpPr>
              <a:spLocks noChangeArrowheads="1"/>
            </p:cNvSpPr>
            <p:nvPr/>
          </p:nvSpPr>
          <p:spPr bwMode="auto">
            <a:xfrm>
              <a:off x="3471" y="2291"/>
              <a:ext cx="82" cy="82"/>
            </a:xfrm>
            <a:prstGeom prst="ellipse">
              <a:avLst/>
            </a:prstGeom>
            <a:solidFill>
              <a:srgbClr val="FF9900"/>
            </a:solidFill>
            <a:ln w="15875">
              <a:solidFill>
                <a:srgbClr val="FF9900"/>
              </a:solidFill>
              <a:round/>
              <a:headEnd/>
              <a:tailEnd/>
            </a:ln>
          </p:spPr>
          <p:txBody>
            <a:bodyPr/>
            <a:lstStyle/>
            <a:p>
              <a:endParaRPr lang="ja-JP" altLang="en-US">
                <a:latin typeface="Book Antiqua" pitchFamily="18" charset="0"/>
                <a:ea typeface="HG明朝B" pitchFamily="17" charset="-128"/>
              </a:endParaRPr>
            </a:p>
          </p:txBody>
        </p:sp>
        <p:sp>
          <p:nvSpPr>
            <p:cNvPr id="19614" name="Oval 175"/>
            <p:cNvSpPr>
              <a:spLocks noChangeArrowheads="1"/>
            </p:cNvSpPr>
            <p:nvPr/>
          </p:nvSpPr>
          <p:spPr bwMode="auto">
            <a:xfrm>
              <a:off x="3644" y="2260"/>
              <a:ext cx="82" cy="82"/>
            </a:xfrm>
            <a:prstGeom prst="ellipse">
              <a:avLst/>
            </a:prstGeom>
            <a:solidFill>
              <a:srgbClr val="FF9900"/>
            </a:solidFill>
            <a:ln w="15875">
              <a:solidFill>
                <a:srgbClr val="FF9900"/>
              </a:solidFill>
              <a:round/>
              <a:headEnd/>
              <a:tailEnd/>
            </a:ln>
          </p:spPr>
          <p:txBody>
            <a:bodyPr/>
            <a:lstStyle/>
            <a:p>
              <a:endParaRPr lang="ja-JP" altLang="en-US">
                <a:latin typeface="Book Antiqua" pitchFamily="18" charset="0"/>
                <a:ea typeface="HG明朝B" pitchFamily="17" charset="-128"/>
              </a:endParaRPr>
            </a:p>
          </p:txBody>
        </p:sp>
        <p:sp>
          <p:nvSpPr>
            <p:cNvPr id="19615" name="Oval 176"/>
            <p:cNvSpPr>
              <a:spLocks noChangeArrowheads="1"/>
            </p:cNvSpPr>
            <p:nvPr/>
          </p:nvSpPr>
          <p:spPr bwMode="auto">
            <a:xfrm>
              <a:off x="3817" y="2252"/>
              <a:ext cx="82" cy="82"/>
            </a:xfrm>
            <a:prstGeom prst="ellipse">
              <a:avLst/>
            </a:prstGeom>
            <a:solidFill>
              <a:srgbClr val="FF9900"/>
            </a:solidFill>
            <a:ln w="15875">
              <a:solidFill>
                <a:srgbClr val="FF9900"/>
              </a:solidFill>
              <a:round/>
              <a:headEnd/>
              <a:tailEnd/>
            </a:ln>
          </p:spPr>
          <p:txBody>
            <a:bodyPr/>
            <a:lstStyle/>
            <a:p>
              <a:endParaRPr lang="ja-JP" altLang="en-US">
                <a:latin typeface="Book Antiqua" pitchFamily="18" charset="0"/>
                <a:ea typeface="HG明朝B" pitchFamily="17" charset="-128"/>
              </a:endParaRPr>
            </a:p>
          </p:txBody>
        </p:sp>
        <p:sp>
          <p:nvSpPr>
            <p:cNvPr id="19616" name="Oval 177"/>
            <p:cNvSpPr>
              <a:spLocks noChangeArrowheads="1"/>
            </p:cNvSpPr>
            <p:nvPr/>
          </p:nvSpPr>
          <p:spPr bwMode="auto">
            <a:xfrm>
              <a:off x="3989" y="2179"/>
              <a:ext cx="82" cy="82"/>
            </a:xfrm>
            <a:prstGeom prst="ellipse">
              <a:avLst/>
            </a:prstGeom>
            <a:solidFill>
              <a:srgbClr val="FF9900"/>
            </a:solidFill>
            <a:ln w="15875">
              <a:solidFill>
                <a:srgbClr val="FF9900"/>
              </a:solidFill>
              <a:round/>
              <a:headEnd/>
              <a:tailEnd/>
            </a:ln>
          </p:spPr>
          <p:txBody>
            <a:bodyPr/>
            <a:lstStyle/>
            <a:p>
              <a:endParaRPr lang="ja-JP" altLang="en-US">
                <a:latin typeface="Book Antiqua" pitchFamily="18" charset="0"/>
                <a:ea typeface="HG明朝B" pitchFamily="17" charset="-128"/>
              </a:endParaRPr>
            </a:p>
          </p:txBody>
        </p:sp>
        <p:sp>
          <p:nvSpPr>
            <p:cNvPr id="19617" name="Oval 178"/>
            <p:cNvSpPr>
              <a:spLocks noChangeArrowheads="1"/>
            </p:cNvSpPr>
            <p:nvPr/>
          </p:nvSpPr>
          <p:spPr bwMode="auto">
            <a:xfrm>
              <a:off x="4162" y="2138"/>
              <a:ext cx="82" cy="82"/>
            </a:xfrm>
            <a:prstGeom prst="ellipse">
              <a:avLst/>
            </a:prstGeom>
            <a:solidFill>
              <a:srgbClr val="FF9900"/>
            </a:solidFill>
            <a:ln w="15875">
              <a:solidFill>
                <a:srgbClr val="FF9900"/>
              </a:solidFill>
              <a:round/>
              <a:headEnd/>
              <a:tailEnd/>
            </a:ln>
          </p:spPr>
          <p:txBody>
            <a:bodyPr/>
            <a:lstStyle/>
            <a:p>
              <a:endParaRPr lang="ja-JP" altLang="en-US">
                <a:latin typeface="Book Antiqua" pitchFamily="18" charset="0"/>
                <a:ea typeface="HG明朝B" pitchFamily="17" charset="-128"/>
              </a:endParaRPr>
            </a:p>
          </p:txBody>
        </p:sp>
        <p:sp>
          <p:nvSpPr>
            <p:cNvPr id="19618" name="Oval 179"/>
            <p:cNvSpPr>
              <a:spLocks noChangeArrowheads="1"/>
            </p:cNvSpPr>
            <p:nvPr/>
          </p:nvSpPr>
          <p:spPr bwMode="auto">
            <a:xfrm>
              <a:off x="4336" y="2067"/>
              <a:ext cx="82" cy="82"/>
            </a:xfrm>
            <a:prstGeom prst="ellipse">
              <a:avLst/>
            </a:prstGeom>
            <a:solidFill>
              <a:srgbClr val="FF9900"/>
            </a:solidFill>
            <a:ln w="15875">
              <a:solidFill>
                <a:srgbClr val="FF9900"/>
              </a:solidFill>
              <a:round/>
              <a:headEnd/>
              <a:tailEnd/>
            </a:ln>
          </p:spPr>
          <p:txBody>
            <a:bodyPr/>
            <a:lstStyle/>
            <a:p>
              <a:endParaRPr lang="ja-JP" altLang="en-US">
                <a:latin typeface="Book Antiqua" pitchFamily="18" charset="0"/>
                <a:ea typeface="HG明朝B" pitchFamily="17" charset="-128"/>
              </a:endParaRPr>
            </a:p>
          </p:txBody>
        </p:sp>
        <p:sp>
          <p:nvSpPr>
            <p:cNvPr id="19619" name="Oval 180"/>
            <p:cNvSpPr>
              <a:spLocks noChangeArrowheads="1"/>
            </p:cNvSpPr>
            <p:nvPr/>
          </p:nvSpPr>
          <p:spPr bwMode="auto">
            <a:xfrm>
              <a:off x="4510" y="2059"/>
              <a:ext cx="82" cy="82"/>
            </a:xfrm>
            <a:prstGeom prst="ellipse">
              <a:avLst/>
            </a:prstGeom>
            <a:solidFill>
              <a:srgbClr val="FF9900"/>
            </a:solidFill>
            <a:ln w="15875">
              <a:solidFill>
                <a:srgbClr val="FF9900"/>
              </a:solidFill>
              <a:round/>
              <a:headEnd/>
              <a:tailEnd/>
            </a:ln>
          </p:spPr>
          <p:txBody>
            <a:bodyPr/>
            <a:lstStyle/>
            <a:p>
              <a:endParaRPr lang="ja-JP" altLang="en-US">
                <a:latin typeface="Book Antiqua" pitchFamily="18" charset="0"/>
                <a:ea typeface="HG明朝B" pitchFamily="17" charset="-128"/>
              </a:endParaRPr>
            </a:p>
          </p:txBody>
        </p:sp>
        <p:sp>
          <p:nvSpPr>
            <p:cNvPr id="19620" name="Oval 181"/>
            <p:cNvSpPr>
              <a:spLocks noChangeArrowheads="1"/>
            </p:cNvSpPr>
            <p:nvPr/>
          </p:nvSpPr>
          <p:spPr bwMode="auto">
            <a:xfrm>
              <a:off x="2434" y="2576"/>
              <a:ext cx="82" cy="82"/>
            </a:xfrm>
            <a:prstGeom prst="ellipse">
              <a:avLst/>
            </a:prstGeom>
            <a:solidFill>
              <a:srgbClr val="FF9900"/>
            </a:solidFill>
            <a:ln w="15875">
              <a:solidFill>
                <a:srgbClr val="FF9900"/>
              </a:solidFill>
              <a:round/>
              <a:headEnd/>
              <a:tailEnd/>
            </a:ln>
          </p:spPr>
          <p:txBody>
            <a:bodyPr/>
            <a:lstStyle/>
            <a:p>
              <a:endParaRPr lang="ja-JP" altLang="en-US">
                <a:latin typeface="Book Antiqua" pitchFamily="18" charset="0"/>
                <a:ea typeface="HG明朝B" pitchFamily="17" charset="-128"/>
              </a:endParaRPr>
            </a:p>
          </p:txBody>
        </p:sp>
        <p:sp>
          <p:nvSpPr>
            <p:cNvPr id="19621" name="Oval 182"/>
            <p:cNvSpPr>
              <a:spLocks noChangeArrowheads="1"/>
            </p:cNvSpPr>
            <p:nvPr/>
          </p:nvSpPr>
          <p:spPr bwMode="auto">
            <a:xfrm>
              <a:off x="1224" y="2926"/>
              <a:ext cx="82" cy="82"/>
            </a:xfrm>
            <a:prstGeom prst="ellipse">
              <a:avLst/>
            </a:prstGeom>
            <a:solidFill>
              <a:srgbClr val="FF9900"/>
            </a:solidFill>
            <a:ln w="15875">
              <a:solidFill>
                <a:srgbClr val="FF9900"/>
              </a:solidFill>
              <a:round/>
              <a:headEnd/>
              <a:tailEnd/>
            </a:ln>
          </p:spPr>
          <p:txBody>
            <a:bodyPr/>
            <a:lstStyle/>
            <a:p>
              <a:endParaRPr lang="ja-JP" altLang="en-US">
                <a:latin typeface="Book Antiqua" pitchFamily="18" charset="0"/>
                <a:ea typeface="HG明朝B" pitchFamily="17" charset="-128"/>
              </a:endParaRPr>
            </a:p>
          </p:txBody>
        </p:sp>
        <p:sp>
          <p:nvSpPr>
            <p:cNvPr id="19622" name="Oval 183"/>
            <p:cNvSpPr>
              <a:spLocks noChangeArrowheads="1"/>
            </p:cNvSpPr>
            <p:nvPr/>
          </p:nvSpPr>
          <p:spPr bwMode="auto">
            <a:xfrm>
              <a:off x="1396" y="2866"/>
              <a:ext cx="82" cy="82"/>
            </a:xfrm>
            <a:prstGeom prst="ellipse">
              <a:avLst/>
            </a:prstGeom>
            <a:solidFill>
              <a:srgbClr val="FF9900"/>
            </a:solidFill>
            <a:ln w="15875">
              <a:solidFill>
                <a:srgbClr val="FF9900"/>
              </a:solidFill>
              <a:round/>
              <a:headEnd/>
              <a:tailEnd/>
            </a:ln>
          </p:spPr>
          <p:txBody>
            <a:bodyPr/>
            <a:lstStyle/>
            <a:p>
              <a:endParaRPr lang="ja-JP" altLang="en-US">
                <a:latin typeface="Book Antiqua" pitchFamily="18" charset="0"/>
                <a:ea typeface="HG明朝B" pitchFamily="17" charset="-128"/>
              </a:endParaRPr>
            </a:p>
          </p:txBody>
        </p:sp>
        <p:sp>
          <p:nvSpPr>
            <p:cNvPr id="19623" name="Oval 184"/>
            <p:cNvSpPr>
              <a:spLocks noChangeArrowheads="1"/>
            </p:cNvSpPr>
            <p:nvPr/>
          </p:nvSpPr>
          <p:spPr bwMode="auto">
            <a:xfrm>
              <a:off x="1569" y="2833"/>
              <a:ext cx="82" cy="82"/>
            </a:xfrm>
            <a:prstGeom prst="ellipse">
              <a:avLst/>
            </a:prstGeom>
            <a:solidFill>
              <a:srgbClr val="FF9900"/>
            </a:solidFill>
            <a:ln w="15875">
              <a:solidFill>
                <a:srgbClr val="FF9900"/>
              </a:solidFill>
              <a:round/>
              <a:headEnd/>
              <a:tailEnd/>
            </a:ln>
          </p:spPr>
          <p:txBody>
            <a:bodyPr/>
            <a:lstStyle/>
            <a:p>
              <a:endParaRPr lang="ja-JP" altLang="ja-JP">
                <a:latin typeface="Book Antiqua" pitchFamily="18" charset="0"/>
                <a:ea typeface="HG明朝B" pitchFamily="17" charset="-128"/>
              </a:endParaRPr>
            </a:p>
          </p:txBody>
        </p:sp>
        <p:sp>
          <p:nvSpPr>
            <p:cNvPr id="19624" name="Oval 185"/>
            <p:cNvSpPr>
              <a:spLocks noChangeArrowheads="1"/>
            </p:cNvSpPr>
            <p:nvPr/>
          </p:nvSpPr>
          <p:spPr bwMode="auto">
            <a:xfrm>
              <a:off x="1741" y="2741"/>
              <a:ext cx="82" cy="82"/>
            </a:xfrm>
            <a:prstGeom prst="ellipse">
              <a:avLst/>
            </a:prstGeom>
            <a:solidFill>
              <a:srgbClr val="FF9900"/>
            </a:solidFill>
            <a:ln w="15875">
              <a:solidFill>
                <a:srgbClr val="FF9900"/>
              </a:solidFill>
              <a:round/>
              <a:headEnd/>
              <a:tailEnd/>
            </a:ln>
          </p:spPr>
          <p:txBody>
            <a:bodyPr/>
            <a:lstStyle/>
            <a:p>
              <a:endParaRPr lang="ja-JP" altLang="en-US">
                <a:latin typeface="Book Antiqua" pitchFamily="18" charset="0"/>
                <a:ea typeface="HG明朝B" pitchFamily="17" charset="-128"/>
              </a:endParaRPr>
            </a:p>
          </p:txBody>
        </p:sp>
        <p:sp>
          <p:nvSpPr>
            <p:cNvPr id="19625" name="Oval 194"/>
            <p:cNvSpPr>
              <a:spLocks noChangeArrowheads="1"/>
            </p:cNvSpPr>
            <p:nvPr/>
          </p:nvSpPr>
          <p:spPr bwMode="auto">
            <a:xfrm>
              <a:off x="4677" y="2017"/>
              <a:ext cx="82" cy="82"/>
            </a:xfrm>
            <a:prstGeom prst="ellipse">
              <a:avLst/>
            </a:prstGeom>
            <a:solidFill>
              <a:srgbClr val="FF9900"/>
            </a:solidFill>
            <a:ln w="15875">
              <a:solidFill>
                <a:srgbClr val="FF9900"/>
              </a:solidFill>
              <a:round/>
              <a:headEnd/>
              <a:tailEnd/>
            </a:ln>
          </p:spPr>
          <p:txBody>
            <a:bodyPr/>
            <a:lstStyle/>
            <a:p>
              <a:endParaRPr lang="ja-JP" altLang="en-US">
                <a:latin typeface="Book Antiqua" pitchFamily="18" charset="0"/>
                <a:ea typeface="HG明朝B" pitchFamily="17" charset="-128"/>
              </a:endParaRPr>
            </a:p>
          </p:txBody>
        </p:sp>
        <p:sp>
          <p:nvSpPr>
            <p:cNvPr id="19626" name="Oval 201"/>
            <p:cNvSpPr>
              <a:spLocks noChangeArrowheads="1"/>
            </p:cNvSpPr>
            <p:nvPr/>
          </p:nvSpPr>
          <p:spPr bwMode="auto">
            <a:xfrm>
              <a:off x="4841" y="1975"/>
              <a:ext cx="82" cy="82"/>
            </a:xfrm>
            <a:prstGeom prst="ellipse">
              <a:avLst/>
            </a:prstGeom>
            <a:solidFill>
              <a:srgbClr val="FF9900"/>
            </a:solidFill>
            <a:ln w="15875">
              <a:solidFill>
                <a:srgbClr val="FF9900"/>
              </a:solidFill>
              <a:round/>
              <a:headEnd/>
              <a:tailEnd/>
            </a:ln>
          </p:spPr>
          <p:txBody>
            <a:bodyPr/>
            <a:lstStyle/>
            <a:p>
              <a:endParaRPr lang="ja-JP" altLang="en-US">
                <a:latin typeface="Book Antiqua" pitchFamily="18" charset="0"/>
                <a:ea typeface="HG明朝B" pitchFamily="17" charset="-128"/>
              </a:endParaRPr>
            </a:p>
          </p:txBody>
        </p:sp>
        <p:sp>
          <p:nvSpPr>
            <p:cNvPr id="19627" name="Oval 209"/>
            <p:cNvSpPr>
              <a:spLocks noChangeArrowheads="1"/>
            </p:cNvSpPr>
            <p:nvPr/>
          </p:nvSpPr>
          <p:spPr bwMode="auto">
            <a:xfrm>
              <a:off x="4995" y="1976"/>
              <a:ext cx="82" cy="82"/>
            </a:xfrm>
            <a:prstGeom prst="ellipse">
              <a:avLst/>
            </a:prstGeom>
            <a:solidFill>
              <a:srgbClr val="FF9900"/>
            </a:solidFill>
            <a:ln w="15875">
              <a:solidFill>
                <a:srgbClr val="FF9900"/>
              </a:solidFill>
              <a:round/>
              <a:headEnd/>
              <a:tailEnd/>
            </a:ln>
          </p:spPr>
          <p:txBody>
            <a:bodyPr/>
            <a:lstStyle/>
            <a:p>
              <a:endParaRPr lang="ja-JP" altLang="en-US">
                <a:latin typeface="Book Antiqua" pitchFamily="18" charset="0"/>
                <a:ea typeface="HG明朝B" pitchFamily="17" charset="-128"/>
              </a:endParaRPr>
            </a:p>
          </p:txBody>
        </p:sp>
      </p:grpSp>
      <p:sp>
        <p:nvSpPr>
          <p:cNvPr id="19577" name="Freeform 119"/>
          <p:cNvSpPr>
            <a:spLocks/>
          </p:cNvSpPr>
          <p:nvPr/>
        </p:nvSpPr>
        <p:spPr bwMode="auto">
          <a:xfrm>
            <a:off x="1457325" y="5334000"/>
            <a:ext cx="6526213" cy="414338"/>
          </a:xfrm>
          <a:custGeom>
            <a:avLst/>
            <a:gdLst>
              <a:gd name="T0" fmla="*/ 0 w 4111"/>
              <a:gd name="T1" fmla="*/ 261 h 261"/>
              <a:gd name="T2" fmla="*/ 171 w 4111"/>
              <a:gd name="T3" fmla="*/ 248 h 261"/>
              <a:gd name="T4" fmla="*/ 345 w 4111"/>
              <a:gd name="T5" fmla="*/ 238 h 261"/>
              <a:gd name="T6" fmla="*/ 524 w 4111"/>
              <a:gd name="T7" fmla="*/ 235 h 261"/>
              <a:gd name="T8" fmla="*/ 695 w 4111"/>
              <a:gd name="T9" fmla="*/ 238 h 261"/>
              <a:gd name="T10" fmla="*/ 868 w 4111"/>
              <a:gd name="T11" fmla="*/ 242 h 261"/>
              <a:gd name="T12" fmla="*/ 1039 w 4111"/>
              <a:gd name="T13" fmla="*/ 235 h 261"/>
              <a:gd name="T14" fmla="*/ 1216 w 4111"/>
              <a:gd name="T15" fmla="*/ 190 h 261"/>
              <a:gd name="T16" fmla="*/ 1389 w 4111"/>
              <a:gd name="T17" fmla="*/ 170 h 261"/>
              <a:gd name="T18" fmla="*/ 1566 w 4111"/>
              <a:gd name="T19" fmla="*/ 167 h 261"/>
              <a:gd name="T20" fmla="*/ 1739 w 4111"/>
              <a:gd name="T21" fmla="*/ 151 h 261"/>
              <a:gd name="T22" fmla="*/ 1910 w 4111"/>
              <a:gd name="T23" fmla="*/ 154 h 261"/>
              <a:gd name="T24" fmla="*/ 2084 w 4111"/>
              <a:gd name="T25" fmla="*/ 144 h 261"/>
              <a:gd name="T26" fmla="*/ 2258 w 4111"/>
              <a:gd name="T27" fmla="*/ 144 h 261"/>
              <a:gd name="T28" fmla="*/ 2429 w 4111"/>
              <a:gd name="T29" fmla="*/ 128 h 261"/>
              <a:gd name="T30" fmla="*/ 2605 w 4111"/>
              <a:gd name="T31" fmla="*/ 131 h 261"/>
              <a:gd name="T32" fmla="*/ 2779 w 4111"/>
              <a:gd name="T33" fmla="*/ 125 h 261"/>
              <a:gd name="T34" fmla="*/ 2952 w 4111"/>
              <a:gd name="T35" fmla="*/ 92 h 261"/>
              <a:gd name="T36" fmla="*/ 3121 w 4111"/>
              <a:gd name="T37" fmla="*/ 95 h 261"/>
              <a:gd name="T38" fmla="*/ 3297 w 4111"/>
              <a:gd name="T39" fmla="*/ 82 h 261"/>
              <a:gd name="T40" fmla="*/ 3472 w 4111"/>
              <a:gd name="T41" fmla="*/ 68 h 261"/>
              <a:gd name="T42" fmla="*/ 3632 w 4111"/>
              <a:gd name="T43" fmla="*/ 60 h 261"/>
              <a:gd name="T44" fmla="*/ 3784 w 4111"/>
              <a:gd name="T45" fmla="*/ 52 h 261"/>
              <a:gd name="T46" fmla="*/ 3958 w 4111"/>
              <a:gd name="T47" fmla="*/ 20 h 261"/>
              <a:gd name="T48" fmla="*/ 4111 w 4111"/>
              <a:gd name="T49" fmla="*/ 0 h 26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111"/>
              <a:gd name="T76" fmla="*/ 0 h 261"/>
              <a:gd name="T77" fmla="*/ 4111 w 4111"/>
              <a:gd name="T78" fmla="*/ 261 h 26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111" h="261">
                <a:moveTo>
                  <a:pt x="0" y="261"/>
                </a:moveTo>
                <a:lnTo>
                  <a:pt x="171" y="248"/>
                </a:lnTo>
                <a:lnTo>
                  <a:pt x="345" y="238"/>
                </a:lnTo>
                <a:lnTo>
                  <a:pt x="524" y="235"/>
                </a:lnTo>
                <a:lnTo>
                  <a:pt x="695" y="238"/>
                </a:lnTo>
                <a:lnTo>
                  <a:pt x="868" y="242"/>
                </a:lnTo>
                <a:lnTo>
                  <a:pt x="1039" y="235"/>
                </a:lnTo>
                <a:lnTo>
                  <a:pt x="1216" y="190"/>
                </a:lnTo>
                <a:lnTo>
                  <a:pt x="1389" y="170"/>
                </a:lnTo>
                <a:lnTo>
                  <a:pt x="1566" y="167"/>
                </a:lnTo>
                <a:lnTo>
                  <a:pt x="1739" y="151"/>
                </a:lnTo>
                <a:lnTo>
                  <a:pt x="1910" y="154"/>
                </a:lnTo>
                <a:lnTo>
                  <a:pt x="2084" y="144"/>
                </a:lnTo>
                <a:lnTo>
                  <a:pt x="2258" y="144"/>
                </a:lnTo>
                <a:lnTo>
                  <a:pt x="2429" y="128"/>
                </a:lnTo>
                <a:lnTo>
                  <a:pt x="2605" y="131"/>
                </a:lnTo>
                <a:lnTo>
                  <a:pt x="2779" y="125"/>
                </a:lnTo>
                <a:lnTo>
                  <a:pt x="2952" y="92"/>
                </a:lnTo>
                <a:lnTo>
                  <a:pt x="3121" y="95"/>
                </a:lnTo>
                <a:lnTo>
                  <a:pt x="3297" y="82"/>
                </a:lnTo>
                <a:lnTo>
                  <a:pt x="3472" y="68"/>
                </a:lnTo>
                <a:lnTo>
                  <a:pt x="3632" y="60"/>
                </a:lnTo>
                <a:lnTo>
                  <a:pt x="3784" y="52"/>
                </a:lnTo>
                <a:lnTo>
                  <a:pt x="3958" y="20"/>
                </a:lnTo>
                <a:lnTo>
                  <a:pt x="4111" y="0"/>
                </a:lnTo>
              </a:path>
            </a:pathLst>
          </a:custGeom>
          <a:noFill/>
          <a:ln w="50800" cap="flat" cmpd="sng">
            <a:solidFill>
              <a:schemeClr val="tx2"/>
            </a:solidFill>
            <a:prstDash val="solid"/>
            <a:round/>
            <a:headEnd type="none" w="med" len="med"/>
            <a:tailEnd type="none" w="med" len="med"/>
          </a:ln>
        </p:spPr>
        <p:txBody>
          <a:bodyPr/>
          <a:lstStyle/>
          <a:p>
            <a:endParaRPr lang="ja-JP" altLang="en-US"/>
          </a:p>
        </p:txBody>
      </p:sp>
      <p:grpSp>
        <p:nvGrpSpPr>
          <p:cNvPr id="19578" name="Group 220"/>
          <p:cNvGrpSpPr>
            <a:grpSpLocks/>
          </p:cNvGrpSpPr>
          <p:nvPr/>
        </p:nvGrpSpPr>
        <p:grpSpPr bwMode="auto">
          <a:xfrm>
            <a:off x="1393825" y="5251450"/>
            <a:ext cx="6669088" cy="560388"/>
            <a:chOff x="878" y="3308"/>
            <a:chExt cx="4201" cy="353"/>
          </a:xfrm>
        </p:grpSpPr>
        <p:sp>
          <p:nvSpPr>
            <p:cNvPr id="19579" name="Oval 98"/>
            <p:cNvSpPr>
              <a:spLocks noChangeArrowheads="1"/>
            </p:cNvSpPr>
            <p:nvPr/>
          </p:nvSpPr>
          <p:spPr bwMode="auto">
            <a:xfrm>
              <a:off x="878" y="3579"/>
              <a:ext cx="82" cy="82"/>
            </a:xfrm>
            <a:prstGeom prst="ellipse">
              <a:avLst/>
            </a:prstGeom>
            <a:solidFill>
              <a:schemeClr val="tx2"/>
            </a:solidFill>
            <a:ln w="15875">
              <a:solidFill>
                <a:schemeClr val="tx2"/>
              </a:solidFill>
              <a:round/>
              <a:headEnd/>
              <a:tailEnd/>
            </a:ln>
          </p:spPr>
          <p:txBody>
            <a:bodyPr/>
            <a:lstStyle/>
            <a:p>
              <a:endParaRPr lang="ja-JP" altLang="en-US">
                <a:latin typeface="Book Antiqua" pitchFamily="18" charset="0"/>
                <a:ea typeface="HG明朝B" pitchFamily="17" charset="-128"/>
              </a:endParaRPr>
            </a:p>
          </p:txBody>
        </p:sp>
        <p:sp>
          <p:nvSpPr>
            <p:cNvPr id="19580" name="Oval 99"/>
            <p:cNvSpPr>
              <a:spLocks noChangeArrowheads="1"/>
            </p:cNvSpPr>
            <p:nvPr/>
          </p:nvSpPr>
          <p:spPr bwMode="auto">
            <a:xfrm>
              <a:off x="1050" y="3569"/>
              <a:ext cx="82" cy="82"/>
            </a:xfrm>
            <a:prstGeom prst="ellipse">
              <a:avLst/>
            </a:prstGeom>
            <a:solidFill>
              <a:schemeClr val="tx2"/>
            </a:solidFill>
            <a:ln w="15875">
              <a:solidFill>
                <a:schemeClr val="tx2"/>
              </a:solidFill>
              <a:round/>
              <a:headEnd/>
              <a:tailEnd/>
            </a:ln>
          </p:spPr>
          <p:txBody>
            <a:bodyPr/>
            <a:lstStyle/>
            <a:p>
              <a:endParaRPr lang="ja-JP" altLang="en-US">
                <a:latin typeface="Book Antiqua" pitchFamily="18" charset="0"/>
                <a:ea typeface="HG明朝B" pitchFamily="17" charset="-128"/>
              </a:endParaRPr>
            </a:p>
          </p:txBody>
        </p:sp>
        <p:sp>
          <p:nvSpPr>
            <p:cNvPr id="19581" name="Oval 100"/>
            <p:cNvSpPr>
              <a:spLocks noChangeArrowheads="1"/>
            </p:cNvSpPr>
            <p:nvPr/>
          </p:nvSpPr>
          <p:spPr bwMode="auto">
            <a:xfrm>
              <a:off x="1225" y="3559"/>
              <a:ext cx="82" cy="82"/>
            </a:xfrm>
            <a:prstGeom prst="ellipse">
              <a:avLst/>
            </a:prstGeom>
            <a:solidFill>
              <a:schemeClr val="tx2"/>
            </a:solidFill>
            <a:ln w="15875">
              <a:solidFill>
                <a:schemeClr val="tx2"/>
              </a:solidFill>
              <a:round/>
              <a:headEnd/>
              <a:tailEnd/>
            </a:ln>
          </p:spPr>
          <p:txBody>
            <a:bodyPr/>
            <a:lstStyle/>
            <a:p>
              <a:endParaRPr lang="ja-JP" altLang="en-US">
                <a:latin typeface="Book Antiqua" pitchFamily="18" charset="0"/>
                <a:ea typeface="HG明朝B" pitchFamily="17" charset="-128"/>
              </a:endParaRPr>
            </a:p>
          </p:txBody>
        </p:sp>
        <p:sp>
          <p:nvSpPr>
            <p:cNvPr id="19582" name="Oval 101"/>
            <p:cNvSpPr>
              <a:spLocks noChangeArrowheads="1"/>
            </p:cNvSpPr>
            <p:nvPr/>
          </p:nvSpPr>
          <p:spPr bwMode="auto">
            <a:xfrm>
              <a:off x="1398" y="3556"/>
              <a:ext cx="82" cy="82"/>
            </a:xfrm>
            <a:prstGeom prst="ellipse">
              <a:avLst/>
            </a:prstGeom>
            <a:solidFill>
              <a:schemeClr val="tx2"/>
            </a:solidFill>
            <a:ln w="15875">
              <a:solidFill>
                <a:schemeClr val="tx2"/>
              </a:solidFill>
              <a:round/>
              <a:headEnd/>
              <a:tailEnd/>
            </a:ln>
          </p:spPr>
          <p:txBody>
            <a:bodyPr/>
            <a:lstStyle/>
            <a:p>
              <a:endParaRPr lang="ja-JP" altLang="en-US">
                <a:latin typeface="Book Antiqua" pitchFamily="18" charset="0"/>
                <a:ea typeface="HG明朝B" pitchFamily="17" charset="-128"/>
              </a:endParaRPr>
            </a:p>
          </p:txBody>
        </p:sp>
        <p:sp>
          <p:nvSpPr>
            <p:cNvPr id="19583" name="Oval 102"/>
            <p:cNvSpPr>
              <a:spLocks noChangeArrowheads="1"/>
            </p:cNvSpPr>
            <p:nvPr/>
          </p:nvSpPr>
          <p:spPr bwMode="auto">
            <a:xfrm>
              <a:off x="1570" y="3556"/>
              <a:ext cx="82" cy="82"/>
            </a:xfrm>
            <a:prstGeom prst="ellipse">
              <a:avLst/>
            </a:prstGeom>
            <a:solidFill>
              <a:schemeClr val="tx2"/>
            </a:solidFill>
            <a:ln w="15875">
              <a:solidFill>
                <a:schemeClr val="tx2"/>
              </a:solidFill>
              <a:round/>
              <a:headEnd/>
              <a:tailEnd/>
            </a:ln>
          </p:spPr>
          <p:txBody>
            <a:bodyPr/>
            <a:lstStyle/>
            <a:p>
              <a:endParaRPr lang="ja-JP" altLang="en-US">
                <a:latin typeface="Book Antiqua" pitchFamily="18" charset="0"/>
                <a:ea typeface="HG明朝B" pitchFamily="17" charset="-128"/>
              </a:endParaRPr>
            </a:p>
          </p:txBody>
        </p:sp>
        <p:sp>
          <p:nvSpPr>
            <p:cNvPr id="19584" name="Oval 103"/>
            <p:cNvSpPr>
              <a:spLocks noChangeArrowheads="1"/>
            </p:cNvSpPr>
            <p:nvPr/>
          </p:nvSpPr>
          <p:spPr bwMode="auto">
            <a:xfrm>
              <a:off x="1744" y="3558"/>
              <a:ext cx="82" cy="82"/>
            </a:xfrm>
            <a:prstGeom prst="ellipse">
              <a:avLst/>
            </a:prstGeom>
            <a:solidFill>
              <a:schemeClr val="tx2"/>
            </a:solidFill>
            <a:ln w="15875">
              <a:solidFill>
                <a:schemeClr val="tx2"/>
              </a:solidFill>
              <a:round/>
              <a:headEnd/>
              <a:tailEnd/>
            </a:ln>
          </p:spPr>
          <p:txBody>
            <a:bodyPr/>
            <a:lstStyle/>
            <a:p>
              <a:endParaRPr lang="ja-JP" altLang="en-US">
                <a:latin typeface="Book Antiqua" pitchFamily="18" charset="0"/>
                <a:ea typeface="HG明朝B" pitchFamily="17" charset="-128"/>
              </a:endParaRPr>
            </a:p>
          </p:txBody>
        </p:sp>
        <p:sp>
          <p:nvSpPr>
            <p:cNvPr id="19585" name="Oval 104"/>
            <p:cNvSpPr>
              <a:spLocks noChangeArrowheads="1"/>
            </p:cNvSpPr>
            <p:nvPr/>
          </p:nvSpPr>
          <p:spPr bwMode="auto">
            <a:xfrm>
              <a:off x="1918" y="3548"/>
              <a:ext cx="82" cy="82"/>
            </a:xfrm>
            <a:prstGeom prst="ellipse">
              <a:avLst/>
            </a:prstGeom>
            <a:solidFill>
              <a:schemeClr val="tx2"/>
            </a:solidFill>
            <a:ln w="15875">
              <a:solidFill>
                <a:schemeClr val="tx2"/>
              </a:solidFill>
              <a:round/>
              <a:headEnd/>
              <a:tailEnd/>
            </a:ln>
          </p:spPr>
          <p:txBody>
            <a:bodyPr/>
            <a:lstStyle/>
            <a:p>
              <a:endParaRPr lang="ja-JP" altLang="en-US">
                <a:latin typeface="Book Antiqua" pitchFamily="18" charset="0"/>
                <a:ea typeface="HG明朝B" pitchFamily="17" charset="-128"/>
              </a:endParaRPr>
            </a:p>
          </p:txBody>
        </p:sp>
        <p:sp>
          <p:nvSpPr>
            <p:cNvPr id="19586" name="Oval 105"/>
            <p:cNvSpPr>
              <a:spLocks noChangeArrowheads="1"/>
            </p:cNvSpPr>
            <p:nvPr/>
          </p:nvSpPr>
          <p:spPr bwMode="auto">
            <a:xfrm>
              <a:off x="2091" y="3502"/>
              <a:ext cx="82" cy="82"/>
            </a:xfrm>
            <a:prstGeom prst="ellipse">
              <a:avLst/>
            </a:prstGeom>
            <a:solidFill>
              <a:schemeClr val="tx2"/>
            </a:solidFill>
            <a:ln w="15875">
              <a:solidFill>
                <a:schemeClr val="tx2"/>
              </a:solidFill>
              <a:round/>
              <a:headEnd/>
              <a:tailEnd/>
            </a:ln>
          </p:spPr>
          <p:txBody>
            <a:bodyPr/>
            <a:lstStyle/>
            <a:p>
              <a:endParaRPr lang="ja-JP" altLang="en-US">
                <a:latin typeface="Book Antiqua" pitchFamily="18" charset="0"/>
                <a:ea typeface="HG明朝B" pitchFamily="17" charset="-128"/>
              </a:endParaRPr>
            </a:p>
          </p:txBody>
        </p:sp>
        <p:sp>
          <p:nvSpPr>
            <p:cNvPr id="19587" name="Oval 106"/>
            <p:cNvSpPr>
              <a:spLocks noChangeArrowheads="1"/>
            </p:cNvSpPr>
            <p:nvPr/>
          </p:nvSpPr>
          <p:spPr bwMode="auto">
            <a:xfrm>
              <a:off x="2264" y="3486"/>
              <a:ext cx="82" cy="82"/>
            </a:xfrm>
            <a:prstGeom prst="ellipse">
              <a:avLst/>
            </a:prstGeom>
            <a:solidFill>
              <a:schemeClr val="tx2"/>
            </a:solidFill>
            <a:ln w="15875">
              <a:solidFill>
                <a:schemeClr val="tx2"/>
              </a:solidFill>
              <a:round/>
              <a:headEnd/>
              <a:tailEnd/>
            </a:ln>
          </p:spPr>
          <p:txBody>
            <a:bodyPr/>
            <a:lstStyle/>
            <a:p>
              <a:endParaRPr lang="ja-JP" altLang="en-US">
                <a:latin typeface="Book Antiqua" pitchFamily="18" charset="0"/>
                <a:ea typeface="HG明朝B" pitchFamily="17" charset="-128"/>
              </a:endParaRPr>
            </a:p>
          </p:txBody>
        </p:sp>
        <p:sp>
          <p:nvSpPr>
            <p:cNvPr id="19588" name="Oval 107"/>
            <p:cNvSpPr>
              <a:spLocks noChangeArrowheads="1"/>
            </p:cNvSpPr>
            <p:nvPr/>
          </p:nvSpPr>
          <p:spPr bwMode="auto">
            <a:xfrm>
              <a:off x="2439" y="3481"/>
              <a:ext cx="82" cy="82"/>
            </a:xfrm>
            <a:prstGeom prst="ellipse">
              <a:avLst/>
            </a:prstGeom>
            <a:solidFill>
              <a:schemeClr val="tx2"/>
            </a:solidFill>
            <a:ln w="15875">
              <a:solidFill>
                <a:schemeClr val="tx2"/>
              </a:solidFill>
              <a:round/>
              <a:headEnd/>
              <a:tailEnd/>
            </a:ln>
          </p:spPr>
          <p:txBody>
            <a:bodyPr/>
            <a:lstStyle/>
            <a:p>
              <a:endParaRPr lang="ja-JP" altLang="en-US">
                <a:latin typeface="Book Antiqua" pitchFamily="18" charset="0"/>
                <a:ea typeface="HG明朝B" pitchFamily="17" charset="-128"/>
              </a:endParaRPr>
            </a:p>
          </p:txBody>
        </p:sp>
        <p:sp>
          <p:nvSpPr>
            <p:cNvPr id="19589" name="Oval 109"/>
            <p:cNvSpPr>
              <a:spLocks noChangeArrowheads="1"/>
            </p:cNvSpPr>
            <p:nvPr/>
          </p:nvSpPr>
          <p:spPr bwMode="auto">
            <a:xfrm>
              <a:off x="2785" y="3473"/>
              <a:ext cx="82" cy="82"/>
            </a:xfrm>
            <a:prstGeom prst="ellipse">
              <a:avLst/>
            </a:prstGeom>
            <a:solidFill>
              <a:schemeClr val="tx2"/>
            </a:solidFill>
            <a:ln w="15875">
              <a:solidFill>
                <a:schemeClr val="tx2"/>
              </a:solidFill>
              <a:round/>
              <a:headEnd/>
              <a:tailEnd/>
            </a:ln>
          </p:spPr>
          <p:txBody>
            <a:bodyPr/>
            <a:lstStyle/>
            <a:p>
              <a:endParaRPr lang="ja-JP" altLang="en-US">
                <a:latin typeface="Book Antiqua" pitchFamily="18" charset="0"/>
                <a:ea typeface="HG明朝B" pitchFamily="17" charset="-128"/>
              </a:endParaRPr>
            </a:p>
          </p:txBody>
        </p:sp>
        <p:sp>
          <p:nvSpPr>
            <p:cNvPr id="19590" name="Oval 110"/>
            <p:cNvSpPr>
              <a:spLocks noChangeArrowheads="1"/>
            </p:cNvSpPr>
            <p:nvPr/>
          </p:nvSpPr>
          <p:spPr bwMode="auto">
            <a:xfrm>
              <a:off x="2958" y="3463"/>
              <a:ext cx="82" cy="82"/>
            </a:xfrm>
            <a:prstGeom prst="ellipse">
              <a:avLst/>
            </a:prstGeom>
            <a:solidFill>
              <a:schemeClr val="tx2"/>
            </a:solidFill>
            <a:ln w="15875">
              <a:solidFill>
                <a:schemeClr val="tx2"/>
              </a:solidFill>
              <a:round/>
              <a:headEnd/>
              <a:tailEnd/>
            </a:ln>
          </p:spPr>
          <p:txBody>
            <a:bodyPr/>
            <a:lstStyle/>
            <a:p>
              <a:endParaRPr lang="ja-JP" altLang="en-US">
                <a:latin typeface="Book Antiqua" pitchFamily="18" charset="0"/>
                <a:ea typeface="HG明朝B" pitchFamily="17" charset="-128"/>
              </a:endParaRPr>
            </a:p>
          </p:txBody>
        </p:sp>
        <p:sp>
          <p:nvSpPr>
            <p:cNvPr id="19591" name="Oval 111"/>
            <p:cNvSpPr>
              <a:spLocks noChangeArrowheads="1"/>
            </p:cNvSpPr>
            <p:nvPr/>
          </p:nvSpPr>
          <p:spPr bwMode="auto">
            <a:xfrm>
              <a:off x="3132" y="3456"/>
              <a:ext cx="82" cy="82"/>
            </a:xfrm>
            <a:prstGeom prst="ellipse">
              <a:avLst/>
            </a:prstGeom>
            <a:solidFill>
              <a:schemeClr val="tx2"/>
            </a:solidFill>
            <a:ln w="15875">
              <a:solidFill>
                <a:schemeClr val="tx2"/>
              </a:solidFill>
              <a:round/>
              <a:headEnd/>
              <a:tailEnd/>
            </a:ln>
          </p:spPr>
          <p:txBody>
            <a:bodyPr/>
            <a:lstStyle/>
            <a:p>
              <a:endParaRPr lang="ja-JP" altLang="en-US">
                <a:latin typeface="Book Antiqua" pitchFamily="18" charset="0"/>
                <a:ea typeface="HG明朝B" pitchFamily="17" charset="-128"/>
              </a:endParaRPr>
            </a:p>
          </p:txBody>
        </p:sp>
        <p:sp>
          <p:nvSpPr>
            <p:cNvPr id="19592" name="Oval 112"/>
            <p:cNvSpPr>
              <a:spLocks noChangeArrowheads="1"/>
            </p:cNvSpPr>
            <p:nvPr/>
          </p:nvSpPr>
          <p:spPr bwMode="auto">
            <a:xfrm>
              <a:off x="3305" y="3440"/>
              <a:ext cx="82" cy="82"/>
            </a:xfrm>
            <a:prstGeom prst="ellipse">
              <a:avLst/>
            </a:prstGeom>
            <a:solidFill>
              <a:schemeClr val="tx2"/>
            </a:solidFill>
            <a:ln w="15875">
              <a:solidFill>
                <a:schemeClr val="tx2"/>
              </a:solidFill>
              <a:round/>
              <a:headEnd/>
              <a:tailEnd/>
            </a:ln>
          </p:spPr>
          <p:txBody>
            <a:bodyPr/>
            <a:lstStyle/>
            <a:p>
              <a:endParaRPr lang="ja-JP" altLang="en-US">
                <a:latin typeface="Book Antiqua" pitchFamily="18" charset="0"/>
                <a:ea typeface="HG明朝B" pitchFamily="17" charset="-128"/>
              </a:endParaRPr>
            </a:p>
          </p:txBody>
        </p:sp>
        <p:sp>
          <p:nvSpPr>
            <p:cNvPr id="19593" name="Oval 113"/>
            <p:cNvSpPr>
              <a:spLocks noChangeArrowheads="1"/>
            </p:cNvSpPr>
            <p:nvPr/>
          </p:nvSpPr>
          <p:spPr bwMode="auto">
            <a:xfrm>
              <a:off x="3478" y="3444"/>
              <a:ext cx="82" cy="82"/>
            </a:xfrm>
            <a:prstGeom prst="ellipse">
              <a:avLst/>
            </a:prstGeom>
            <a:solidFill>
              <a:schemeClr val="tx2"/>
            </a:solidFill>
            <a:ln w="15875">
              <a:solidFill>
                <a:schemeClr val="tx2"/>
              </a:solidFill>
              <a:round/>
              <a:headEnd/>
              <a:tailEnd/>
            </a:ln>
          </p:spPr>
          <p:txBody>
            <a:bodyPr/>
            <a:lstStyle/>
            <a:p>
              <a:endParaRPr lang="ja-JP" altLang="en-US">
                <a:latin typeface="Book Antiqua" pitchFamily="18" charset="0"/>
                <a:ea typeface="HG明朝B" pitchFamily="17" charset="-128"/>
              </a:endParaRPr>
            </a:p>
          </p:txBody>
        </p:sp>
        <p:sp>
          <p:nvSpPr>
            <p:cNvPr id="19594" name="Oval 114"/>
            <p:cNvSpPr>
              <a:spLocks noChangeArrowheads="1"/>
            </p:cNvSpPr>
            <p:nvPr/>
          </p:nvSpPr>
          <p:spPr bwMode="auto">
            <a:xfrm>
              <a:off x="3653" y="3446"/>
              <a:ext cx="82" cy="82"/>
            </a:xfrm>
            <a:prstGeom prst="ellipse">
              <a:avLst/>
            </a:prstGeom>
            <a:solidFill>
              <a:schemeClr val="tx2"/>
            </a:solidFill>
            <a:ln w="15875">
              <a:solidFill>
                <a:schemeClr val="tx2"/>
              </a:solidFill>
              <a:round/>
              <a:headEnd/>
              <a:tailEnd/>
            </a:ln>
          </p:spPr>
          <p:txBody>
            <a:bodyPr/>
            <a:lstStyle/>
            <a:p>
              <a:endParaRPr lang="ja-JP" altLang="en-US">
                <a:latin typeface="Book Antiqua" pitchFamily="18" charset="0"/>
                <a:ea typeface="HG明朝B" pitchFamily="17" charset="-128"/>
              </a:endParaRPr>
            </a:p>
          </p:txBody>
        </p:sp>
        <p:sp>
          <p:nvSpPr>
            <p:cNvPr id="19595" name="Oval 115"/>
            <p:cNvSpPr>
              <a:spLocks noChangeArrowheads="1"/>
            </p:cNvSpPr>
            <p:nvPr/>
          </p:nvSpPr>
          <p:spPr bwMode="auto">
            <a:xfrm>
              <a:off x="3825" y="3405"/>
              <a:ext cx="82" cy="82"/>
            </a:xfrm>
            <a:prstGeom prst="ellipse">
              <a:avLst/>
            </a:prstGeom>
            <a:solidFill>
              <a:schemeClr val="tx2"/>
            </a:solidFill>
            <a:ln w="15875">
              <a:solidFill>
                <a:schemeClr val="tx2"/>
              </a:solidFill>
              <a:round/>
              <a:headEnd/>
              <a:tailEnd/>
            </a:ln>
          </p:spPr>
          <p:txBody>
            <a:bodyPr/>
            <a:lstStyle/>
            <a:p>
              <a:endParaRPr lang="ja-JP" altLang="en-US">
                <a:latin typeface="Book Antiqua" pitchFamily="18" charset="0"/>
                <a:ea typeface="HG明朝B" pitchFamily="17" charset="-128"/>
              </a:endParaRPr>
            </a:p>
          </p:txBody>
        </p:sp>
        <p:sp>
          <p:nvSpPr>
            <p:cNvPr id="19596" name="Oval 116"/>
            <p:cNvSpPr>
              <a:spLocks noChangeArrowheads="1"/>
            </p:cNvSpPr>
            <p:nvPr/>
          </p:nvSpPr>
          <p:spPr bwMode="auto">
            <a:xfrm>
              <a:off x="3999" y="3409"/>
              <a:ext cx="82" cy="82"/>
            </a:xfrm>
            <a:prstGeom prst="ellipse">
              <a:avLst/>
            </a:prstGeom>
            <a:solidFill>
              <a:schemeClr val="tx2"/>
            </a:solidFill>
            <a:ln w="15875">
              <a:solidFill>
                <a:schemeClr val="tx2"/>
              </a:solidFill>
              <a:round/>
              <a:headEnd/>
              <a:tailEnd/>
            </a:ln>
          </p:spPr>
          <p:txBody>
            <a:bodyPr/>
            <a:lstStyle/>
            <a:p>
              <a:endParaRPr lang="ja-JP" altLang="en-US">
                <a:latin typeface="Book Antiqua" pitchFamily="18" charset="0"/>
                <a:ea typeface="HG明朝B" pitchFamily="17" charset="-128"/>
              </a:endParaRPr>
            </a:p>
          </p:txBody>
        </p:sp>
        <p:sp>
          <p:nvSpPr>
            <p:cNvPr id="19597" name="Oval 117"/>
            <p:cNvSpPr>
              <a:spLocks noChangeArrowheads="1"/>
            </p:cNvSpPr>
            <p:nvPr/>
          </p:nvSpPr>
          <p:spPr bwMode="auto">
            <a:xfrm>
              <a:off x="4172" y="3396"/>
              <a:ext cx="82" cy="82"/>
            </a:xfrm>
            <a:prstGeom prst="ellipse">
              <a:avLst/>
            </a:prstGeom>
            <a:solidFill>
              <a:schemeClr val="tx2"/>
            </a:solidFill>
            <a:ln w="15875">
              <a:solidFill>
                <a:schemeClr val="tx2"/>
              </a:solidFill>
              <a:round/>
              <a:headEnd/>
              <a:tailEnd/>
            </a:ln>
          </p:spPr>
          <p:txBody>
            <a:bodyPr/>
            <a:lstStyle/>
            <a:p>
              <a:endParaRPr lang="ja-JP" altLang="en-US">
                <a:latin typeface="Book Antiqua" pitchFamily="18" charset="0"/>
                <a:ea typeface="HG明朝B" pitchFamily="17" charset="-128"/>
              </a:endParaRPr>
            </a:p>
          </p:txBody>
        </p:sp>
        <p:sp>
          <p:nvSpPr>
            <p:cNvPr id="19598" name="Oval 118"/>
            <p:cNvSpPr>
              <a:spLocks noChangeArrowheads="1"/>
            </p:cNvSpPr>
            <p:nvPr/>
          </p:nvSpPr>
          <p:spPr bwMode="auto">
            <a:xfrm>
              <a:off x="4346" y="3379"/>
              <a:ext cx="82" cy="82"/>
            </a:xfrm>
            <a:prstGeom prst="ellipse">
              <a:avLst/>
            </a:prstGeom>
            <a:solidFill>
              <a:schemeClr val="tx2"/>
            </a:solidFill>
            <a:ln w="15875">
              <a:solidFill>
                <a:schemeClr val="tx2"/>
              </a:solidFill>
              <a:round/>
              <a:headEnd/>
              <a:tailEnd/>
            </a:ln>
          </p:spPr>
          <p:txBody>
            <a:bodyPr/>
            <a:lstStyle/>
            <a:p>
              <a:endParaRPr lang="ja-JP" altLang="en-US">
                <a:latin typeface="Book Antiqua" pitchFamily="18" charset="0"/>
                <a:ea typeface="HG明朝B" pitchFamily="17" charset="-128"/>
              </a:endParaRPr>
            </a:p>
          </p:txBody>
        </p:sp>
        <p:sp>
          <p:nvSpPr>
            <p:cNvPr id="19599" name="Oval 120"/>
            <p:cNvSpPr>
              <a:spLocks noChangeArrowheads="1"/>
            </p:cNvSpPr>
            <p:nvPr/>
          </p:nvSpPr>
          <p:spPr bwMode="auto">
            <a:xfrm>
              <a:off x="4507" y="3379"/>
              <a:ext cx="82" cy="82"/>
            </a:xfrm>
            <a:prstGeom prst="ellipse">
              <a:avLst/>
            </a:prstGeom>
            <a:solidFill>
              <a:schemeClr val="tx2"/>
            </a:solidFill>
            <a:ln w="15875">
              <a:solidFill>
                <a:schemeClr val="tx2"/>
              </a:solidFill>
              <a:round/>
              <a:headEnd/>
              <a:tailEnd/>
            </a:ln>
          </p:spPr>
          <p:txBody>
            <a:bodyPr/>
            <a:lstStyle/>
            <a:p>
              <a:endParaRPr lang="ja-JP" altLang="en-US">
                <a:latin typeface="Book Antiqua" pitchFamily="18" charset="0"/>
                <a:ea typeface="HG明朝B" pitchFamily="17" charset="-128"/>
              </a:endParaRPr>
            </a:p>
          </p:txBody>
        </p:sp>
        <p:sp>
          <p:nvSpPr>
            <p:cNvPr id="19600" name="Oval 190"/>
            <p:cNvSpPr>
              <a:spLocks noChangeArrowheads="1"/>
            </p:cNvSpPr>
            <p:nvPr/>
          </p:nvSpPr>
          <p:spPr bwMode="auto">
            <a:xfrm>
              <a:off x="4668" y="3370"/>
              <a:ext cx="82" cy="82"/>
            </a:xfrm>
            <a:prstGeom prst="ellipse">
              <a:avLst/>
            </a:prstGeom>
            <a:solidFill>
              <a:schemeClr val="tx2"/>
            </a:solidFill>
            <a:ln w="15875">
              <a:solidFill>
                <a:schemeClr val="tx2"/>
              </a:solidFill>
              <a:round/>
              <a:headEnd/>
              <a:tailEnd/>
            </a:ln>
          </p:spPr>
          <p:txBody>
            <a:bodyPr/>
            <a:lstStyle/>
            <a:p>
              <a:endParaRPr lang="ja-JP" altLang="en-US">
                <a:latin typeface="Book Antiqua" pitchFamily="18" charset="0"/>
                <a:ea typeface="HG明朝B" pitchFamily="17" charset="-128"/>
              </a:endParaRPr>
            </a:p>
          </p:txBody>
        </p:sp>
        <p:sp>
          <p:nvSpPr>
            <p:cNvPr id="19601" name="Oval 197"/>
            <p:cNvSpPr>
              <a:spLocks noChangeArrowheads="1"/>
            </p:cNvSpPr>
            <p:nvPr/>
          </p:nvSpPr>
          <p:spPr bwMode="auto">
            <a:xfrm>
              <a:off x="4832" y="3340"/>
              <a:ext cx="82" cy="82"/>
            </a:xfrm>
            <a:prstGeom prst="ellipse">
              <a:avLst/>
            </a:prstGeom>
            <a:solidFill>
              <a:schemeClr val="tx2"/>
            </a:solidFill>
            <a:ln w="15875">
              <a:solidFill>
                <a:schemeClr val="tx2"/>
              </a:solidFill>
              <a:round/>
              <a:headEnd/>
              <a:tailEnd/>
            </a:ln>
          </p:spPr>
          <p:txBody>
            <a:bodyPr/>
            <a:lstStyle/>
            <a:p>
              <a:endParaRPr lang="ja-JP" altLang="en-US">
                <a:latin typeface="Book Antiqua" pitchFamily="18" charset="0"/>
                <a:ea typeface="HG明朝B" pitchFamily="17" charset="-128"/>
              </a:endParaRPr>
            </a:p>
          </p:txBody>
        </p:sp>
        <p:sp>
          <p:nvSpPr>
            <p:cNvPr id="19602" name="Oval 211"/>
            <p:cNvSpPr>
              <a:spLocks noChangeArrowheads="1"/>
            </p:cNvSpPr>
            <p:nvPr/>
          </p:nvSpPr>
          <p:spPr bwMode="auto">
            <a:xfrm>
              <a:off x="4997" y="3308"/>
              <a:ext cx="82" cy="82"/>
            </a:xfrm>
            <a:prstGeom prst="ellipse">
              <a:avLst/>
            </a:prstGeom>
            <a:solidFill>
              <a:schemeClr val="tx2"/>
            </a:solidFill>
            <a:ln w="15875">
              <a:solidFill>
                <a:schemeClr val="tx2"/>
              </a:solidFill>
              <a:round/>
              <a:headEnd/>
              <a:tailEnd/>
            </a:ln>
          </p:spPr>
          <p:txBody>
            <a:bodyPr/>
            <a:lstStyle/>
            <a:p>
              <a:endParaRPr lang="ja-JP" altLang="en-US">
                <a:latin typeface="Book Antiqua" pitchFamily="18" charset="0"/>
                <a:ea typeface="HG明朝B" pitchFamily="17" charset="-128"/>
              </a:endParaRPr>
            </a:p>
          </p:txBody>
        </p:sp>
      </p:gr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57200" y="123825"/>
            <a:ext cx="8229600" cy="1066800"/>
          </a:xfrm>
        </p:spPr>
        <p:txBody>
          <a:bodyPr anchor="t">
            <a:spAutoFit/>
          </a:bodyPr>
          <a:lstStyle/>
          <a:p>
            <a:pPr fontAlgn="auto">
              <a:spcAft>
                <a:spcPts val="0"/>
              </a:spcAft>
              <a:defRPr/>
            </a:pPr>
            <a:r>
              <a:rPr lang="ja-JP" altLang="en-US" sz="3200"/>
              <a:t>日本人における糖尿病患者の推移：</a:t>
            </a:r>
            <a:br>
              <a:rPr lang="ja-JP" altLang="en-US" sz="3200"/>
            </a:br>
            <a:r>
              <a:rPr lang="ja-JP" altLang="en-US" sz="3200"/>
              <a:t>糖尿病患者数は年々増加傾向にある</a:t>
            </a:r>
          </a:p>
        </p:txBody>
      </p:sp>
      <p:sp>
        <p:nvSpPr>
          <p:cNvPr id="21506" name="Text Box 7"/>
          <p:cNvSpPr txBox="1">
            <a:spLocks noChangeArrowheads="1"/>
          </p:cNvSpPr>
          <p:nvPr/>
        </p:nvSpPr>
        <p:spPr bwMode="auto">
          <a:xfrm>
            <a:off x="6105525" y="6453188"/>
            <a:ext cx="2895600" cy="274637"/>
          </a:xfrm>
          <a:prstGeom prst="rect">
            <a:avLst/>
          </a:prstGeom>
          <a:noFill/>
          <a:ln w="12700">
            <a:noFill/>
            <a:miter lim="800000"/>
            <a:headEnd type="none" w="sm" len="sm"/>
            <a:tailEnd type="none" w="sm" len="sm"/>
          </a:ln>
        </p:spPr>
        <p:txBody>
          <a:bodyPr>
            <a:spAutoFit/>
          </a:bodyPr>
          <a:lstStyle/>
          <a:p>
            <a:pPr marL="633413" indent="-633413" algn="r" eaLnBrk="0" hangingPunct="0">
              <a:spcBef>
                <a:spcPct val="50000"/>
              </a:spcBef>
            </a:pPr>
            <a:r>
              <a:rPr kumimoji="0" lang="ja-JP" altLang="en-US" sz="1200">
                <a:latin typeface="Book Antiqua" pitchFamily="18" charset="0"/>
                <a:ea typeface="HG明朝B" pitchFamily="17" charset="-128"/>
                <a:cs typeface="Arial" charset="0"/>
              </a:rPr>
              <a:t>出典：厚生労働省「糖尿病実態調査」</a:t>
            </a:r>
          </a:p>
        </p:txBody>
      </p:sp>
      <p:sp>
        <p:nvSpPr>
          <p:cNvPr id="5132" name="Oval 12"/>
          <p:cNvSpPr>
            <a:spLocks noChangeArrowheads="1"/>
          </p:cNvSpPr>
          <p:nvPr/>
        </p:nvSpPr>
        <p:spPr bwMode="auto">
          <a:xfrm>
            <a:off x="3567113" y="4225925"/>
            <a:ext cx="719137" cy="719138"/>
          </a:xfrm>
          <a:prstGeom prst="ellipse">
            <a:avLst/>
          </a:prstGeom>
          <a:solidFill>
            <a:srgbClr val="FF0066"/>
          </a:solidFill>
          <a:ln w="9525" algn="ctr">
            <a:noFill/>
            <a:round/>
            <a:headEnd/>
            <a:tailEnd/>
          </a:ln>
          <a:effectLst>
            <a:outerShdw dist="35921" dir="2700000" algn="ctr" rotWithShape="0">
              <a:schemeClr val="tx1"/>
            </a:outerShdw>
          </a:effectLst>
        </p:spPr>
        <p:txBody>
          <a:bodyPr wrap="none" anchor="ctr"/>
          <a:lstStyle/>
          <a:p>
            <a:pPr algn="ctr" eaLnBrk="0" fontAlgn="auto" hangingPunct="0">
              <a:spcBef>
                <a:spcPts val="0"/>
              </a:spcBef>
              <a:spcAft>
                <a:spcPts val="0"/>
              </a:spcAft>
              <a:defRPr/>
            </a:pPr>
            <a:r>
              <a:rPr kumimoji="0" lang="ja-JP" altLang="en-US" sz="1400" b="1">
                <a:latin typeface="+mn-lt"/>
                <a:ea typeface="+mn-ea"/>
              </a:rPr>
              <a:t>年間</a:t>
            </a:r>
          </a:p>
          <a:p>
            <a:pPr algn="ctr" eaLnBrk="0" fontAlgn="auto" hangingPunct="0">
              <a:spcBef>
                <a:spcPts val="0"/>
              </a:spcBef>
              <a:spcAft>
                <a:spcPts val="0"/>
              </a:spcAft>
              <a:defRPr/>
            </a:pPr>
            <a:r>
              <a:rPr kumimoji="0" lang="en-US" altLang="ja-JP" sz="1400" b="1">
                <a:latin typeface="+mn-lt"/>
                <a:ea typeface="+mn-ea"/>
              </a:rPr>
              <a:t>+10</a:t>
            </a:r>
            <a:r>
              <a:rPr kumimoji="0" lang="ja-JP" altLang="en-US" sz="1200" b="1">
                <a:latin typeface="+mn-lt"/>
                <a:ea typeface="+mn-ea"/>
              </a:rPr>
              <a:t>万人</a:t>
            </a:r>
          </a:p>
        </p:txBody>
      </p:sp>
      <p:sp>
        <p:nvSpPr>
          <p:cNvPr id="5133" name="Oval 13"/>
          <p:cNvSpPr>
            <a:spLocks noChangeArrowheads="1"/>
          </p:cNvSpPr>
          <p:nvPr/>
        </p:nvSpPr>
        <p:spPr bwMode="auto">
          <a:xfrm>
            <a:off x="4922838" y="4121150"/>
            <a:ext cx="719137" cy="719138"/>
          </a:xfrm>
          <a:prstGeom prst="ellipse">
            <a:avLst/>
          </a:prstGeom>
          <a:solidFill>
            <a:srgbClr val="FF0066"/>
          </a:solidFill>
          <a:ln w="9525" algn="ctr">
            <a:noFill/>
            <a:round/>
            <a:headEnd/>
            <a:tailEnd/>
          </a:ln>
          <a:effectLst>
            <a:outerShdw dist="35921" dir="2700000" algn="ctr" rotWithShape="0">
              <a:schemeClr val="tx1"/>
            </a:outerShdw>
          </a:effectLst>
        </p:spPr>
        <p:txBody>
          <a:bodyPr wrap="none" anchor="ctr"/>
          <a:lstStyle/>
          <a:p>
            <a:pPr algn="ctr" eaLnBrk="0" fontAlgn="auto" hangingPunct="0">
              <a:spcBef>
                <a:spcPts val="0"/>
              </a:spcBef>
              <a:spcAft>
                <a:spcPts val="0"/>
              </a:spcAft>
              <a:defRPr/>
            </a:pPr>
            <a:r>
              <a:rPr kumimoji="0" lang="ja-JP" altLang="en-US" sz="1400" b="1">
                <a:latin typeface="+mn-lt"/>
                <a:ea typeface="+mn-ea"/>
              </a:rPr>
              <a:t>年間</a:t>
            </a:r>
          </a:p>
          <a:p>
            <a:pPr algn="ctr" eaLnBrk="0" fontAlgn="auto" hangingPunct="0">
              <a:spcBef>
                <a:spcPts val="0"/>
              </a:spcBef>
              <a:spcAft>
                <a:spcPts val="0"/>
              </a:spcAft>
              <a:defRPr/>
            </a:pPr>
            <a:r>
              <a:rPr kumimoji="0" lang="en-US" altLang="ja-JP" sz="1400" b="1">
                <a:latin typeface="+mn-lt"/>
                <a:ea typeface="+mn-ea"/>
              </a:rPr>
              <a:t>+20</a:t>
            </a:r>
            <a:r>
              <a:rPr kumimoji="0" lang="ja-JP" altLang="en-US" sz="1200" b="1">
                <a:latin typeface="+mn-lt"/>
                <a:ea typeface="+mn-ea"/>
              </a:rPr>
              <a:t>万人</a:t>
            </a:r>
          </a:p>
        </p:txBody>
      </p:sp>
      <p:sp>
        <p:nvSpPr>
          <p:cNvPr id="21509" name="Text Box 14"/>
          <p:cNvSpPr txBox="1">
            <a:spLocks noChangeArrowheads="1"/>
          </p:cNvSpPr>
          <p:nvPr/>
        </p:nvSpPr>
        <p:spPr bwMode="auto">
          <a:xfrm>
            <a:off x="485775" y="5581650"/>
            <a:ext cx="8269288" cy="860425"/>
          </a:xfrm>
          <a:prstGeom prst="rect">
            <a:avLst/>
          </a:prstGeom>
          <a:noFill/>
          <a:ln w="9525">
            <a:noFill/>
            <a:miter lim="800000"/>
            <a:headEnd/>
            <a:tailEnd/>
          </a:ln>
        </p:spPr>
        <p:txBody>
          <a:bodyPr>
            <a:spAutoFit/>
          </a:bodyPr>
          <a:lstStyle/>
          <a:p>
            <a:pPr algn="just">
              <a:lnSpc>
                <a:spcPct val="105000"/>
              </a:lnSpc>
            </a:pPr>
            <a:r>
              <a:rPr lang="ja-JP" altLang="en-US" sz="1200">
                <a:latin typeface="Book Antiqua" pitchFamily="18" charset="0"/>
                <a:ea typeface="HG明朝B" pitchFamily="17" charset="-128"/>
              </a:rPr>
              <a:t>本報では、「糖尿病の可能性が否定できない人」の判定を糖尿病実態調査（</a:t>
            </a:r>
            <a:r>
              <a:rPr lang="en-US" altLang="ja-JP" sz="1200">
                <a:latin typeface="Book Antiqua" pitchFamily="18" charset="0"/>
                <a:ea typeface="HG明朝B" pitchFamily="17" charset="-128"/>
              </a:rPr>
              <a:t>H9,H14</a:t>
            </a:r>
            <a:r>
              <a:rPr lang="ja-JP" altLang="en-US" sz="1200">
                <a:latin typeface="Book Antiqua" pitchFamily="18" charset="0"/>
                <a:ea typeface="HG明朝B" pitchFamily="17" charset="-128"/>
              </a:rPr>
              <a:t>）と同様の基準（ヘモグロビン</a:t>
            </a:r>
            <a:r>
              <a:rPr lang="en-US" altLang="ja-JP" sz="1200">
                <a:latin typeface="Book Antiqua" pitchFamily="18" charset="0"/>
                <a:ea typeface="HG明朝B" pitchFamily="17" charset="-128"/>
              </a:rPr>
              <a:t>A</a:t>
            </a:r>
            <a:r>
              <a:rPr lang="en-US" altLang="ja-JP" sz="1200" baseline="-6000">
                <a:latin typeface="Book Antiqua" pitchFamily="18" charset="0"/>
                <a:ea typeface="HG明朝B" pitchFamily="17" charset="-128"/>
              </a:rPr>
              <a:t>1C</a:t>
            </a:r>
            <a:r>
              <a:rPr lang="ja-JP" altLang="en-US" sz="1200">
                <a:latin typeface="Book Antiqua" pitchFamily="18" charset="0"/>
                <a:ea typeface="HG明朝B" pitchFamily="17" charset="-128"/>
              </a:rPr>
              <a:t>の値が</a:t>
            </a:r>
            <a:r>
              <a:rPr lang="en-US" altLang="ja-JP" sz="1200">
                <a:latin typeface="Book Antiqua" pitchFamily="18" charset="0"/>
                <a:ea typeface="HG明朝B" pitchFamily="17" charset="-128"/>
              </a:rPr>
              <a:t>5.6%</a:t>
            </a:r>
            <a:r>
              <a:rPr lang="ja-JP" altLang="en-US" sz="1200">
                <a:latin typeface="Book Antiqua" pitchFamily="18" charset="0"/>
                <a:ea typeface="HG明朝B" pitchFamily="17" charset="-128"/>
              </a:rPr>
              <a:t>以上、</a:t>
            </a:r>
            <a:r>
              <a:rPr lang="en-US" altLang="ja-JP" sz="1200">
                <a:latin typeface="Book Antiqua" pitchFamily="18" charset="0"/>
                <a:ea typeface="HG明朝B" pitchFamily="17" charset="-128"/>
              </a:rPr>
              <a:t>6.1%</a:t>
            </a:r>
            <a:r>
              <a:rPr lang="ja-JP" altLang="en-US" sz="1200">
                <a:latin typeface="Book Antiqua" pitchFamily="18" charset="0"/>
                <a:ea typeface="HG明朝B" pitchFamily="17" charset="-128"/>
              </a:rPr>
              <a:t>未満）を用いて行っているが、老人保健事業の健康診査では、ヘモグロビン</a:t>
            </a:r>
            <a:r>
              <a:rPr lang="en-US" altLang="ja-JP" sz="1200">
                <a:latin typeface="Book Antiqua" pitchFamily="18" charset="0"/>
                <a:ea typeface="HG明朝B" pitchFamily="17" charset="-128"/>
              </a:rPr>
              <a:t>A1c</a:t>
            </a:r>
            <a:r>
              <a:rPr lang="ja-JP" altLang="en-US" sz="1200">
                <a:latin typeface="Book Antiqua" pitchFamily="18" charset="0"/>
                <a:ea typeface="HG明朝B" pitchFamily="17" charset="-128"/>
              </a:rPr>
              <a:t>値</a:t>
            </a:r>
            <a:r>
              <a:rPr lang="en-US" altLang="ja-JP" sz="1200">
                <a:latin typeface="Book Antiqua" pitchFamily="18" charset="0"/>
                <a:ea typeface="HG明朝B" pitchFamily="17" charset="-128"/>
              </a:rPr>
              <a:t>5.5%</a:t>
            </a:r>
            <a:r>
              <a:rPr lang="ja-JP" altLang="en-US" sz="1200">
                <a:latin typeface="Book Antiqua" pitchFamily="18" charset="0"/>
                <a:ea typeface="HG明朝B" pitchFamily="17" charset="-128"/>
              </a:rPr>
              <a:t>以上を「要指導」としているため、「糖尿病の可能性が否定できない人’」について、ヘモグロビン</a:t>
            </a:r>
            <a:r>
              <a:rPr lang="en-US" altLang="ja-JP" sz="1200">
                <a:latin typeface="Book Antiqua" pitchFamily="18" charset="0"/>
                <a:ea typeface="HG明朝B" pitchFamily="17" charset="-128"/>
              </a:rPr>
              <a:t>A</a:t>
            </a:r>
            <a:r>
              <a:rPr lang="en-US" altLang="ja-JP" sz="1200" baseline="-6000">
                <a:latin typeface="Book Antiqua" pitchFamily="18" charset="0"/>
                <a:ea typeface="HG明朝B" pitchFamily="17" charset="-128"/>
              </a:rPr>
              <a:t>1C</a:t>
            </a:r>
            <a:r>
              <a:rPr lang="ja-JP" altLang="en-US" sz="1200">
                <a:latin typeface="Book Antiqua" pitchFamily="18" charset="0"/>
                <a:ea typeface="HG明朝B" pitchFamily="17" charset="-128"/>
              </a:rPr>
              <a:t>の値が</a:t>
            </a:r>
            <a:r>
              <a:rPr lang="en-US" altLang="ja-JP" sz="1200">
                <a:latin typeface="Book Antiqua" pitchFamily="18" charset="0"/>
                <a:ea typeface="HG明朝B" pitchFamily="17" charset="-128"/>
              </a:rPr>
              <a:t>5.5%</a:t>
            </a:r>
            <a:r>
              <a:rPr lang="ja-JP" altLang="en-US" sz="1200">
                <a:latin typeface="Book Antiqua" pitchFamily="18" charset="0"/>
                <a:ea typeface="HG明朝B" pitchFamily="17" charset="-128"/>
              </a:rPr>
              <a:t>以上、</a:t>
            </a:r>
            <a:r>
              <a:rPr lang="en-US" altLang="ja-JP" sz="1200">
                <a:latin typeface="Book Antiqua" pitchFamily="18" charset="0"/>
                <a:ea typeface="HG明朝B" pitchFamily="17" charset="-128"/>
              </a:rPr>
              <a:t>6.1%</a:t>
            </a:r>
            <a:r>
              <a:rPr lang="ja-JP" altLang="en-US" sz="1200">
                <a:latin typeface="Book Antiqua" pitchFamily="18" charset="0"/>
                <a:ea typeface="HG明朝B" pitchFamily="17" charset="-128"/>
              </a:rPr>
              <a:t>未満で判定した値についても参考値として示す。</a:t>
            </a:r>
          </a:p>
        </p:txBody>
      </p:sp>
      <p:sp>
        <p:nvSpPr>
          <p:cNvPr id="5135" name="Oval 15"/>
          <p:cNvSpPr>
            <a:spLocks noChangeArrowheads="1"/>
          </p:cNvSpPr>
          <p:nvPr/>
        </p:nvSpPr>
        <p:spPr bwMode="auto">
          <a:xfrm>
            <a:off x="6280150" y="3998913"/>
            <a:ext cx="719138" cy="719137"/>
          </a:xfrm>
          <a:prstGeom prst="ellipse">
            <a:avLst/>
          </a:prstGeom>
          <a:solidFill>
            <a:srgbClr val="FF0066"/>
          </a:solidFill>
          <a:ln w="9525" algn="ctr">
            <a:noFill/>
            <a:round/>
            <a:headEnd/>
            <a:tailEnd/>
          </a:ln>
          <a:effectLst>
            <a:outerShdw dist="35921" dir="2700000" algn="ctr" rotWithShape="0">
              <a:schemeClr val="tx1"/>
            </a:outerShdw>
          </a:effectLst>
        </p:spPr>
        <p:txBody>
          <a:bodyPr wrap="none" anchor="ctr"/>
          <a:lstStyle/>
          <a:p>
            <a:pPr algn="ctr" eaLnBrk="0" fontAlgn="auto" hangingPunct="0">
              <a:spcBef>
                <a:spcPts val="0"/>
              </a:spcBef>
              <a:spcAft>
                <a:spcPts val="0"/>
              </a:spcAft>
              <a:defRPr/>
            </a:pPr>
            <a:r>
              <a:rPr kumimoji="0" lang="ja-JP" altLang="en-US" sz="1400" b="1">
                <a:latin typeface="+mn-lt"/>
                <a:ea typeface="+mn-ea"/>
              </a:rPr>
              <a:t>年間</a:t>
            </a:r>
          </a:p>
          <a:p>
            <a:pPr algn="ctr" eaLnBrk="0" fontAlgn="auto" hangingPunct="0">
              <a:spcBef>
                <a:spcPts val="0"/>
              </a:spcBef>
              <a:spcAft>
                <a:spcPts val="0"/>
              </a:spcAft>
              <a:defRPr/>
            </a:pPr>
            <a:r>
              <a:rPr kumimoji="0" lang="en-US" altLang="ja-JP" sz="1400" b="1">
                <a:latin typeface="+mn-lt"/>
                <a:ea typeface="+mn-ea"/>
              </a:rPr>
              <a:t>+70</a:t>
            </a:r>
            <a:r>
              <a:rPr kumimoji="0" lang="ja-JP" altLang="en-US" sz="1200" b="1">
                <a:latin typeface="+mn-lt"/>
                <a:ea typeface="+mn-ea"/>
              </a:rPr>
              <a:t>万人</a:t>
            </a:r>
          </a:p>
        </p:txBody>
      </p:sp>
      <p:sp>
        <p:nvSpPr>
          <p:cNvPr id="21511" name="Text Box 4"/>
          <p:cNvSpPr txBox="1">
            <a:spLocks noChangeArrowheads="1"/>
          </p:cNvSpPr>
          <p:nvPr/>
        </p:nvSpPr>
        <p:spPr bwMode="auto">
          <a:xfrm>
            <a:off x="7699375" y="3938588"/>
            <a:ext cx="1208088" cy="822325"/>
          </a:xfrm>
          <a:prstGeom prst="rect">
            <a:avLst/>
          </a:prstGeom>
          <a:noFill/>
          <a:ln w="9525">
            <a:noFill/>
            <a:miter lim="800000"/>
            <a:headEnd/>
            <a:tailEnd/>
          </a:ln>
        </p:spPr>
        <p:txBody>
          <a:bodyPr wrap="none" lIns="0" tIns="0" rIns="0" bIns="0">
            <a:spAutoFit/>
          </a:bodyPr>
          <a:lstStyle/>
          <a:p>
            <a:r>
              <a:rPr lang="ja-JP" altLang="en-US" sz="1200">
                <a:latin typeface="Book Antiqua" pitchFamily="18" charset="0"/>
                <a:ea typeface="HG明朝B" pitchFamily="17" charset="-128"/>
              </a:rPr>
              <a:t>糖尿病が強く</a:t>
            </a:r>
          </a:p>
          <a:p>
            <a:r>
              <a:rPr lang="ja-JP" altLang="en-US" sz="1200">
                <a:latin typeface="Book Antiqua" pitchFamily="18" charset="0"/>
                <a:ea typeface="HG明朝B" pitchFamily="17" charset="-128"/>
              </a:rPr>
              <a:t>疑われる人</a:t>
            </a:r>
          </a:p>
          <a:p>
            <a:r>
              <a:rPr lang="en-US" altLang="ja-JP" sz="1000">
                <a:latin typeface="Book Antiqua" pitchFamily="18" charset="0"/>
                <a:ea typeface="HG明朝B" pitchFamily="17" charset="-128"/>
              </a:rPr>
              <a:t>HbA</a:t>
            </a:r>
            <a:r>
              <a:rPr lang="en-US" altLang="ja-JP" sz="1000" baseline="-6000">
                <a:latin typeface="Book Antiqua" pitchFamily="18" charset="0"/>
                <a:ea typeface="HG明朝B" pitchFamily="17" charset="-128"/>
              </a:rPr>
              <a:t>1C</a:t>
            </a:r>
            <a:r>
              <a:rPr lang="ja-JP" altLang="en-US" sz="1000">
                <a:latin typeface="Book Antiqua" pitchFamily="18" charset="0"/>
                <a:ea typeface="HG明朝B" pitchFamily="17" charset="-128"/>
              </a:rPr>
              <a:t>：</a:t>
            </a:r>
            <a:r>
              <a:rPr lang="en-US" altLang="ja-JP" sz="1000">
                <a:latin typeface="Book Antiqua" pitchFamily="18" charset="0"/>
                <a:ea typeface="HG明朝B" pitchFamily="17" charset="-128"/>
              </a:rPr>
              <a:t>6.1</a:t>
            </a:r>
            <a:r>
              <a:rPr lang="ja-JP" altLang="en-US" sz="1000">
                <a:latin typeface="Book Antiqua" pitchFamily="18" charset="0"/>
                <a:ea typeface="HG明朝B" pitchFamily="17" charset="-128"/>
              </a:rPr>
              <a:t>以上または</a:t>
            </a:r>
          </a:p>
          <a:p>
            <a:r>
              <a:rPr lang="ja-JP" altLang="en-US" sz="1000">
                <a:latin typeface="Book Antiqua" pitchFamily="18" charset="0"/>
                <a:ea typeface="HG明朝B" pitchFamily="17" charset="-128"/>
              </a:rPr>
              <a:t>「治療を受けている」と</a:t>
            </a:r>
          </a:p>
          <a:p>
            <a:r>
              <a:rPr lang="ja-JP" altLang="en-US" sz="1000">
                <a:latin typeface="Book Antiqua" pitchFamily="18" charset="0"/>
                <a:ea typeface="HG明朝B" pitchFamily="17" charset="-128"/>
              </a:rPr>
              <a:t>回答</a:t>
            </a:r>
          </a:p>
        </p:txBody>
      </p:sp>
      <p:sp>
        <p:nvSpPr>
          <p:cNvPr id="21512" name="Text Box 5"/>
          <p:cNvSpPr txBox="1">
            <a:spLocks noChangeArrowheads="1"/>
          </p:cNvSpPr>
          <p:nvPr/>
        </p:nvSpPr>
        <p:spPr bwMode="auto">
          <a:xfrm>
            <a:off x="7699375" y="2486025"/>
            <a:ext cx="1449388" cy="669925"/>
          </a:xfrm>
          <a:prstGeom prst="rect">
            <a:avLst/>
          </a:prstGeom>
          <a:noFill/>
          <a:ln w="9525">
            <a:noFill/>
            <a:miter lim="800000"/>
            <a:headEnd/>
            <a:tailEnd/>
          </a:ln>
        </p:spPr>
        <p:txBody>
          <a:bodyPr wrap="none" lIns="0" tIns="0" rIns="0" bIns="0">
            <a:spAutoFit/>
          </a:bodyPr>
          <a:lstStyle/>
          <a:p>
            <a:r>
              <a:rPr lang="ja-JP" altLang="en-US" sz="1200">
                <a:latin typeface="Book Antiqua" pitchFamily="18" charset="0"/>
                <a:ea typeface="HG明朝B" pitchFamily="17" charset="-128"/>
              </a:rPr>
              <a:t>糖尿病の可能性が　   </a:t>
            </a:r>
          </a:p>
          <a:p>
            <a:r>
              <a:rPr lang="ja-JP" altLang="en-US" sz="1200">
                <a:latin typeface="Book Antiqua" pitchFamily="18" charset="0"/>
                <a:ea typeface="HG明朝B" pitchFamily="17" charset="-128"/>
              </a:rPr>
              <a:t>否定できない人</a:t>
            </a:r>
          </a:p>
          <a:p>
            <a:r>
              <a:rPr lang="en-US" altLang="ja-JP" sz="1000">
                <a:latin typeface="Book Antiqua" pitchFamily="18" charset="0"/>
                <a:ea typeface="HG明朝B" pitchFamily="17" charset="-128"/>
              </a:rPr>
              <a:t>HbA</a:t>
            </a:r>
            <a:r>
              <a:rPr lang="en-US" altLang="ja-JP" sz="1000" baseline="-6000">
                <a:latin typeface="Book Antiqua" pitchFamily="18" charset="0"/>
                <a:ea typeface="HG明朝B" pitchFamily="17" charset="-128"/>
              </a:rPr>
              <a:t>1C</a:t>
            </a:r>
            <a:r>
              <a:rPr lang="ja-JP" altLang="en-US" sz="1000">
                <a:latin typeface="Book Antiqua" pitchFamily="18" charset="0"/>
                <a:ea typeface="HG明朝B" pitchFamily="17" charset="-128"/>
              </a:rPr>
              <a:t>：</a:t>
            </a:r>
            <a:r>
              <a:rPr lang="en-US" altLang="ja-JP" sz="1000">
                <a:latin typeface="Book Antiqua" pitchFamily="18" charset="0"/>
                <a:ea typeface="HG明朝B" pitchFamily="17" charset="-128"/>
              </a:rPr>
              <a:t>5.6</a:t>
            </a:r>
            <a:r>
              <a:rPr lang="ja-JP" altLang="en-US" sz="1000">
                <a:latin typeface="Book Antiqua" pitchFamily="18" charset="0"/>
                <a:ea typeface="HG明朝B" pitchFamily="17" charset="-128"/>
              </a:rPr>
              <a:t>以上、</a:t>
            </a:r>
          </a:p>
          <a:p>
            <a:r>
              <a:rPr lang="en-US" altLang="ja-JP" sz="1000">
                <a:latin typeface="Book Antiqua" pitchFamily="18" charset="0"/>
                <a:ea typeface="HG明朝B" pitchFamily="17" charset="-128"/>
              </a:rPr>
              <a:t>6.1</a:t>
            </a:r>
            <a:r>
              <a:rPr lang="ja-JP" altLang="en-US" sz="1000">
                <a:latin typeface="Book Antiqua" pitchFamily="18" charset="0"/>
                <a:ea typeface="HG明朝B" pitchFamily="17" charset="-128"/>
              </a:rPr>
              <a:t>未満</a:t>
            </a:r>
          </a:p>
        </p:txBody>
      </p:sp>
      <p:sp>
        <p:nvSpPr>
          <p:cNvPr id="21513" name="Text Box 6"/>
          <p:cNvSpPr txBox="1">
            <a:spLocks noChangeArrowheads="1"/>
          </p:cNvSpPr>
          <p:nvPr/>
        </p:nvSpPr>
        <p:spPr bwMode="auto">
          <a:xfrm>
            <a:off x="152400" y="2154238"/>
            <a:ext cx="458788" cy="2149475"/>
          </a:xfrm>
          <a:prstGeom prst="rect">
            <a:avLst/>
          </a:prstGeom>
          <a:noFill/>
          <a:ln w="9525">
            <a:noFill/>
            <a:miter lim="800000"/>
            <a:headEnd/>
            <a:tailEnd/>
          </a:ln>
        </p:spPr>
        <p:txBody>
          <a:bodyPr vert="eaVert" wrap="none">
            <a:spAutoFit/>
          </a:bodyPr>
          <a:lstStyle/>
          <a:p>
            <a:r>
              <a:rPr lang="ja-JP" altLang="en-US">
                <a:latin typeface="Book Antiqua" pitchFamily="18" charset="0"/>
                <a:ea typeface="HG明朝B" pitchFamily="17" charset="-128"/>
              </a:rPr>
              <a:t>糖尿病患者数（万人）</a:t>
            </a:r>
          </a:p>
        </p:txBody>
      </p:sp>
      <p:sp>
        <p:nvSpPr>
          <p:cNvPr id="21514" name="Text Box 8"/>
          <p:cNvSpPr txBox="1">
            <a:spLocks noChangeArrowheads="1"/>
          </p:cNvSpPr>
          <p:nvPr/>
        </p:nvSpPr>
        <p:spPr bwMode="auto">
          <a:xfrm>
            <a:off x="2830513" y="2781300"/>
            <a:ext cx="863600" cy="244475"/>
          </a:xfrm>
          <a:prstGeom prst="rect">
            <a:avLst/>
          </a:prstGeom>
          <a:solidFill>
            <a:schemeClr val="bg1"/>
          </a:solidFill>
          <a:ln w="9525">
            <a:noFill/>
            <a:miter lim="800000"/>
            <a:headEnd/>
            <a:tailEnd/>
          </a:ln>
        </p:spPr>
        <p:txBody>
          <a:bodyPr wrap="none" lIns="0" tIns="0" rIns="0" bIns="0">
            <a:spAutoFit/>
          </a:bodyPr>
          <a:lstStyle/>
          <a:p>
            <a:r>
              <a:rPr lang="en-US" altLang="ja-JP" sz="1600">
                <a:latin typeface="Book Antiqua" pitchFamily="18" charset="0"/>
                <a:ea typeface="HG明朝B" pitchFamily="17" charset="-128"/>
              </a:rPr>
              <a:t>1,370</a:t>
            </a:r>
            <a:r>
              <a:rPr lang="ja-JP" altLang="en-US" sz="1400">
                <a:latin typeface="Book Antiqua" pitchFamily="18" charset="0"/>
                <a:ea typeface="HG明朝B" pitchFamily="17" charset="-128"/>
              </a:rPr>
              <a:t>万人</a:t>
            </a:r>
          </a:p>
        </p:txBody>
      </p:sp>
      <p:sp>
        <p:nvSpPr>
          <p:cNvPr id="21515" name="Text Box 9"/>
          <p:cNvSpPr txBox="1">
            <a:spLocks noChangeArrowheads="1"/>
          </p:cNvSpPr>
          <p:nvPr/>
        </p:nvSpPr>
        <p:spPr bwMode="auto">
          <a:xfrm>
            <a:off x="4208463" y="2401888"/>
            <a:ext cx="863600" cy="244475"/>
          </a:xfrm>
          <a:prstGeom prst="rect">
            <a:avLst/>
          </a:prstGeom>
          <a:solidFill>
            <a:schemeClr val="bg1"/>
          </a:solidFill>
          <a:ln w="9525">
            <a:noFill/>
            <a:miter lim="800000"/>
            <a:headEnd/>
            <a:tailEnd/>
          </a:ln>
        </p:spPr>
        <p:txBody>
          <a:bodyPr wrap="none" lIns="0" tIns="0" rIns="0" bIns="0">
            <a:spAutoFit/>
          </a:bodyPr>
          <a:lstStyle/>
          <a:p>
            <a:r>
              <a:rPr lang="en-US" altLang="ja-JP" sz="1600">
                <a:latin typeface="Book Antiqua" pitchFamily="18" charset="0"/>
                <a:ea typeface="HG明朝B" pitchFamily="17" charset="-128"/>
              </a:rPr>
              <a:t>1,620</a:t>
            </a:r>
            <a:r>
              <a:rPr lang="ja-JP" altLang="en-US" sz="1400">
                <a:latin typeface="Book Antiqua" pitchFamily="18" charset="0"/>
                <a:ea typeface="HG明朝B" pitchFamily="17" charset="-128"/>
              </a:rPr>
              <a:t>万人</a:t>
            </a:r>
          </a:p>
        </p:txBody>
      </p:sp>
      <p:sp>
        <p:nvSpPr>
          <p:cNvPr id="21516" name="Text Box 10"/>
          <p:cNvSpPr txBox="1">
            <a:spLocks noChangeArrowheads="1"/>
          </p:cNvSpPr>
          <p:nvPr/>
        </p:nvSpPr>
        <p:spPr bwMode="auto">
          <a:xfrm>
            <a:off x="1549400" y="3633788"/>
            <a:ext cx="693738" cy="244475"/>
          </a:xfrm>
          <a:prstGeom prst="rect">
            <a:avLst/>
          </a:prstGeom>
          <a:solidFill>
            <a:schemeClr val="bg1"/>
          </a:solidFill>
          <a:ln w="9525">
            <a:noFill/>
            <a:miter lim="800000"/>
            <a:headEnd/>
            <a:tailEnd/>
          </a:ln>
        </p:spPr>
        <p:txBody>
          <a:bodyPr wrap="none" lIns="0" tIns="0" rIns="0" bIns="0">
            <a:spAutoFit/>
          </a:bodyPr>
          <a:lstStyle/>
          <a:p>
            <a:r>
              <a:rPr lang="en-US" altLang="ja-JP" sz="1600">
                <a:latin typeface="Book Antiqua" pitchFamily="18" charset="0"/>
                <a:ea typeface="HG明朝B" pitchFamily="17" charset="-128"/>
              </a:rPr>
              <a:t>775</a:t>
            </a:r>
            <a:r>
              <a:rPr lang="ja-JP" altLang="en-US" sz="1400">
                <a:latin typeface="Book Antiqua" pitchFamily="18" charset="0"/>
                <a:ea typeface="HG明朝B" pitchFamily="17" charset="-128"/>
              </a:rPr>
              <a:t>万人</a:t>
            </a:r>
          </a:p>
        </p:txBody>
      </p:sp>
      <p:sp>
        <p:nvSpPr>
          <p:cNvPr id="21517" name="Text Box 11"/>
          <p:cNvSpPr txBox="1">
            <a:spLocks noChangeArrowheads="1"/>
          </p:cNvSpPr>
          <p:nvPr/>
        </p:nvSpPr>
        <p:spPr bwMode="auto">
          <a:xfrm>
            <a:off x="5559425" y="2041525"/>
            <a:ext cx="863600" cy="244475"/>
          </a:xfrm>
          <a:prstGeom prst="rect">
            <a:avLst/>
          </a:prstGeom>
          <a:solidFill>
            <a:schemeClr val="bg1"/>
          </a:solidFill>
          <a:ln w="9525">
            <a:noFill/>
            <a:miter lim="800000"/>
            <a:headEnd/>
            <a:tailEnd/>
          </a:ln>
        </p:spPr>
        <p:txBody>
          <a:bodyPr wrap="none" lIns="0" tIns="0" rIns="0" bIns="0">
            <a:spAutoFit/>
          </a:bodyPr>
          <a:lstStyle/>
          <a:p>
            <a:r>
              <a:rPr lang="en-US" altLang="ja-JP" sz="1600">
                <a:latin typeface="Book Antiqua" pitchFamily="18" charset="0"/>
                <a:ea typeface="HG明朝B" pitchFamily="17" charset="-128"/>
              </a:rPr>
              <a:t>1,870</a:t>
            </a:r>
            <a:r>
              <a:rPr lang="ja-JP" altLang="en-US" sz="1400">
                <a:latin typeface="Book Antiqua" pitchFamily="18" charset="0"/>
                <a:ea typeface="HG明朝B" pitchFamily="17" charset="-128"/>
              </a:rPr>
              <a:t>万人</a:t>
            </a:r>
          </a:p>
        </p:txBody>
      </p:sp>
      <p:sp>
        <p:nvSpPr>
          <p:cNvPr id="21518" name="Text Box 16"/>
          <p:cNvSpPr txBox="1">
            <a:spLocks noChangeArrowheads="1"/>
          </p:cNvSpPr>
          <p:nvPr/>
        </p:nvSpPr>
        <p:spPr bwMode="auto">
          <a:xfrm>
            <a:off x="6892925" y="1601788"/>
            <a:ext cx="863600" cy="244475"/>
          </a:xfrm>
          <a:prstGeom prst="rect">
            <a:avLst/>
          </a:prstGeom>
          <a:solidFill>
            <a:schemeClr val="bg1"/>
          </a:solidFill>
          <a:ln w="9525">
            <a:noFill/>
            <a:miter lim="800000"/>
            <a:headEnd/>
            <a:tailEnd/>
          </a:ln>
        </p:spPr>
        <p:txBody>
          <a:bodyPr wrap="none" lIns="0" tIns="0" rIns="0" bIns="0">
            <a:spAutoFit/>
          </a:bodyPr>
          <a:lstStyle/>
          <a:p>
            <a:r>
              <a:rPr lang="en-US" altLang="ja-JP" sz="1600">
                <a:latin typeface="Book Antiqua" pitchFamily="18" charset="0"/>
                <a:ea typeface="HG明朝B" pitchFamily="17" charset="-128"/>
              </a:rPr>
              <a:t>2,210</a:t>
            </a:r>
            <a:r>
              <a:rPr lang="ja-JP" altLang="en-US" sz="1400">
                <a:latin typeface="Book Antiqua" pitchFamily="18" charset="0"/>
                <a:ea typeface="HG明朝B" pitchFamily="17" charset="-128"/>
              </a:rPr>
              <a:t>万人</a:t>
            </a:r>
          </a:p>
        </p:txBody>
      </p:sp>
      <p:grpSp>
        <p:nvGrpSpPr>
          <p:cNvPr id="21519" name="Group 728"/>
          <p:cNvGrpSpPr>
            <a:grpSpLocks/>
          </p:cNvGrpSpPr>
          <p:nvPr/>
        </p:nvGrpSpPr>
        <p:grpSpPr bwMode="auto">
          <a:xfrm>
            <a:off x="2179638" y="1898650"/>
            <a:ext cx="4881562" cy="2078038"/>
            <a:chOff x="1498" y="1365"/>
            <a:chExt cx="3075" cy="1239"/>
          </a:xfrm>
        </p:grpSpPr>
        <p:sp>
          <p:nvSpPr>
            <p:cNvPr id="21570" name="Line 498"/>
            <p:cNvSpPr>
              <a:spLocks noChangeShapeType="1"/>
            </p:cNvSpPr>
            <p:nvPr/>
          </p:nvSpPr>
          <p:spPr bwMode="auto">
            <a:xfrm flipV="1">
              <a:off x="1498" y="2092"/>
              <a:ext cx="514" cy="512"/>
            </a:xfrm>
            <a:prstGeom prst="line">
              <a:avLst/>
            </a:prstGeom>
            <a:noFill/>
            <a:ln w="12700">
              <a:solidFill>
                <a:srgbClr val="FFFFFF"/>
              </a:solidFill>
              <a:round/>
              <a:headEnd/>
              <a:tailEnd/>
            </a:ln>
          </p:spPr>
          <p:txBody>
            <a:bodyPr/>
            <a:lstStyle/>
            <a:p>
              <a:endParaRPr lang="ja-JP" altLang="en-US"/>
            </a:p>
          </p:txBody>
        </p:sp>
        <p:sp>
          <p:nvSpPr>
            <p:cNvPr id="21571" name="Line 553"/>
            <p:cNvSpPr>
              <a:spLocks noChangeShapeType="1"/>
            </p:cNvSpPr>
            <p:nvPr/>
          </p:nvSpPr>
          <p:spPr bwMode="auto">
            <a:xfrm flipV="1">
              <a:off x="2352" y="1877"/>
              <a:ext cx="514" cy="215"/>
            </a:xfrm>
            <a:prstGeom prst="line">
              <a:avLst/>
            </a:prstGeom>
            <a:noFill/>
            <a:ln w="12700">
              <a:solidFill>
                <a:srgbClr val="FFFFFF"/>
              </a:solidFill>
              <a:round/>
              <a:headEnd/>
              <a:tailEnd/>
            </a:ln>
          </p:spPr>
          <p:txBody>
            <a:bodyPr/>
            <a:lstStyle/>
            <a:p>
              <a:endParaRPr lang="ja-JP" altLang="en-US"/>
            </a:p>
          </p:txBody>
        </p:sp>
        <p:sp>
          <p:nvSpPr>
            <p:cNvPr id="21572" name="Line 608"/>
            <p:cNvSpPr>
              <a:spLocks noChangeShapeType="1"/>
            </p:cNvSpPr>
            <p:nvPr/>
          </p:nvSpPr>
          <p:spPr bwMode="auto">
            <a:xfrm flipV="1">
              <a:off x="3205" y="1661"/>
              <a:ext cx="515" cy="216"/>
            </a:xfrm>
            <a:prstGeom prst="line">
              <a:avLst/>
            </a:prstGeom>
            <a:noFill/>
            <a:ln w="12700">
              <a:solidFill>
                <a:srgbClr val="FFFFFF"/>
              </a:solidFill>
              <a:round/>
              <a:headEnd/>
              <a:tailEnd/>
            </a:ln>
          </p:spPr>
          <p:txBody>
            <a:bodyPr/>
            <a:lstStyle/>
            <a:p>
              <a:endParaRPr lang="ja-JP" altLang="en-US"/>
            </a:p>
          </p:txBody>
        </p:sp>
        <p:sp>
          <p:nvSpPr>
            <p:cNvPr id="21573" name="Line 664"/>
            <p:cNvSpPr>
              <a:spLocks noChangeShapeType="1"/>
            </p:cNvSpPr>
            <p:nvPr/>
          </p:nvSpPr>
          <p:spPr bwMode="auto">
            <a:xfrm flipV="1">
              <a:off x="4059" y="1365"/>
              <a:ext cx="514" cy="296"/>
            </a:xfrm>
            <a:prstGeom prst="line">
              <a:avLst/>
            </a:prstGeom>
            <a:noFill/>
            <a:ln w="12700">
              <a:solidFill>
                <a:srgbClr val="FFFFFF"/>
              </a:solidFill>
              <a:round/>
              <a:headEnd/>
              <a:tailEnd/>
            </a:ln>
          </p:spPr>
          <p:txBody>
            <a:bodyPr/>
            <a:lstStyle/>
            <a:p>
              <a:endParaRPr lang="ja-JP" altLang="en-US"/>
            </a:p>
          </p:txBody>
        </p:sp>
      </p:grpSp>
      <p:grpSp>
        <p:nvGrpSpPr>
          <p:cNvPr id="21520" name="Group 705"/>
          <p:cNvGrpSpPr>
            <a:grpSpLocks/>
          </p:cNvGrpSpPr>
          <p:nvPr/>
        </p:nvGrpSpPr>
        <p:grpSpPr bwMode="auto">
          <a:xfrm>
            <a:off x="1233488" y="1481138"/>
            <a:ext cx="107950" cy="2895600"/>
            <a:chOff x="902" y="1116"/>
            <a:chExt cx="68" cy="1727"/>
          </a:xfrm>
        </p:grpSpPr>
        <p:sp>
          <p:nvSpPr>
            <p:cNvPr id="21565" name="Line 667"/>
            <p:cNvSpPr>
              <a:spLocks noChangeShapeType="1"/>
            </p:cNvSpPr>
            <p:nvPr/>
          </p:nvSpPr>
          <p:spPr bwMode="auto">
            <a:xfrm>
              <a:off x="902" y="2843"/>
              <a:ext cx="68" cy="0"/>
            </a:xfrm>
            <a:prstGeom prst="line">
              <a:avLst/>
            </a:prstGeom>
            <a:noFill/>
            <a:ln w="19050">
              <a:solidFill>
                <a:srgbClr val="FFFFFF"/>
              </a:solidFill>
              <a:round/>
              <a:headEnd/>
              <a:tailEnd/>
            </a:ln>
          </p:spPr>
          <p:txBody>
            <a:bodyPr/>
            <a:lstStyle/>
            <a:p>
              <a:endParaRPr lang="ja-JP" altLang="en-US"/>
            </a:p>
          </p:txBody>
        </p:sp>
        <p:sp>
          <p:nvSpPr>
            <p:cNvPr id="21566" name="Line 668"/>
            <p:cNvSpPr>
              <a:spLocks noChangeShapeType="1"/>
            </p:cNvSpPr>
            <p:nvPr/>
          </p:nvSpPr>
          <p:spPr bwMode="auto">
            <a:xfrm>
              <a:off x="902" y="2412"/>
              <a:ext cx="68" cy="0"/>
            </a:xfrm>
            <a:prstGeom prst="line">
              <a:avLst/>
            </a:prstGeom>
            <a:noFill/>
            <a:ln w="19050">
              <a:solidFill>
                <a:srgbClr val="FFFFFF"/>
              </a:solidFill>
              <a:round/>
              <a:headEnd/>
              <a:tailEnd/>
            </a:ln>
          </p:spPr>
          <p:txBody>
            <a:bodyPr/>
            <a:lstStyle/>
            <a:p>
              <a:endParaRPr lang="ja-JP" altLang="en-US"/>
            </a:p>
          </p:txBody>
        </p:sp>
        <p:sp>
          <p:nvSpPr>
            <p:cNvPr id="21567" name="Line 669"/>
            <p:cNvSpPr>
              <a:spLocks noChangeShapeType="1"/>
            </p:cNvSpPr>
            <p:nvPr/>
          </p:nvSpPr>
          <p:spPr bwMode="auto">
            <a:xfrm>
              <a:off x="902" y="1980"/>
              <a:ext cx="68" cy="0"/>
            </a:xfrm>
            <a:prstGeom prst="line">
              <a:avLst/>
            </a:prstGeom>
            <a:noFill/>
            <a:ln w="19050">
              <a:solidFill>
                <a:srgbClr val="FFFFFF"/>
              </a:solidFill>
              <a:round/>
              <a:headEnd/>
              <a:tailEnd/>
            </a:ln>
          </p:spPr>
          <p:txBody>
            <a:bodyPr/>
            <a:lstStyle/>
            <a:p>
              <a:endParaRPr lang="ja-JP" altLang="en-US"/>
            </a:p>
          </p:txBody>
        </p:sp>
        <p:sp>
          <p:nvSpPr>
            <p:cNvPr id="21568" name="Line 670"/>
            <p:cNvSpPr>
              <a:spLocks noChangeShapeType="1"/>
            </p:cNvSpPr>
            <p:nvPr/>
          </p:nvSpPr>
          <p:spPr bwMode="auto">
            <a:xfrm>
              <a:off x="902" y="1548"/>
              <a:ext cx="68" cy="0"/>
            </a:xfrm>
            <a:prstGeom prst="line">
              <a:avLst/>
            </a:prstGeom>
            <a:noFill/>
            <a:ln w="19050">
              <a:solidFill>
                <a:srgbClr val="FFFFFF"/>
              </a:solidFill>
              <a:round/>
              <a:headEnd/>
              <a:tailEnd/>
            </a:ln>
          </p:spPr>
          <p:txBody>
            <a:bodyPr/>
            <a:lstStyle/>
            <a:p>
              <a:endParaRPr lang="ja-JP" altLang="en-US"/>
            </a:p>
          </p:txBody>
        </p:sp>
        <p:sp>
          <p:nvSpPr>
            <p:cNvPr id="21569" name="Line 671"/>
            <p:cNvSpPr>
              <a:spLocks noChangeShapeType="1"/>
            </p:cNvSpPr>
            <p:nvPr/>
          </p:nvSpPr>
          <p:spPr bwMode="auto">
            <a:xfrm>
              <a:off x="902" y="1116"/>
              <a:ext cx="68" cy="0"/>
            </a:xfrm>
            <a:prstGeom prst="line">
              <a:avLst/>
            </a:prstGeom>
            <a:noFill/>
            <a:ln w="19050">
              <a:solidFill>
                <a:srgbClr val="FFFFFF"/>
              </a:solidFill>
              <a:round/>
              <a:headEnd/>
              <a:tailEnd/>
            </a:ln>
          </p:spPr>
          <p:txBody>
            <a:bodyPr/>
            <a:lstStyle/>
            <a:p>
              <a:endParaRPr lang="ja-JP" altLang="en-US"/>
            </a:p>
          </p:txBody>
        </p:sp>
      </p:grpSp>
      <p:grpSp>
        <p:nvGrpSpPr>
          <p:cNvPr id="21521" name="Group 706"/>
          <p:cNvGrpSpPr>
            <a:grpSpLocks/>
          </p:cNvGrpSpPr>
          <p:nvPr/>
        </p:nvGrpSpPr>
        <p:grpSpPr bwMode="auto">
          <a:xfrm>
            <a:off x="2587625" y="5003800"/>
            <a:ext cx="5421313" cy="114300"/>
            <a:chOff x="1755" y="3242"/>
            <a:chExt cx="3415" cy="68"/>
          </a:xfrm>
        </p:grpSpPr>
        <p:sp>
          <p:nvSpPr>
            <p:cNvPr id="21560" name="Line 674"/>
            <p:cNvSpPr>
              <a:spLocks noChangeShapeType="1"/>
            </p:cNvSpPr>
            <p:nvPr/>
          </p:nvSpPr>
          <p:spPr bwMode="auto">
            <a:xfrm flipV="1">
              <a:off x="1755" y="3242"/>
              <a:ext cx="0" cy="68"/>
            </a:xfrm>
            <a:prstGeom prst="line">
              <a:avLst/>
            </a:prstGeom>
            <a:noFill/>
            <a:ln w="19050">
              <a:solidFill>
                <a:srgbClr val="FFFFFF"/>
              </a:solidFill>
              <a:round/>
              <a:headEnd/>
              <a:tailEnd/>
            </a:ln>
          </p:spPr>
          <p:txBody>
            <a:bodyPr/>
            <a:lstStyle/>
            <a:p>
              <a:endParaRPr lang="ja-JP" altLang="en-US"/>
            </a:p>
          </p:txBody>
        </p:sp>
        <p:sp>
          <p:nvSpPr>
            <p:cNvPr id="21561" name="Line 675"/>
            <p:cNvSpPr>
              <a:spLocks noChangeShapeType="1"/>
            </p:cNvSpPr>
            <p:nvPr/>
          </p:nvSpPr>
          <p:spPr bwMode="auto">
            <a:xfrm flipV="1">
              <a:off x="2609" y="3242"/>
              <a:ext cx="0" cy="68"/>
            </a:xfrm>
            <a:prstGeom prst="line">
              <a:avLst/>
            </a:prstGeom>
            <a:noFill/>
            <a:ln w="19050">
              <a:solidFill>
                <a:srgbClr val="FFFFFF"/>
              </a:solidFill>
              <a:round/>
              <a:headEnd/>
              <a:tailEnd/>
            </a:ln>
          </p:spPr>
          <p:txBody>
            <a:bodyPr/>
            <a:lstStyle/>
            <a:p>
              <a:endParaRPr lang="ja-JP" altLang="en-US"/>
            </a:p>
          </p:txBody>
        </p:sp>
        <p:sp>
          <p:nvSpPr>
            <p:cNvPr id="21562" name="Line 676"/>
            <p:cNvSpPr>
              <a:spLocks noChangeShapeType="1"/>
            </p:cNvSpPr>
            <p:nvPr/>
          </p:nvSpPr>
          <p:spPr bwMode="auto">
            <a:xfrm flipV="1">
              <a:off x="3463" y="3242"/>
              <a:ext cx="0" cy="68"/>
            </a:xfrm>
            <a:prstGeom prst="line">
              <a:avLst/>
            </a:prstGeom>
            <a:noFill/>
            <a:ln w="19050">
              <a:solidFill>
                <a:srgbClr val="FFFFFF"/>
              </a:solidFill>
              <a:round/>
              <a:headEnd/>
              <a:tailEnd/>
            </a:ln>
          </p:spPr>
          <p:txBody>
            <a:bodyPr/>
            <a:lstStyle/>
            <a:p>
              <a:endParaRPr lang="ja-JP" altLang="en-US"/>
            </a:p>
          </p:txBody>
        </p:sp>
        <p:sp>
          <p:nvSpPr>
            <p:cNvPr id="21563" name="Line 677"/>
            <p:cNvSpPr>
              <a:spLocks noChangeShapeType="1"/>
            </p:cNvSpPr>
            <p:nvPr/>
          </p:nvSpPr>
          <p:spPr bwMode="auto">
            <a:xfrm flipV="1">
              <a:off x="4316" y="3242"/>
              <a:ext cx="0" cy="68"/>
            </a:xfrm>
            <a:prstGeom prst="line">
              <a:avLst/>
            </a:prstGeom>
            <a:noFill/>
            <a:ln w="19050">
              <a:solidFill>
                <a:srgbClr val="FFFFFF"/>
              </a:solidFill>
              <a:round/>
              <a:headEnd/>
              <a:tailEnd/>
            </a:ln>
          </p:spPr>
          <p:txBody>
            <a:bodyPr/>
            <a:lstStyle/>
            <a:p>
              <a:endParaRPr lang="ja-JP" altLang="en-US"/>
            </a:p>
          </p:txBody>
        </p:sp>
        <p:sp>
          <p:nvSpPr>
            <p:cNvPr id="21564" name="Line 678"/>
            <p:cNvSpPr>
              <a:spLocks noChangeShapeType="1"/>
            </p:cNvSpPr>
            <p:nvPr/>
          </p:nvSpPr>
          <p:spPr bwMode="auto">
            <a:xfrm flipV="1">
              <a:off x="5170" y="3242"/>
              <a:ext cx="0" cy="68"/>
            </a:xfrm>
            <a:prstGeom prst="line">
              <a:avLst/>
            </a:prstGeom>
            <a:noFill/>
            <a:ln w="19050">
              <a:solidFill>
                <a:srgbClr val="FFFFFF"/>
              </a:solidFill>
              <a:round/>
              <a:headEnd/>
              <a:tailEnd/>
            </a:ln>
          </p:spPr>
          <p:txBody>
            <a:bodyPr/>
            <a:lstStyle/>
            <a:p>
              <a:endParaRPr lang="ja-JP" altLang="en-US"/>
            </a:p>
          </p:txBody>
        </p:sp>
      </p:grpSp>
      <p:sp>
        <p:nvSpPr>
          <p:cNvPr id="21522" name="Rectangle 689"/>
          <p:cNvSpPr>
            <a:spLocks noChangeArrowheads="1"/>
          </p:cNvSpPr>
          <p:nvPr/>
        </p:nvSpPr>
        <p:spPr bwMode="auto">
          <a:xfrm>
            <a:off x="1116013" y="4965700"/>
            <a:ext cx="112712" cy="244475"/>
          </a:xfrm>
          <a:prstGeom prst="rect">
            <a:avLst/>
          </a:prstGeom>
          <a:noFill/>
          <a:ln w="9525">
            <a:noFill/>
            <a:miter lim="800000"/>
            <a:headEnd/>
            <a:tailEnd/>
          </a:ln>
        </p:spPr>
        <p:txBody>
          <a:bodyPr wrap="none" lIns="0" tIns="0" rIns="0" bIns="0">
            <a:spAutoFit/>
          </a:bodyPr>
          <a:lstStyle/>
          <a:p>
            <a:pPr algn="r"/>
            <a:r>
              <a:rPr lang="en-US" altLang="ja-JP" sz="1600">
                <a:solidFill>
                  <a:srgbClr val="FFFFFF"/>
                </a:solidFill>
                <a:latin typeface="Book Antiqua" pitchFamily="18" charset="0"/>
                <a:ea typeface="HG明朝B" pitchFamily="17" charset="-128"/>
              </a:rPr>
              <a:t>0</a:t>
            </a:r>
            <a:endParaRPr lang="en-US" altLang="ja-JP" sz="1600">
              <a:latin typeface="Book Antiqua" pitchFamily="18" charset="0"/>
              <a:ea typeface="HG明朝B" pitchFamily="17" charset="-128"/>
            </a:endParaRPr>
          </a:p>
        </p:txBody>
      </p:sp>
      <p:sp>
        <p:nvSpPr>
          <p:cNvPr id="21523" name="Rectangle 690"/>
          <p:cNvSpPr>
            <a:spLocks noChangeArrowheads="1"/>
          </p:cNvSpPr>
          <p:nvPr/>
        </p:nvSpPr>
        <p:spPr bwMode="auto">
          <a:xfrm>
            <a:off x="876300" y="4240213"/>
            <a:ext cx="338138" cy="244475"/>
          </a:xfrm>
          <a:prstGeom prst="rect">
            <a:avLst/>
          </a:prstGeom>
          <a:noFill/>
          <a:ln w="9525">
            <a:noFill/>
            <a:miter lim="800000"/>
            <a:headEnd/>
            <a:tailEnd/>
          </a:ln>
        </p:spPr>
        <p:txBody>
          <a:bodyPr wrap="none" lIns="0" tIns="0" rIns="0" bIns="0">
            <a:spAutoFit/>
          </a:bodyPr>
          <a:lstStyle/>
          <a:p>
            <a:pPr algn="r"/>
            <a:r>
              <a:rPr lang="en-US" altLang="ja-JP" sz="1600">
                <a:solidFill>
                  <a:srgbClr val="FFFFFF"/>
                </a:solidFill>
                <a:latin typeface="Book Antiqua" pitchFamily="18" charset="0"/>
                <a:ea typeface="HG明朝B" pitchFamily="17" charset="-128"/>
              </a:rPr>
              <a:t>500</a:t>
            </a:r>
            <a:endParaRPr lang="en-US" altLang="ja-JP" sz="1600">
              <a:latin typeface="Book Antiqua" pitchFamily="18" charset="0"/>
              <a:ea typeface="HG明朝B" pitchFamily="17" charset="-128"/>
            </a:endParaRPr>
          </a:p>
        </p:txBody>
      </p:sp>
      <p:sp>
        <p:nvSpPr>
          <p:cNvPr id="21524" name="Rectangle 691"/>
          <p:cNvSpPr>
            <a:spLocks noChangeArrowheads="1"/>
          </p:cNvSpPr>
          <p:nvPr/>
        </p:nvSpPr>
        <p:spPr bwMode="auto">
          <a:xfrm>
            <a:off x="690563" y="3517900"/>
            <a:ext cx="508000" cy="244475"/>
          </a:xfrm>
          <a:prstGeom prst="rect">
            <a:avLst/>
          </a:prstGeom>
          <a:noFill/>
          <a:ln w="9525">
            <a:noFill/>
            <a:miter lim="800000"/>
            <a:headEnd/>
            <a:tailEnd/>
          </a:ln>
        </p:spPr>
        <p:txBody>
          <a:bodyPr wrap="none" lIns="0" tIns="0" rIns="0" bIns="0">
            <a:spAutoFit/>
          </a:bodyPr>
          <a:lstStyle/>
          <a:p>
            <a:pPr algn="r"/>
            <a:r>
              <a:rPr lang="en-US" altLang="ja-JP" sz="1600">
                <a:solidFill>
                  <a:srgbClr val="FFFFFF"/>
                </a:solidFill>
                <a:latin typeface="Book Antiqua" pitchFamily="18" charset="0"/>
                <a:ea typeface="HG明朝B" pitchFamily="17" charset="-128"/>
              </a:rPr>
              <a:t>1,000</a:t>
            </a:r>
            <a:endParaRPr lang="en-US" altLang="ja-JP" sz="1600">
              <a:latin typeface="Book Antiqua" pitchFamily="18" charset="0"/>
              <a:ea typeface="HG明朝B" pitchFamily="17" charset="-128"/>
            </a:endParaRPr>
          </a:p>
        </p:txBody>
      </p:sp>
      <p:sp>
        <p:nvSpPr>
          <p:cNvPr id="21525" name="Rectangle 692"/>
          <p:cNvSpPr>
            <a:spLocks noChangeArrowheads="1"/>
          </p:cNvSpPr>
          <p:nvPr/>
        </p:nvSpPr>
        <p:spPr bwMode="auto">
          <a:xfrm>
            <a:off x="690563" y="2794000"/>
            <a:ext cx="508000" cy="244475"/>
          </a:xfrm>
          <a:prstGeom prst="rect">
            <a:avLst/>
          </a:prstGeom>
          <a:noFill/>
          <a:ln w="9525">
            <a:noFill/>
            <a:miter lim="800000"/>
            <a:headEnd/>
            <a:tailEnd/>
          </a:ln>
        </p:spPr>
        <p:txBody>
          <a:bodyPr wrap="none" lIns="0" tIns="0" rIns="0" bIns="0">
            <a:spAutoFit/>
          </a:bodyPr>
          <a:lstStyle/>
          <a:p>
            <a:pPr algn="r"/>
            <a:r>
              <a:rPr lang="en-US" altLang="ja-JP" sz="1600">
                <a:solidFill>
                  <a:srgbClr val="FFFFFF"/>
                </a:solidFill>
                <a:latin typeface="Book Antiqua" pitchFamily="18" charset="0"/>
                <a:ea typeface="HG明朝B" pitchFamily="17" charset="-128"/>
              </a:rPr>
              <a:t>1,500</a:t>
            </a:r>
            <a:endParaRPr lang="en-US" altLang="ja-JP" sz="1600">
              <a:latin typeface="Book Antiqua" pitchFamily="18" charset="0"/>
              <a:ea typeface="HG明朝B" pitchFamily="17" charset="-128"/>
            </a:endParaRPr>
          </a:p>
        </p:txBody>
      </p:sp>
      <p:sp>
        <p:nvSpPr>
          <p:cNvPr id="21526" name="Rectangle 693"/>
          <p:cNvSpPr>
            <a:spLocks noChangeArrowheads="1"/>
          </p:cNvSpPr>
          <p:nvPr/>
        </p:nvSpPr>
        <p:spPr bwMode="auto">
          <a:xfrm>
            <a:off x="690563" y="2068513"/>
            <a:ext cx="508000" cy="244475"/>
          </a:xfrm>
          <a:prstGeom prst="rect">
            <a:avLst/>
          </a:prstGeom>
          <a:noFill/>
          <a:ln w="9525">
            <a:noFill/>
            <a:miter lim="800000"/>
            <a:headEnd/>
            <a:tailEnd/>
          </a:ln>
        </p:spPr>
        <p:txBody>
          <a:bodyPr wrap="none" lIns="0" tIns="0" rIns="0" bIns="0">
            <a:spAutoFit/>
          </a:bodyPr>
          <a:lstStyle/>
          <a:p>
            <a:pPr algn="r"/>
            <a:r>
              <a:rPr lang="en-US" altLang="ja-JP" sz="1600">
                <a:solidFill>
                  <a:srgbClr val="FFFFFF"/>
                </a:solidFill>
                <a:latin typeface="Book Antiqua" pitchFamily="18" charset="0"/>
                <a:ea typeface="HG明朝B" pitchFamily="17" charset="-128"/>
              </a:rPr>
              <a:t>2,000</a:t>
            </a:r>
            <a:endParaRPr lang="en-US" altLang="ja-JP" sz="1600">
              <a:latin typeface="Book Antiqua" pitchFamily="18" charset="0"/>
              <a:ea typeface="HG明朝B" pitchFamily="17" charset="-128"/>
            </a:endParaRPr>
          </a:p>
        </p:txBody>
      </p:sp>
      <p:sp>
        <p:nvSpPr>
          <p:cNvPr id="21527" name="Rectangle 694"/>
          <p:cNvSpPr>
            <a:spLocks noChangeArrowheads="1"/>
          </p:cNvSpPr>
          <p:nvPr/>
        </p:nvSpPr>
        <p:spPr bwMode="auto">
          <a:xfrm>
            <a:off x="690563" y="1344613"/>
            <a:ext cx="508000" cy="244475"/>
          </a:xfrm>
          <a:prstGeom prst="rect">
            <a:avLst/>
          </a:prstGeom>
          <a:noFill/>
          <a:ln w="9525">
            <a:noFill/>
            <a:miter lim="800000"/>
            <a:headEnd/>
            <a:tailEnd/>
          </a:ln>
        </p:spPr>
        <p:txBody>
          <a:bodyPr wrap="none" lIns="0" tIns="0" rIns="0" bIns="0">
            <a:spAutoFit/>
          </a:bodyPr>
          <a:lstStyle/>
          <a:p>
            <a:pPr algn="r"/>
            <a:r>
              <a:rPr lang="en-US" altLang="ja-JP" sz="1600">
                <a:solidFill>
                  <a:srgbClr val="FFFFFF"/>
                </a:solidFill>
                <a:latin typeface="Book Antiqua" pitchFamily="18" charset="0"/>
                <a:ea typeface="HG明朝B" pitchFamily="17" charset="-128"/>
              </a:rPr>
              <a:t>2,500</a:t>
            </a:r>
            <a:endParaRPr lang="en-US" altLang="ja-JP" sz="1600">
              <a:latin typeface="Book Antiqua" pitchFamily="18" charset="0"/>
              <a:ea typeface="HG明朝B" pitchFamily="17" charset="-128"/>
            </a:endParaRPr>
          </a:p>
        </p:txBody>
      </p:sp>
      <p:sp>
        <p:nvSpPr>
          <p:cNvPr id="21528" name="Rectangle 695"/>
          <p:cNvSpPr>
            <a:spLocks noChangeArrowheads="1"/>
          </p:cNvSpPr>
          <p:nvPr/>
        </p:nvSpPr>
        <p:spPr bwMode="auto">
          <a:xfrm>
            <a:off x="1566863" y="5173663"/>
            <a:ext cx="654050" cy="242887"/>
          </a:xfrm>
          <a:prstGeom prst="rect">
            <a:avLst/>
          </a:prstGeom>
          <a:noFill/>
          <a:ln w="9525">
            <a:noFill/>
            <a:miter lim="800000"/>
            <a:headEnd/>
            <a:tailEnd/>
          </a:ln>
        </p:spPr>
        <p:txBody>
          <a:bodyPr wrap="none" lIns="0" tIns="0" rIns="0" bIns="0">
            <a:spAutoFit/>
          </a:bodyPr>
          <a:lstStyle/>
          <a:p>
            <a:pPr algn="ctr"/>
            <a:r>
              <a:rPr lang="en-US" altLang="ja-JP" sz="1600">
                <a:solidFill>
                  <a:srgbClr val="FFFFFF"/>
                </a:solidFill>
                <a:latin typeface="Book Antiqua" pitchFamily="18" charset="0"/>
                <a:ea typeface="HG明朝B" pitchFamily="17" charset="-128"/>
              </a:rPr>
              <a:t>1990</a:t>
            </a:r>
            <a:r>
              <a:rPr lang="ja-JP" altLang="en-US" sz="1600">
                <a:solidFill>
                  <a:srgbClr val="FFFFFF"/>
                </a:solidFill>
                <a:latin typeface="Book Antiqua" pitchFamily="18" charset="0"/>
                <a:ea typeface="HG明朝B" pitchFamily="17" charset="-128"/>
              </a:rPr>
              <a:t>年</a:t>
            </a:r>
            <a:endParaRPr lang="ja-JP" altLang="en-US" sz="1600">
              <a:latin typeface="Book Antiqua" pitchFamily="18" charset="0"/>
              <a:ea typeface="HG明朝B" pitchFamily="17" charset="-128"/>
            </a:endParaRPr>
          </a:p>
        </p:txBody>
      </p:sp>
      <p:sp>
        <p:nvSpPr>
          <p:cNvPr id="21529" name="Rectangle 697"/>
          <p:cNvSpPr>
            <a:spLocks noChangeArrowheads="1"/>
          </p:cNvSpPr>
          <p:nvPr/>
        </p:nvSpPr>
        <p:spPr bwMode="auto">
          <a:xfrm>
            <a:off x="2922588" y="5173663"/>
            <a:ext cx="654050" cy="242887"/>
          </a:xfrm>
          <a:prstGeom prst="rect">
            <a:avLst/>
          </a:prstGeom>
          <a:noFill/>
          <a:ln w="9525">
            <a:noFill/>
            <a:miter lim="800000"/>
            <a:headEnd/>
            <a:tailEnd/>
          </a:ln>
        </p:spPr>
        <p:txBody>
          <a:bodyPr wrap="none" lIns="0" tIns="0" rIns="0" bIns="0">
            <a:spAutoFit/>
          </a:bodyPr>
          <a:lstStyle/>
          <a:p>
            <a:pPr algn="ctr"/>
            <a:r>
              <a:rPr lang="en-US" altLang="ja-JP" sz="1600">
                <a:solidFill>
                  <a:srgbClr val="FFFFFF"/>
                </a:solidFill>
                <a:latin typeface="Book Antiqua" pitchFamily="18" charset="0"/>
                <a:ea typeface="HG明朝B" pitchFamily="17" charset="-128"/>
              </a:rPr>
              <a:t>1997</a:t>
            </a:r>
            <a:r>
              <a:rPr lang="ja-JP" altLang="en-US" sz="1600">
                <a:solidFill>
                  <a:srgbClr val="FFFFFF"/>
                </a:solidFill>
                <a:latin typeface="Book Antiqua" pitchFamily="18" charset="0"/>
                <a:ea typeface="HG明朝B" pitchFamily="17" charset="-128"/>
              </a:rPr>
              <a:t>年</a:t>
            </a:r>
            <a:endParaRPr lang="ja-JP" altLang="en-US" sz="1600">
              <a:latin typeface="Book Antiqua" pitchFamily="18" charset="0"/>
              <a:ea typeface="HG明朝B" pitchFamily="17" charset="-128"/>
            </a:endParaRPr>
          </a:p>
        </p:txBody>
      </p:sp>
      <p:sp>
        <p:nvSpPr>
          <p:cNvPr id="21530" name="Rectangle 699"/>
          <p:cNvSpPr>
            <a:spLocks noChangeArrowheads="1"/>
          </p:cNvSpPr>
          <p:nvPr/>
        </p:nvSpPr>
        <p:spPr bwMode="auto">
          <a:xfrm>
            <a:off x="4276725" y="5173663"/>
            <a:ext cx="654050" cy="242887"/>
          </a:xfrm>
          <a:prstGeom prst="rect">
            <a:avLst/>
          </a:prstGeom>
          <a:noFill/>
          <a:ln w="9525">
            <a:noFill/>
            <a:miter lim="800000"/>
            <a:headEnd/>
            <a:tailEnd/>
          </a:ln>
        </p:spPr>
        <p:txBody>
          <a:bodyPr wrap="none" lIns="0" tIns="0" rIns="0" bIns="0">
            <a:spAutoFit/>
          </a:bodyPr>
          <a:lstStyle/>
          <a:p>
            <a:pPr algn="ctr"/>
            <a:r>
              <a:rPr lang="en-US" altLang="ja-JP" sz="1600">
                <a:solidFill>
                  <a:srgbClr val="FFFFFF"/>
                </a:solidFill>
                <a:latin typeface="Book Antiqua" pitchFamily="18" charset="0"/>
                <a:ea typeface="HG明朝B" pitchFamily="17" charset="-128"/>
              </a:rPr>
              <a:t>2002</a:t>
            </a:r>
            <a:r>
              <a:rPr lang="ja-JP" altLang="en-US" sz="1600">
                <a:solidFill>
                  <a:srgbClr val="FFFFFF"/>
                </a:solidFill>
                <a:latin typeface="Book Antiqua" pitchFamily="18" charset="0"/>
                <a:ea typeface="HG明朝B" pitchFamily="17" charset="-128"/>
              </a:rPr>
              <a:t>年</a:t>
            </a:r>
            <a:endParaRPr lang="ja-JP" altLang="en-US" sz="1600">
              <a:latin typeface="Book Antiqua" pitchFamily="18" charset="0"/>
              <a:ea typeface="HG明朝B" pitchFamily="17" charset="-128"/>
            </a:endParaRPr>
          </a:p>
        </p:txBody>
      </p:sp>
      <p:sp>
        <p:nvSpPr>
          <p:cNvPr id="21531" name="Rectangle 701"/>
          <p:cNvSpPr>
            <a:spLocks noChangeArrowheads="1"/>
          </p:cNvSpPr>
          <p:nvPr/>
        </p:nvSpPr>
        <p:spPr bwMode="auto">
          <a:xfrm>
            <a:off x="5632450" y="5173663"/>
            <a:ext cx="654050" cy="242887"/>
          </a:xfrm>
          <a:prstGeom prst="rect">
            <a:avLst/>
          </a:prstGeom>
          <a:noFill/>
          <a:ln w="9525">
            <a:noFill/>
            <a:miter lim="800000"/>
            <a:headEnd/>
            <a:tailEnd/>
          </a:ln>
        </p:spPr>
        <p:txBody>
          <a:bodyPr wrap="none" lIns="0" tIns="0" rIns="0" bIns="0">
            <a:spAutoFit/>
          </a:bodyPr>
          <a:lstStyle/>
          <a:p>
            <a:pPr algn="ctr"/>
            <a:r>
              <a:rPr lang="en-US" altLang="ja-JP" sz="1600">
                <a:solidFill>
                  <a:srgbClr val="FFFFFF"/>
                </a:solidFill>
                <a:latin typeface="Book Antiqua" pitchFamily="18" charset="0"/>
                <a:ea typeface="HG明朝B" pitchFamily="17" charset="-128"/>
              </a:rPr>
              <a:t>2006</a:t>
            </a:r>
            <a:r>
              <a:rPr lang="ja-JP" altLang="en-US" sz="1600">
                <a:solidFill>
                  <a:srgbClr val="FFFFFF"/>
                </a:solidFill>
                <a:latin typeface="Book Antiqua" pitchFamily="18" charset="0"/>
                <a:ea typeface="HG明朝B" pitchFamily="17" charset="-128"/>
              </a:rPr>
              <a:t>年</a:t>
            </a:r>
            <a:endParaRPr lang="ja-JP" altLang="en-US" sz="1600">
              <a:latin typeface="Book Antiqua" pitchFamily="18" charset="0"/>
              <a:ea typeface="HG明朝B" pitchFamily="17" charset="-128"/>
            </a:endParaRPr>
          </a:p>
        </p:txBody>
      </p:sp>
      <p:sp>
        <p:nvSpPr>
          <p:cNvPr id="21532" name="Rectangle 703"/>
          <p:cNvSpPr>
            <a:spLocks noChangeArrowheads="1"/>
          </p:cNvSpPr>
          <p:nvPr/>
        </p:nvSpPr>
        <p:spPr bwMode="auto">
          <a:xfrm>
            <a:off x="6988175" y="5173663"/>
            <a:ext cx="654050" cy="242887"/>
          </a:xfrm>
          <a:prstGeom prst="rect">
            <a:avLst/>
          </a:prstGeom>
          <a:noFill/>
          <a:ln w="9525">
            <a:noFill/>
            <a:miter lim="800000"/>
            <a:headEnd/>
            <a:tailEnd/>
          </a:ln>
        </p:spPr>
        <p:txBody>
          <a:bodyPr wrap="none" lIns="0" tIns="0" rIns="0" bIns="0">
            <a:spAutoFit/>
          </a:bodyPr>
          <a:lstStyle/>
          <a:p>
            <a:pPr algn="ctr"/>
            <a:r>
              <a:rPr lang="en-US" altLang="ja-JP" sz="1600">
                <a:solidFill>
                  <a:srgbClr val="FFFFFF"/>
                </a:solidFill>
                <a:latin typeface="Book Antiqua" pitchFamily="18" charset="0"/>
                <a:ea typeface="HG明朝B" pitchFamily="17" charset="-128"/>
              </a:rPr>
              <a:t>2007</a:t>
            </a:r>
            <a:r>
              <a:rPr lang="ja-JP" altLang="en-US" sz="1600">
                <a:solidFill>
                  <a:srgbClr val="FFFFFF"/>
                </a:solidFill>
                <a:latin typeface="Book Antiqua" pitchFamily="18" charset="0"/>
                <a:ea typeface="HG明朝B" pitchFamily="17" charset="-128"/>
              </a:rPr>
              <a:t>年</a:t>
            </a:r>
            <a:endParaRPr lang="ja-JP" altLang="en-US" sz="1600">
              <a:latin typeface="Book Antiqua" pitchFamily="18" charset="0"/>
              <a:ea typeface="HG明朝B" pitchFamily="17" charset="-128"/>
            </a:endParaRPr>
          </a:p>
        </p:txBody>
      </p:sp>
      <p:sp>
        <p:nvSpPr>
          <p:cNvPr id="21533" name="Rectangle 712"/>
          <p:cNvSpPr>
            <a:spLocks noChangeArrowheads="1"/>
          </p:cNvSpPr>
          <p:nvPr/>
        </p:nvSpPr>
        <p:spPr bwMode="auto">
          <a:xfrm>
            <a:off x="1638300" y="3978275"/>
            <a:ext cx="546100" cy="601663"/>
          </a:xfrm>
          <a:prstGeom prst="rect">
            <a:avLst/>
          </a:prstGeom>
          <a:gradFill rotWithShape="1">
            <a:gsLst>
              <a:gs pos="0">
                <a:srgbClr val="00FFFF"/>
              </a:gs>
              <a:gs pos="50000">
                <a:srgbClr val="AAFFFF"/>
              </a:gs>
              <a:gs pos="100000">
                <a:srgbClr val="00FFFF"/>
              </a:gs>
            </a:gsLst>
            <a:lin ang="0" scaled="1"/>
          </a:gradFill>
          <a:ln w="12700">
            <a:solidFill>
              <a:schemeClr val="tx1"/>
            </a:solidFill>
            <a:miter lim="800000"/>
            <a:headEnd/>
            <a:tailEnd/>
          </a:ln>
        </p:spPr>
        <p:txBody>
          <a:bodyPr wrap="none" anchor="ctr"/>
          <a:lstStyle/>
          <a:p>
            <a:endParaRPr lang="ja-JP" altLang="en-US">
              <a:latin typeface="Book Antiqua" pitchFamily="18" charset="0"/>
              <a:ea typeface="HG明朝B" pitchFamily="17" charset="-128"/>
            </a:endParaRPr>
          </a:p>
        </p:txBody>
      </p:sp>
      <p:sp>
        <p:nvSpPr>
          <p:cNvPr id="21534" name="Rectangle 711"/>
          <p:cNvSpPr>
            <a:spLocks noChangeArrowheads="1"/>
          </p:cNvSpPr>
          <p:nvPr/>
        </p:nvSpPr>
        <p:spPr bwMode="auto">
          <a:xfrm>
            <a:off x="1638300" y="4508500"/>
            <a:ext cx="546100" cy="603250"/>
          </a:xfrm>
          <a:prstGeom prst="rect">
            <a:avLst/>
          </a:prstGeom>
          <a:gradFill rotWithShape="1">
            <a:gsLst>
              <a:gs pos="0">
                <a:srgbClr val="13135D"/>
              </a:gs>
              <a:gs pos="50000">
                <a:srgbClr val="3333FF"/>
              </a:gs>
              <a:gs pos="100000">
                <a:srgbClr val="13135D"/>
              </a:gs>
            </a:gsLst>
            <a:lin ang="0" scaled="1"/>
          </a:gradFill>
          <a:ln w="12700">
            <a:solidFill>
              <a:schemeClr val="tx1"/>
            </a:solidFill>
            <a:miter lim="800000"/>
            <a:headEnd/>
            <a:tailEnd/>
          </a:ln>
        </p:spPr>
        <p:txBody>
          <a:bodyPr wrap="none" anchor="ctr"/>
          <a:lstStyle/>
          <a:p>
            <a:endParaRPr lang="ja-JP" altLang="en-US">
              <a:latin typeface="Book Antiqua" pitchFamily="18" charset="0"/>
              <a:ea typeface="HG明朝B" pitchFamily="17" charset="-128"/>
            </a:endParaRPr>
          </a:p>
        </p:txBody>
      </p:sp>
      <p:sp>
        <p:nvSpPr>
          <p:cNvPr id="21535" name="Rectangle 713"/>
          <p:cNvSpPr>
            <a:spLocks noChangeArrowheads="1"/>
          </p:cNvSpPr>
          <p:nvPr/>
        </p:nvSpPr>
        <p:spPr bwMode="auto">
          <a:xfrm>
            <a:off x="2997200" y="3125788"/>
            <a:ext cx="546100" cy="1133475"/>
          </a:xfrm>
          <a:prstGeom prst="rect">
            <a:avLst/>
          </a:prstGeom>
          <a:gradFill rotWithShape="1">
            <a:gsLst>
              <a:gs pos="0">
                <a:srgbClr val="00FFFF"/>
              </a:gs>
              <a:gs pos="50000">
                <a:srgbClr val="AAFFFF"/>
              </a:gs>
              <a:gs pos="100000">
                <a:srgbClr val="00FFFF"/>
              </a:gs>
            </a:gsLst>
            <a:lin ang="0" scaled="1"/>
          </a:gradFill>
          <a:ln w="12700">
            <a:solidFill>
              <a:schemeClr val="tx1"/>
            </a:solidFill>
            <a:miter lim="800000"/>
            <a:headEnd/>
            <a:tailEnd/>
          </a:ln>
        </p:spPr>
        <p:txBody>
          <a:bodyPr wrap="none" anchor="ctr"/>
          <a:lstStyle/>
          <a:p>
            <a:endParaRPr lang="ja-JP" altLang="en-US">
              <a:latin typeface="Book Antiqua" pitchFamily="18" charset="0"/>
              <a:ea typeface="HG明朝B" pitchFamily="17" charset="-128"/>
            </a:endParaRPr>
          </a:p>
        </p:txBody>
      </p:sp>
      <p:sp>
        <p:nvSpPr>
          <p:cNvPr id="21536" name="Rectangle 714"/>
          <p:cNvSpPr>
            <a:spLocks noChangeArrowheads="1"/>
          </p:cNvSpPr>
          <p:nvPr/>
        </p:nvSpPr>
        <p:spPr bwMode="auto">
          <a:xfrm>
            <a:off x="2997200" y="4102100"/>
            <a:ext cx="546100" cy="1009650"/>
          </a:xfrm>
          <a:prstGeom prst="rect">
            <a:avLst/>
          </a:prstGeom>
          <a:gradFill rotWithShape="1">
            <a:gsLst>
              <a:gs pos="0">
                <a:srgbClr val="13135D"/>
              </a:gs>
              <a:gs pos="50000">
                <a:srgbClr val="3333FF"/>
              </a:gs>
              <a:gs pos="100000">
                <a:srgbClr val="13135D"/>
              </a:gs>
            </a:gsLst>
            <a:lin ang="0" scaled="1"/>
          </a:gradFill>
          <a:ln w="12700">
            <a:solidFill>
              <a:schemeClr val="tx1"/>
            </a:solidFill>
            <a:miter lim="800000"/>
            <a:headEnd/>
            <a:tailEnd/>
          </a:ln>
        </p:spPr>
        <p:txBody>
          <a:bodyPr wrap="none" anchor="ctr"/>
          <a:lstStyle/>
          <a:p>
            <a:endParaRPr lang="ja-JP" altLang="en-US">
              <a:latin typeface="Book Antiqua" pitchFamily="18" charset="0"/>
              <a:ea typeface="HG明朝B" pitchFamily="17" charset="-128"/>
            </a:endParaRPr>
          </a:p>
        </p:txBody>
      </p:sp>
      <p:sp>
        <p:nvSpPr>
          <p:cNvPr id="21537" name="Rectangle 715"/>
          <p:cNvSpPr>
            <a:spLocks noChangeArrowheads="1"/>
          </p:cNvSpPr>
          <p:nvPr/>
        </p:nvSpPr>
        <p:spPr bwMode="auto">
          <a:xfrm>
            <a:off x="4341813" y="2746375"/>
            <a:ext cx="546100" cy="1435100"/>
          </a:xfrm>
          <a:prstGeom prst="rect">
            <a:avLst/>
          </a:prstGeom>
          <a:gradFill rotWithShape="1">
            <a:gsLst>
              <a:gs pos="0">
                <a:srgbClr val="00FFFF"/>
              </a:gs>
              <a:gs pos="50000">
                <a:srgbClr val="AAFFFF"/>
              </a:gs>
              <a:gs pos="100000">
                <a:srgbClr val="00FFFF"/>
              </a:gs>
            </a:gsLst>
            <a:lin ang="0" scaled="1"/>
          </a:gradFill>
          <a:ln w="12700">
            <a:solidFill>
              <a:schemeClr val="tx1"/>
            </a:solidFill>
            <a:miter lim="800000"/>
            <a:headEnd/>
            <a:tailEnd/>
          </a:ln>
        </p:spPr>
        <p:txBody>
          <a:bodyPr wrap="none" anchor="ctr"/>
          <a:lstStyle/>
          <a:p>
            <a:endParaRPr lang="ja-JP" altLang="en-US">
              <a:latin typeface="Book Antiqua" pitchFamily="18" charset="0"/>
              <a:ea typeface="HG明朝B" pitchFamily="17" charset="-128"/>
            </a:endParaRPr>
          </a:p>
        </p:txBody>
      </p:sp>
      <p:sp>
        <p:nvSpPr>
          <p:cNvPr id="21538" name="Rectangle 716"/>
          <p:cNvSpPr>
            <a:spLocks noChangeArrowheads="1"/>
          </p:cNvSpPr>
          <p:nvPr/>
        </p:nvSpPr>
        <p:spPr bwMode="auto">
          <a:xfrm>
            <a:off x="4341813" y="4029075"/>
            <a:ext cx="546100" cy="1082675"/>
          </a:xfrm>
          <a:prstGeom prst="rect">
            <a:avLst/>
          </a:prstGeom>
          <a:gradFill rotWithShape="1">
            <a:gsLst>
              <a:gs pos="0">
                <a:srgbClr val="13135D"/>
              </a:gs>
              <a:gs pos="50000">
                <a:srgbClr val="3333FF"/>
              </a:gs>
              <a:gs pos="100000">
                <a:srgbClr val="13135D"/>
              </a:gs>
            </a:gsLst>
            <a:lin ang="0" scaled="1"/>
          </a:gradFill>
          <a:ln w="12700">
            <a:solidFill>
              <a:schemeClr val="tx1"/>
            </a:solidFill>
            <a:miter lim="800000"/>
            <a:headEnd/>
            <a:tailEnd/>
          </a:ln>
        </p:spPr>
        <p:txBody>
          <a:bodyPr wrap="none" anchor="ctr"/>
          <a:lstStyle/>
          <a:p>
            <a:endParaRPr lang="ja-JP" altLang="en-US">
              <a:latin typeface="Book Antiqua" pitchFamily="18" charset="0"/>
              <a:ea typeface="HG明朝B" pitchFamily="17" charset="-128"/>
            </a:endParaRPr>
          </a:p>
        </p:txBody>
      </p:sp>
      <p:sp>
        <p:nvSpPr>
          <p:cNvPr id="21539" name="Rectangle 717"/>
          <p:cNvSpPr>
            <a:spLocks noChangeArrowheads="1"/>
          </p:cNvSpPr>
          <p:nvPr/>
        </p:nvSpPr>
        <p:spPr bwMode="auto">
          <a:xfrm>
            <a:off x="5702300" y="2390775"/>
            <a:ext cx="546100" cy="1587500"/>
          </a:xfrm>
          <a:prstGeom prst="rect">
            <a:avLst/>
          </a:prstGeom>
          <a:gradFill rotWithShape="1">
            <a:gsLst>
              <a:gs pos="0">
                <a:srgbClr val="00FFFF"/>
              </a:gs>
              <a:gs pos="50000">
                <a:srgbClr val="AAFFFF"/>
              </a:gs>
              <a:gs pos="100000">
                <a:srgbClr val="00FFFF"/>
              </a:gs>
            </a:gsLst>
            <a:lin ang="0" scaled="1"/>
          </a:gradFill>
          <a:ln w="12700">
            <a:solidFill>
              <a:schemeClr val="tx1"/>
            </a:solidFill>
            <a:miter lim="800000"/>
            <a:headEnd/>
            <a:tailEnd/>
          </a:ln>
        </p:spPr>
        <p:txBody>
          <a:bodyPr wrap="none" anchor="ctr"/>
          <a:lstStyle/>
          <a:p>
            <a:endParaRPr lang="ja-JP" altLang="en-US">
              <a:latin typeface="Book Antiqua" pitchFamily="18" charset="0"/>
              <a:ea typeface="HG明朝B" pitchFamily="17" charset="-128"/>
            </a:endParaRPr>
          </a:p>
        </p:txBody>
      </p:sp>
      <p:sp>
        <p:nvSpPr>
          <p:cNvPr id="21540" name="Rectangle 718"/>
          <p:cNvSpPr>
            <a:spLocks noChangeArrowheads="1"/>
          </p:cNvSpPr>
          <p:nvPr/>
        </p:nvSpPr>
        <p:spPr bwMode="auto">
          <a:xfrm>
            <a:off x="5702300" y="3906838"/>
            <a:ext cx="546100" cy="1204912"/>
          </a:xfrm>
          <a:prstGeom prst="rect">
            <a:avLst/>
          </a:prstGeom>
          <a:gradFill rotWithShape="1">
            <a:gsLst>
              <a:gs pos="0">
                <a:srgbClr val="13135D"/>
              </a:gs>
              <a:gs pos="50000">
                <a:srgbClr val="3333FF"/>
              </a:gs>
              <a:gs pos="100000">
                <a:srgbClr val="13135D"/>
              </a:gs>
            </a:gsLst>
            <a:lin ang="0" scaled="1"/>
          </a:gradFill>
          <a:ln w="12700">
            <a:solidFill>
              <a:schemeClr val="tx1"/>
            </a:solidFill>
            <a:miter lim="800000"/>
            <a:headEnd/>
            <a:tailEnd/>
          </a:ln>
        </p:spPr>
        <p:txBody>
          <a:bodyPr wrap="none" anchor="ctr"/>
          <a:lstStyle/>
          <a:p>
            <a:endParaRPr lang="ja-JP" altLang="en-US">
              <a:latin typeface="Book Antiqua" pitchFamily="18" charset="0"/>
              <a:ea typeface="HG明朝B" pitchFamily="17" charset="-128"/>
            </a:endParaRPr>
          </a:p>
        </p:txBody>
      </p:sp>
      <p:sp>
        <p:nvSpPr>
          <p:cNvPr id="21541" name="Rectangle 719"/>
          <p:cNvSpPr>
            <a:spLocks noChangeArrowheads="1"/>
          </p:cNvSpPr>
          <p:nvPr/>
        </p:nvSpPr>
        <p:spPr bwMode="auto">
          <a:xfrm>
            <a:off x="7053263" y="1895475"/>
            <a:ext cx="546100" cy="1957388"/>
          </a:xfrm>
          <a:prstGeom prst="rect">
            <a:avLst/>
          </a:prstGeom>
          <a:gradFill rotWithShape="1">
            <a:gsLst>
              <a:gs pos="0">
                <a:srgbClr val="00FFFF"/>
              </a:gs>
              <a:gs pos="50000">
                <a:srgbClr val="AAFFFF"/>
              </a:gs>
              <a:gs pos="100000">
                <a:srgbClr val="00FFFF"/>
              </a:gs>
            </a:gsLst>
            <a:lin ang="0" scaled="1"/>
          </a:gradFill>
          <a:ln w="12700">
            <a:solidFill>
              <a:schemeClr val="tx1"/>
            </a:solidFill>
            <a:miter lim="800000"/>
            <a:headEnd/>
            <a:tailEnd/>
          </a:ln>
        </p:spPr>
        <p:txBody>
          <a:bodyPr wrap="none" anchor="ctr"/>
          <a:lstStyle/>
          <a:p>
            <a:endParaRPr lang="ja-JP" altLang="en-US">
              <a:latin typeface="Book Antiqua" pitchFamily="18" charset="0"/>
              <a:ea typeface="HG明朝B" pitchFamily="17" charset="-128"/>
            </a:endParaRPr>
          </a:p>
        </p:txBody>
      </p:sp>
      <p:sp>
        <p:nvSpPr>
          <p:cNvPr id="21542" name="Rectangle 720"/>
          <p:cNvSpPr>
            <a:spLocks noChangeArrowheads="1"/>
          </p:cNvSpPr>
          <p:nvPr/>
        </p:nvSpPr>
        <p:spPr bwMode="auto">
          <a:xfrm>
            <a:off x="7053263" y="3800475"/>
            <a:ext cx="546100" cy="1311275"/>
          </a:xfrm>
          <a:prstGeom prst="rect">
            <a:avLst/>
          </a:prstGeom>
          <a:gradFill rotWithShape="1">
            <a:gsLst>
              <a:gs pos="0">
                <a:srgbClr val="13135D"/>
              </a:gs>
              <a:gs pos="50000">
                <a:srgbClr val="3333FF"/>
              </a:gs>
              <a:gs pos="100000">
                <a:srgbClr val="13135D"/>
              </a:gs>
            </a:gsLst>
            <a:lin ang="0" scaled="1"/>
          </a:gradFill>
          <a:ln w="12700">
            <a:solidFill>
              <a:schemeClr val="tx1"/>
            </a:solidFill>
            <a:miter lim="800000"/>
            <a:headEnd/>
            <a:tailEnd/>
          </a:ln>
        </p:spPr>
        <p:txBody>
          <a:bodyPr wrap="none" anchor="ctr"/>
          <a:lstStyle/>
          <a:p>
            <a:endParaRPr lang="ja-JP" altLang="en-US">
              <a:latin typeface="Book Antiqua" pitchFamily="18" charset="0"/>
              <a:ea typeface="HG明朝B" pitchFamily="17" charset="-128"/>
            </a:endParaRPr>
          </a:p>
        </p:txBody>
      </p:sp>
      <p:sp>
        <p:nvSpPr>
          <p:cNvPr id="21543" name="Rectangle 679"/>
          <p:cNvSpPr>
            <a:spLocks noChangeArrowheads="1"/>
          </p:cNvSpPr>
          <p:nvPr/>
        </p:nvSpPr>
        <p:spPr bwMode="auto">
          <a:xfrm>
            <a:off x="1730375" y="4676775"/>
            <a:ext cx="338138" cy="244475"/>
          </a:xfrm>
          <a:prstGeom prst="rect">
            <a:avLst/>
          </a:prstGeom>
          <a:noFill/>
          <a:ln w="9525">
            <a:noFill/>
            <a:miter lim="800000"/>
            <a:headEnd/>
            <a:tailEnd/>
          </a:ln>
        </p:spPr>
        <p:txBody>
          <a:bodyPr wrap="none" lIns="0" tIns="0" rIns="0" bIns="0">
            <a:spAutoFit/>
          </a:bodyPr>
          <a:lstStyle/>
          <a:p>
            <a:r>
              <a:rPr lang="en-US" altLang="ja-JP" sz="1600">
                <a:solidFill>
                  <a:srgbClr val="FFFFFF"/>
                </a:solidFill>
                <a:latin typeface="Book Antiqua" pitchFamily="18" charset="0"/>
                <a:ea typeface="HG明朝B" pitchFamily="17" charset="-128"/>
              </a:rPr>
              <a:t>409</a:t>
            </a:r>
            <a:endParaRPr lang="en-US" altLang="ja-JP">
              <a:latin typeface="Book Antiqua" pitchFamily="18" charset="0"/>
              <a:ea typeface="HG明朝B" pitchFamily="17" charset="-128"/>
            </a:endParaRPr>
          </a:p>
        </p:txBody>
      </p:sp>
      <p:sp>
        <p:nvSpPr>
          <p:cNvPr id="21544" name="Rectangle 680"/>
          <p:cNvSpPr>
            <a:spLocks noChangeArrowheads="1"/>
          </p:cNvSpPr>
          <p:nvPr/>
        </p:nvSpPr>
        <p:spPr bwMode="auto">
          <a:xfrm>
            <a:off x="3086100" y="4471988"/>
            <a:ext cx="338138" cy="244475"/>
          </a:xfrm>
          <a:prstGeom prst="rect">
            <a:avLst/>
          </a:prstGeom>
          <a:noFill/>
          <a:ln w="9525">
            <a:noFill/>
            <a:miter lim="800000"/>
            <a:headEnd/>
            <a:tailEnd/>
          </a:ln>
        </p:spPr>
        <p:txBody>
          <a:bodyPr wrap="none" lIns="0" tIns="0" rIns="0" bIns="0">
            <a:spAutoFit/>
          </a:bodyPr>
          <a:lstStyle/>
          <a:p>
            <a:r>
              <a:rPr lang="en-US" altLang="ja-JP" sz="1600">
                <a:solidFill>
                  <a:srgbClr val="FFFFFF"/>
                </a:solidFill>
                <a:latin typeface="Book Antiqua" pitchFamily="18" charset="0"/>
                <a:ea typeface="HG明朝B" pitchFamily="17" charset="-128"/>
              </a:rPr>
              <a:t>690</a:t>
            </a:r>
            <a:endParaRPr lang="en-US" altLang="ja-JP">
              <a:latin typeface="Book Antiqua" pitchFamily="18" charset="0"/>
              <a:ea typeface="HG明朝B" pitchFamily="17" charset="-128"/>
            </a:endParaRPr>
          </a:p>
        </p:txBody>
      </p:sp>
      <p:sp>
        <p:nvSpPr>
          <p:cNvPr id="21545" name="Rectangle 681"/>
          <p:cNvSpPr>
            <a:spLocks noChangeArrowheads="1"/>
          </p:cNvSpPr>
          <p:nvPr/>
        </p:nvSpPr>
        <p:spPr bwMode="auto">
          <a:xfrm>
            <a:off x="4441825" y="4440238"/>
            <a:ext cx="338138" cy="244475"/>
          </a:xfrm>
          <a:prstGeom prst="rect">
            <a:avLst/>
          </a:prstGeom>
          <a:noFill/>
          <a:ln w="9525">
            <a:noFill/>
            <a:miter lim="800000"/>
            <a:headEnd/>
            <a:tailEnd/>
          </a:ln>
        </p:spPr>
        <p:txBody>
          <a:bodyPr wrap="none" lIns="0" tIns="0" rIns="0" bIns="0">
            <a:spAutoFit/>
          </a:bodyPr>
          <a:lstStyle/>
          <a:p>
            <a:r>
              <a:rPr lang="en-US" altLang="ja-JP" sz="1600">
                <a:solidFill>
                  <a:srgbClr val="FFFFFF"/>
                </a:solidFill>
                <a:latin typeface="Book Antiqua" pitchFamily="18" charset="0"/>
                <a:ea typeface="HG明朝B" pitchFamily="17" charset="-128"/>
              </a:rPr>
              <a:t>740</a:t>
            </a:r>
            <a:endParaRPr lang="en-US" altLang="ja-JP">
              <a:latin typeface="Book Antiqua" pitchFamily="18" charset="0"/>
              <a:ea typeface="HG明朝B" pitchFamily="17" charset="-128"/>
            </a:endParaRPr>
          </a:p>
        </p:txBody>
      </p:sp>
      <p:sp>
        <p:nvSpPr>
          <p:cNvPr id="21546" name="Rectangle 682"/>
          <p:cNvSpPr>
            <a:spLocks noChangeArrowheads="1"/>
          </p:cNvSpPr>
          <p:nvPr/>
        </p:nvSpPr>
        <p:spPr bwMode="auto">
          <a:xfrm>
            <a:off x="5795963" y="4376738"/>
            <a:ext cx="338137" cy="242887"/>
          </a:xfrm>
          <a:prstGeom prst="rect">
            <a:avLst/>
          </a:prstGeom>
          <a:noFill/>
          <a:ln w="9525">
            <a:noFill/>
            <a:miter lim="800000"/>
            <a:headEnd/>
            <a:tailEnd/>
          </a:ln>
        </p:spPr>
        <p:txBody>
          <a:bodyPr wrap="none" lIns="0" tIns="0" rIns="0" bIns="0">
            <a:spAutoFit/>
          </a:bodyPr>
          <a:lstStyle/>
          <a:p>
            <a:r>
              <a:rPr lang="en-US" altLang="ja-JP" sz="1600">
                <a:solidFill>
                  <a:srgbClr val="FFFFFF"/>
                </a:solidFill>
                <a:latin typeface="Book Antiqua" pitchFamily="18" charset="0"/>
                <a:ea typeface="HG明朝B" pitchFamily="17" charset="-128"/>
              </a:rPr>
              <a:t>820</a:t>
            </a:r>
            <a:endParaRPr lang="en-US" altLang="ja-JP">
              <a:latin typeface="Book Antiqua" pitchFamily="18" charset="0"/>
              <a:ea typeface="HG明朝B" pitchFamily="17" charset="-128"/>
            </a:endParaRPr>
          </a:p>
        </p:txBody>
      </p:sp>
      <p:sp>
        <p:nvSpPr>
          <p:cNvPr id="21547" name="Rectangle 683"/>
          <p:cNvSpPr>
            <a:spLocks noChangeArrowheads="1"/>
          </p:cNvSpPr>
          <p:nvPr/>
        </p:nvSpPr>
        <p:spPr bwMode="auto">
          <a:xfrm>
            <a:off x="7151688" y="4329113"/>
            <a:ext cx="338137" cy="246062"/>
          </a:xfrm>
          <a:prstGeom prst="rect">
            <a:avLst/>
          </a:prstGeom>
          <a:noFill/>
          <a:ln w="9525">
            <a:noFill/>
            <a:miter lim="800000"/>
            <a:headEnd/>
            <a:tailEnd/>
          </a:ln>
        </p:spPr>
        <p:txBody>
          <a:bodyPr wrap="none" lIns="0" tIns="0" rIns="0" bIns="0">
            <a:spAutoFit/>
          </a:bodyPr>
          <a:lstStyle/>
          <a:p>
            <a:r>
              <a:rPr lang="en-US" altLang="ja-JP" sz="1600">
                <a:solidFill>
                  <a:srgbClr val="FFFFFF"/>
                </a:solidFill>
                <a:latin typeface="Book Antiqua" pitchFamily="18" charset="0"/>
                <a:ea typeface="HG明朝B" pitchFamily="17" charset="-128"/>
              </a:rPr>
              <a:t>890</a:t>
            </a:r>
            <a:endParaRPr lang="en-US" altLang="ja-JP">
              <a:latin typeface="Book Antiqua" pitchFamily="18" charset="0"/>
              <a:ea typeface="HG明朝B" pitchFamily="17" charset="-128"/>
            </a:endParaRPr>
          </a:p>
        </p:txBody>
      </p:sp>
      <p:sp>
        <p:nvSpPr>
          <p:cNvPr id="21548" name="Rectangle 684"/>
          <p:cNvSpPr>
            <a:spLocks noChangeArrowheads="1"/>
          </p:cNvSpPr>
          <p:nvPr/>
        </p:nvSpPr>
        <p:spPr bwMode="auto">
          <a:xfrm>
            <a:off x="1730375" y="4116388"/>
            <a:ext cx="338138" cy="246062"/>
          </a:xfrm>
          <a:prstGeom prst="rect">
            <a:avLst/>
          </a:prstGeom>
          <a:noFill/>
          <a:ln w="9525">
            <a:noFill/>
            <a:miter lim="800000"/>
            <a:headEnd/>
            <a:tailEnd/>
          </a:ln>
        </p:spPr>
        <p:txBody>
          <a:bodyPr wrap="none" lIns="0" tIns="0" rIns="0" bIns="0">
            <a:spAutoFit/>
          </a:bodyPr>
          <a:lstStyle/>
          <a:p>
            <a:r>
              <a:rPr lang="en-US" altLang="ja-JP" sz="1600">
                <a:solidFill>
                  <a:srgbClr val="000000"/>
                </a:solidFill>
                <a:latin typeface="Book Antiqua" pitchFamily="18" charset="0"/>
                <a:ea typeface="HG明朝B" pitchFamily="17" charset="-128"/>
              </a:rPr>
              <a:t>366</a:t>
            </a:r>
            <a:endParaRPr lang="en-US" altLang="ja-JP">
              <a:solidFill>
                <a:srgbClr val="000000"/>
              </a:solidFill>
              <a:latin typeface="Book Antiqua" pitchFamily="18" charset="0"/>
              <a:ea typeface="HG明朝B" pitchFamily="17" charset="-128"/>
            </a:endParaRPr>
          </a:p>
        </p:txBody>
      </p:sp>
      <p:sp>
        <p:nvSpPr>
          <p:cNvPr id="21549" name="Rectangle 685"/>
          <p:cNvSpPr>
            <a:spLocks noChangeArrowheads="1"/>
          </p:cNvSpPr>
          <p:nvPr/>
        </p:nvSpPr>
        <p:spPr bwMode="auto">
          <a:xfrm>
            <a:off x="3086100" y="3479800"/>
            <a:ext cx="338138" cy="244475"/>
          </a:xfrm>
          <a:prstGeom prst="rect">
            <a:avLst/>
          </a:prstGeom>
          <a:noFill/>
          <a:ln w="9525">
            <a:noFill/>
            <a:miter lim="800000"/>
            <a:headEnd/>
            <a:tailEnd/>
          </a:ln>
        </p:spPr>
        <p:txBody>
          <a:bodyPr wrap="none" lIns="0" tIns="0" rIns="0" bIns="0">
            <a:spAutoFit/>
          </a:bodyPr>
          <a:lstStyle/>
          <a:p>
            <a:r>
              <a:rPr lang="en-US" altLang="ja-JP" sz="1600">
                <a:solidFill>
                  <a:srgbClr val="000000"/>
                </a:solidFill>
                <a:latin typeface="Book Antiqua" pitchFamily="18" charset="0"/>
                <a:ea typeface="HG明朝B" pitchFamily="17" charset="-128"/>
              </a:rPr>
              <a:t>680</a:t>
            </a:r>
            <a:endParaRPr lang="en-US" altLang="ja-JP">
              <a:solidFill>
                <a:srgbClr val="000000"/>
              </a:solidFill>
              <a:latin typeface="Book Antiqua" pitchFamily="18" charset="0"/>
              <a:ea typeface="HG明朝B" pitchFamily="17" charset="-128"/>
            </a:endParaRPr>
          </a:p>
        </p:txBody>
      </p:sp>
      <p:sp>
        <p:nvSpPr>
          <p:cNvPr id="21550" name="Rectangle 686"/>
          <p:cNvSpPr>
            <a:spLocks noChangeArrowheads="1"/>
          </p:cNvSpPr>
          <p:nvPr/>
        </p:nvSpPr>
        <p:spPr bwMode="auto">
          <a:xfrm>
            <a:off x="4441825" y="3268663"/>
            <a:ext cx="338138" cy="244475"/>
          </a:xfrm>
          <a:prstGeom prst="rect">
            <a:avLst/>
          </a:prstGeom>
          <a:noFill/>
          <a:ln w="9525">
            <a:noFill/>
            <a:miter lim="800000"/>
            <a:headEnd/>
            <a:tailEnd/>
          </a:ln>
        </p:spPr>
        <p:txBody>
          <a:bodyPr wrap="none" lIns="0" tIns="0" rIns="0" bIns="0">
            <a:spAutoFit/>
          </a:bodyPr>
          <a:lstStyle/>
          <a:p>
            <a:r>
              <a:rPr lang="en-US" altLang="ja-JP" sz="1600">
                <a:solidFill>
                  <a:srgbClr val="000000"/>
                </a:solidFill>
                <a:latin typeface="Book Antiqua" pitchFamily="18" charset="0"/>
                <a:ea typeface="HG明朝B" pitchFamily="17" charset="-128"/>
              </a:rPr>
              <a:t>880</a:t>
            </a:r>
            <a:endParaRPr lang="en-US" altLang="ja-JP">
              <a:solidFill>
                <a:srgbClr val="000000"/>
              </a:solidFill>
              <a:latin typeface="Book Antiqua" pitchFamily="18" charset="0"/>
              <a:ea typeface="HG明朝B" pitchFamily="17" charset="-128"/>
            </a:endParaRPr>
          </a:p>
        </p:txBody>
      </p:sp>
      <p:sp>
        <p:nvSpPr>
          <p:cNvPr id="21551" name="Rectangle 687"/>
          <p:cNvSpPr>
            <a:spLocks noChangeArrowheads="1"/>
          </p:cNvSpPr>
          <p:nvPr/>
        </p:nvSpPr>
        <p:spPr bwMode="auto">
          <a:xfrm>
            <a:off x="5730875" y="3022600"/>
            <a:ext cx="450850" cy="246063"/>
          </a:xfrm>
          <a:prstGeom prst="rect">
            <a:avLst/>
          </a:prstGeom>
          <a:noFill/>
          <a:ln w="9525">
            <a:noFill/>
            <a:miter lim="800000"/>
            <a:headEnd/>
            <a:tailEnd/>
          </a:ln>
        </p:spPr>
        <p:txBody>
          <a:bodyPr wrap="none" lIns="0" tIns="0" rIns="0" bIns="0">
            <a:spAutoFit/>
          </a:bodyPr>
          <a:lstStyle/>
          <a:p>
            <a:r>
              <a:rPr lang="en-US" altLang="ja-JP" sz="1600">
                <a:solidFill>
                  <a:srgbClr val="000000"/>
                </a:solidFill>
                <a:latin typeface="Book Antiqua" pitchFamily="18" charset="0"/>
                <a:ea typeface="HG明朝B" pitchFamily="17" charset="-128"/>
              </a:rPr>
              <a:t>1050</a:t>
            </a:r>
            <a:endParaRPr lang="en-US" altLang="ja-JP">
              <a:solidFill>
                <a:srgbClr val="000000"/>
              </a:solidFill>
              <a:latin typeface="Book Antiqua" pitchFamily="18" charset="0"/>
              <a:ea typeface="HG明朝B" pitchFamily="17" charset="-128"/>
            </a:endParaRPr>
          </a:p>
        </p:txBody>
      </p:sp>
      <p:sp>
        <p:nvSpPr>
          <p:cNvPr id="21552" name="Rectangle 688"/>
          <p:cNvSpPr>
            <a:spLocks noChangeArrowheads="1"/>
          </p:cNvSpPr>
          <p:nvPr/>
        </p:nvSpPr>
        <p:spPr bwMode="auto">
          <a:xfrm>
            <a:off x="7086600" y="2724150"/>
            <a:ext cx="450850" cy="246063"/>
          </a:xfrm>
          <a:prstGeom prst="rect">
            <a:avLst/>
          </a:prstGeom>
          <a:noFill/>
          <a:ln w="9525">
            <a:noFill/>
            <a:miter lim="800000"/>
            <a:headEnd/>
            <a:tailEnd/>
          </a:ln>
        </p:spPr>
        <p:txBody>
          <a:bodyPr wrap="none" lIns="0" tIns="0" rIns="0" bIns="0">
            <a:spAutoFit/>
          </a:bodyPr>
          <a:lstStyle/>
          <a:p>
            <a:r>
              <a:rPr lang="en-US" altLang="ja-JP" sz="1600">
                <a:solidFill>
                  <a:srgbClr val="000000"/>
                </a:solidFill>
                <a:latin typeface="Book Antiqua" pitchFamily="18" charset="0"/>
                <a:ea typeface="HG明朝B" pitchFamily="17" charset="-128"/>
              </a:rPr>
              <a:t>1320</a:t>
            </a:r>
            <a:endParaRPr lang="en-US" altLang="ja-JP">
              <a:solidFill>
                <a:srgbClr val="000000"/>
              </a:solidFill>
              <a:latin typeface="Book Antiqua" pitchFamily="18" charset="0"/>
              <a:ea typeface="HG明朝B" pitchFamily="17" charset="-128"/>
            </a:endParaRPr>
          </a:p>
        </p:txBody>
      </p:sp>
      <p:grpSp>
        <p:nvGrpSpPr>
          <p:cNvPr id="21553" name="Group 729"/>
          <p:cNvGrpSpPr>
            <a:grpSpLocks/>
          </p:cNvGrpSpPr>
          <p:nvPr/>
        </p:nvGrpSpPr>
        <p:grpSpPr bwMode="auto">
          <a:xfrm>
            <a:off x="2179638" y="3810000"/>
            <a:ext cx="4881562" cy="681038"/>
            <a:chOff x="1498" y="2505"/>
            <a:chExt cx="3075" cy="406"/>
          </a:xfrm>
        </p:grpSpPr>
        <p:grpSp>
          <p:nvGrpSpPr>
            <p:cNvPr id="21555" name="Group 710"/>
            <p:cNvGrpSpPr>
              <a:grpSpLocks/>
            </p:cNvGrpSpPr>
            <p:nvPr/>
          </p:nvGrpSpPr>
          <p:grpSpPr bwMode="auto">
            <a:xfrm>
              <a:off x="2352" y="2505"/>
              <a:ext cx="2221" cy="174"/>
              <a:chOff x="2352" y="2505"/>
              <a:chExt cx="2221" cy="174"/>
            </a:xfrm>
          </p:grpSpPr>
          <p:sp>
            <p:nvSpPr>
              <p:cNvPr id="21557" name="Line 254"/>
              <p:cNvSpPr>
                <a:spLocks noChangeShapeType="1"/>
              </p:cNvSpPr>
              <p:nvPr/>
            </p:nvSpPr>
            <p:spPr bwMode="auto">
              <a:xfrm flipV="1">
                <a:off x="2352" y="2637"/>
                <a:ext cx="514" cy="42"/>
              </a:xfrm>
              <a:prstGeom prst="line">
                <a:avLst/>
              </a:prstGeom>
              <a:noFill/>
              <a:ln w="12700">
                <a:solidFill>
                  <a:srgbClr val="FFFFFF"/>
                </a:solidFill>
                <a:round/>
                <a:headEnd/>
                <a:tailEnd/>
              </a:ln>
            </p:spPr>
            <p:txBody>
              <a:bodyPr/>
              <a:lstStyle/>
              <a:p>
                <a:endParaRPr lang="ja-JP" altLang="en-US"/>
              </a:p>
            </p:txBody>
          </p:sp>
          <p:sp>
            <p:nvSpPr>
              <p:cNvPr id="21558" name="Line 321"/>
              <p:cNvSpPr>
                <a:spLocks noChangeShapeType="1"/>
              </p:cNvSpPr>
              <p:nvPr/>
            </p:nvSpPr>
            <p:spPr bwMode="auto">
              <a:xfrm flipV="1">
                <a:off x="3205" y="2566"/>
                <a:ext cx="515" cy="71"/>
              </a:xfrm>
              <a:prstGeom prst="line">
                <a:avLst/>
              </a:prstGeom>
              <a:noFill/>
              <a:ln w="12700">
                <a:solidFill>
                  <a:srgbClr val="FFFFFF"/>
                </a:solidFill>
                <a:round/>
                <a:headEnd/>
                <a:tailEnd/>
              </a:ln>
            </p:spPr>
            <p:txBody>
              <a:bodyPr/>
              <a:lstStyle/>
              <a:p>
                <a:endParaRPr lang="ja-JP" altLang="en-US"/>
              </a:p>
            </p:txBody>
          </p:sp>
          <p:sp>
            <p:nvSpPr>
              <p:cNvPr id="21559" name="Line 388"/>
              <p:cNvSpPr>
                <a:spLocks noChangeShapeType="1"/>
              </p:cNvSpPr>
              <p:nvPr/>
            </p:nvSpPr>
            <p:spPr bwMode="auto">
              <a:xfrm flipV="1">
                <a:off x="4059" y="2505"/>
                <a:ext cx="514" cy="61"/>
              </a:xfrm>
              <a:prstGeom prst="line">
                <a:avLst/>
              </a:prstGeom>
              <a:noFill/>
              <a:ln w="12700">
                <a:solidFill>
                  <a:srgbClr val="FFFFFF"/>
                </a:solidFill>
                <a:round/>
                <a:headEnd/>
                <a:tailEnd/>
              </a:ln>
            </p:spPr>
            <p:txBody>
              <a:bodyPr/>
              <a:lstStyle/>
              <a:p>
                <a:endParaRPr lang="ja-JP" altLang="en-US"/>
              </a:p>
            </p:txBody>
          </p:sp>
        </p:grpSp>
        <p:sp>
          <p:nvSpPr>
            <p:cNvPr id="21556" name="Line 727"/>
            <p:cNvSpPr>
              <a:spLocks noChangeShapeType="1"/>
            </p:cNvSpPr>
            <p:nvPr/>
          </p:nvSpPr>
          <p:spPr bwMode="auto">
            <a:xfrm flipV="1">
              <a:off x="1498" y="2679"/>
              <a:ext cx="504" cy="232"/>
            </a:xfrm>
            <a:prstGeom prst="line">
              <a:avLst/>
            </a:prstGeom>
            <a:noFill/>
            <a:ln w="12700">
              <a:solidFill>
                <a:srgbClr val="FFFFFF"/>
              </a:solidFill>
              <a:round/>
              <a:headEnd/>
              <a:tailEnd/>
            </a:ln>
          </p:spPr>
          <p:txBody>
            <a:bodyPr/>
            <a:lstStyle/>
            <a:p>
              <a:endParaRPr lang="ja-JP" altLang="en-US"/>
            </a:p>
          </p:txBody>
        </p:sp>
      </p:grpSp>
      <p:sp>
        <p:nvSpPr>
          <p:cNvPr id="21554" name="Freeform 707"/>
          <p:cNvSpPr>
            <a:spLocks/>
          </p:cNvSpPr>
          <p:nvPr/>
        </p:nvSpPr>
        <p:spPr bwMode="auto">
          <a:xfrm>
            <a:off x="1244600" y="1470025"/>
            <a:ext cx="6778625" cy="3641725"/>
          </a:xfrm>
          <a:custGeom>
            <a:avLst/>
            <a:gdLst>
              <a:gd name="T0" fmla="*/ 0 w 4270"/>
              <a:gd name="T1" fmla="*/ 0 h 2198"/>
              <a:gd name="T2" fmla="*/ 0 w 4270"/>
              <a:gd name="T3" fmla="*/ 2198 h 2198"/>
              <a:gd name="T4" fmla="*/ 4270 w 4270"/>
              <a:gd name="T5" fmla="*/ 2198 h 2198"/>
              <a:gd name="T6" fmla="*/ 0 60000 65536"/>
              <a:gd name="T7" fmla="*/ 0 60000 65536"/>
              <a:gd name="T8" fmla="*/ 0 60000 65536"/>
              <a:gd name="T9" fmla="*/ 0 w 4270"/>
              <a:gd name="T10" fmla="*/ 0 h 2198"/>
              <a:gd name="T11" fmla="*/ 4270 w 4270"/>
              <a:gd name="T12" fmla="*/ 2198 h 2198"/>
            </a:gdLst>
            <a:ahLst/>
            <a:cxnLst>
              <a:cxn ang="T6">
                <a:pos x="T0" y="T1"/>
              </a:cxn>
              <a:cxn ang="T7">
                <a:pos x="T2" y="T3"/>
              </a:cxn>
              <a:cxn ang="T8">
                <a:pos x="T4" y="T5"/>
              </a:cxn>
            </a:cxnLst>
            <a:rect l="T9" t="T10" r="T11" b="T12"/>
            <a:pathLst>
              <a:path w="4270" h="2198">
                <a:moveTo>
                  <a:pt x="0" y="0"/>
                </a:moveTo>
                <a:lnTo>
                  <a:pt x="0" y="2198"/>
                </a:lnTo>
                <a:lnTo>
                  <a:pt x="4270" y="2198"/>
                </a:lnTo>
              </a:path>
            </a:pathLst>
          </a:custGeom>
          <a:noFill/>
          <a:ln w="28575" cmpd="sng">
            <a:solidFill>
              <a:schemeClr val="tx1"/>
            </a:solidFill>
            <a:round/>
            <a:headEnd/>
            <a:tailEnd/>
          </a:ln>
        </p:spPr>
        <p:txBody>
          <a:bodyPr/>
          <a:lstStyle/>
          <a:p>
            <a:endParaRPr lang="ja-JP" alt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132"/>
                                        </p:tgtEl>
                                        <p:attrNameLst>
                                          <p:attrName>style.visibility</p:attrName>
                                        </p:attrNameLst>
                                      </p:cBhvr>
                                      <p:to>
                                        <p:strVal val="visible"/>
                                      </p:to>
                                    </p:set>
                                    <p:anim calcmode="lin" valueType="num">
                                      <p:cBhvr additive="base">
                                        <p:cTn id="7" dur="500" fill="hold"/>
                                        <p:tgtEl>
                                          <p:spTgt spid="5132"/>
                                        </p:tgtEl>
                                        <p:attrNameLst>
                                          <p:attrName>ppt_x</p:attrName>
                                        </p:attrNameLst>
                                      </p:cBhvr>
                                      <p:tavLst>
                                        <p:tav tm="0">
                                          <p:val>
                                            <p:strVal val="#ppt_x"/>
                                          </p:val>
                                        </p:tav>
                                        <p:tav tm="100000">
                                          <p:val>
                                            <p:strVal val="#ppt_x"/>
                                          </p:val>
                                        </p:tav>
                                      </p:tavLst>
                                    </p:anim>
                                    <p:anim calcmode="lin" valueType="num">
                                      <p:cBhvr additive="base">
                                        <p:cTn id="8" dur="500" fill="hold"/>
                                        <p:tgtEl>
                                          <p:spTgt spid="513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133"/>
                                        </p:tgtEl>
                                        <p:attrNameLst>
                                          <p:attrName>style.visibility</p:attrName>
                                        </p:attrNameLst>
                                      </p:cBhvr>
                                      <p:to>
                                        <p:strVal val="visible"/>
                                      </p:to>
                                    </p:set>
                                    <p:anim calcmode="lin" valueType="num">
                                      <p:cBhvr additive="base">
                                        <p:cTn id="13" dur="500" fill="hold"/>
                                        <p:tgtEl>
                                          <p:spTgt spid="5133"/>
                                        </p:tgtEl>
                                        <p:attrNameLst>
                                          <p:attrName>ppt_x</p:attrName>
                                        </p:attrNameLst>
                                      </p:cBhvr>
                                      <p:tavLst>
                                        <p:tav tm="0">
                                          <p:val>
                                            <p:strVal val="#ppt_x"/>
                                          </p:val>
                                        </p:tav>
                                        <p:tav tm="100000">
                                          <p:val>
                                            <p:strVal val="#ppt_x"/>
                                          </p:val>
                                        </p:tav>
                                      </p:tavLst>
                                    </p:anim>
                                    <p:anim calcmode="lin" valueType="num">
                                      <p:cBhvr additive="base">
                                        <p:cTn id="14" dur="500" fill="hold"/>
                                        <p:tgtEl>
                                          <p:spTgt spid="513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135"/>
                                        </p:tgtEl>
                                        <p:attrNameLst>
                                          <p:attrName>style.visibility</p:attrName>
                                        </p:attrNameLst>
                                      </p:cBhvr>
                                      <p:to>
                                        <p:strVal val="visible"/>
                                      </p:to>
                                    </p:set>
                                    <p:anim calcmode="lin" valueType="num">
                                      <p:cBhvr additive="base">
                                        <p:cTn id="19" dur="500" fill="hold"/>
                                        <p:tgtEl>
                                          <p:spTgt spid="5135"/>
                                        </p:tgtEl>
                                        <p:attrNameLst>
                                          <p:attrName>ppt_x</p:attrName>
                                        </p:attrNameLst>
                                      </p:cBhvr>
                                      <p:tavLst>
                                        <p:tav tm="0">
                                          <p:val>
                                            <p:strVal val="#ppt_x"/>
                                          </p:val>
                                        </p:tav>
                                        <p:tav tm="100000">
                                          <p:val>
                                            <p:strVal val="#ppt_x"/>
                                          </p:val>
                                        </p:tav>
                                      </p:tavLst>
                                    </p:anim>
                                    <p:anim calcmode="lin" valueType="num">
                                      <p:cBhvr additive="base">
                                        <p:cTn id="20" dur="500" fill="hold"/>
                                        <p:tgtEl>
                                          <p:spTgt spid="513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2" grpId="0" animBg="1"/>
      <p:bldP spid="5133" grpId="0" animBg="1"/>
      <p:bldP spid="513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ChangeArrowheads="1"/>
          </p:cNvSpPr>
          <p:nvPr/>
        </p:nvSpPr>
        <p:spPr bwMode="auto">
          <a:xfrm>
            <a:off x="277813" y="158750"/>
            <a:ext cx="8628062" cy="579438"/>
          </a:xfrm>
          <a:prstGeom prst="rect">
            <a:avLst/>
          </a:prstGeom>
          <a:noFill/>
          <a:ln w="9525">
            <a:noFill/>
            <a:miter lim="800000"/>
            <a:headEnd/>
            <a:tailEnd/>
          </a:ln>
        </p:spPr>
        <p:txBody>
          <a:bodyPr anchor="ctr">
            <a:spAutoFit/>
          </a:bodyPr>
          <a:lstStyle/>
          <a:p>
            <a:pPr algn="ctr"/>
            <a:r>
              <a:rPr lang="en-US" altLang="ja-JP" sz="3200" b="1">
                <a:solidFill>
                  <a:schemeClr val="tx2"/>
                </a:solidFill>
                <a:latin typeface="Book Antiqua" pitchFamily="18" charset="0"/>
                <a:ea typeface="HG明朝B" pitchFamily="17" charset="-128"/>
              </a:rPr>
              <a:t>2007</a:t>
            </a:r>
            <a:r>
              <a:rPr lang="ja-JP" altLang="en-US" sz="3200" b="1">
                <a:solidFill>
                  <a:schemeClr val="tx2"/>
                </a:solidFill>
                <a:latin typeface="Book Antiqua" pitchFamily="18" charset="0"/>
                <a:ea typeface="HG明朝B" pitchFamily="17" charset="-128"/>
              </a:rPr>
              <a:t>年の糖尿病有病者数と</a:t>
            </a:r>
            <a:r>
              <a:rPr lang="en-US" altLang="ja-JP" sz="3200" b="1">
                <a:solidFill>
                  <a:schemeClr val="tx2"/>
                </a:solidFill>
                <a:latin typeface="Book Antiqua" pitchFamily="18" charset="0"/>
                <a:ea typeface="HG明朝B" pitchFamily="17" charset="-128"/>
              </a:rPr>
              <a:t>2025</a:t>
            </a:r>
            <a:r>
              <a:rPr lang="ja-JP" altLang="en-US" sz="3200" b="1">
                <a:solidFill>
                  <a:schemeClr val="tx2"/>
                </a:solidFill>
                <a:latin typeface="Book Antiqua" pitchFamily="18" charset="0"/>
                <a:ea typeface="HG明朝B" pitchFamily="17" charset="-128"/>
              </a:rPr>
              <a:t>年の予測数</a:t>
            </a:r>
            <a:endParaRPr lang="ja-JP" altLang="en-US" sz="3200">
              <a:solidFill>
                <a:schemeClr val="tx2"/>
              </a:solidFill>
              <a:latin typeface="Book Antiqua" pitchFamily="18" charset="0"/>
              <a:ea typeface="HG明朝B" pitchFamily="17" charset="-128"/>
            </a:endParaRPr>
          </a:p>
        </p:txBody>
      </p:sp>
      <p:sp>
        <p:nvSpPr>
          <p:cNvPr id="23554" name="Freeform 11"/>
          <p:cNvSpPr>
            <a:spLocks/>
          </p:cNvSpPr>
          <p:nvPr/>
        </p:nvSpPr>
        <p:spPr bwMode="auto">
          <a:xfrm>
            <a:off x="4165600" y="2582863"/>
            <a:ext cx="76200" cy="344487"/>
          </a:xfrm>
          <a:custGeom>
            <a:avLst/>
            <a:gdLst>
              <a:gd name="T0" fmla="*/ 42 w 48"/>
              <a:gd name="T1" fmla="*/ 0 h 195"/>
              <a:gd name="T2" fmla="*/ 29 w 48"/>
              <a:gd name="T3" fmla="*/ 33 h 195"/>
              <a:gd name="T4" fmla="*/ 26 w 48"/>
              <a:gd name="T5" fmla="*/ 62 h 195"/>
              <a:gd name="T6" fmla="*/ 18 w 48"/>
              <a:gd name="T7" fmla="*/ 85 h 195"/>
              <a:gd name="T8" fmla="*/ 15 w 48"/>
              <a:gd name="T9" fmla="*/ 145 h 195"/>
              <a:gd name="T10" fmla="*/ 0 w 48"/>
              <a:gd name="T11" fmla="*/ 185 h 195"/>
              <a:gd name="T12" fmla="*/ 11 w 48"/>
              <a:gd name="T13" fmla="*/ 195 h 195"/>
              <a:gd name="T14" fmla="*/ 22 w 48"/>
              <a:gd name="T15" fmla="*/ 195 h 195"/>
              <a:gd name="T16" fmla="*/ 22 w 48"/>
              <a:gd name="T17" fmla="*/ 160 h 195"/>
              <a:gd name="T18" fmla="*/ 42 w 48"/>
              <a:gd name="T19" fmla="*/ 149 h 195"/>
              <a:gd name="T20" fmla="*/ 37 w 48"/>
              <a:gd name="T21" fmla="*/ 71 h 195"/>
              <a:gd name="T22" fmla="*/ 48 w 48"/>
              <a:gd name="T23" fmla="*/ 52 h 195"/>
              <a:gd name="T24" fmla="*/ 48 w 48"/>
              <a:gd name="T25" fmla="*/ 25 h 195"/>
              <a:gd name="T26" fmla="*/ 42 w 48"/>
              <a:gd name="T27" fmla="*/ 0 h 19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8"/>
              <a:gd name="T43" fmla="*/ 0 h 195"/>
              <a:gd name="T44" fmla="*/ 48 w 48"/>
              <a:gd name="T45" fmla="*/ 195 h 19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8" h="195">
                <a:moveTo>
                  <a:pt x="42" y="0"/>
                </a:moveTo>
                <a:lnTo>
                  <a:pt x="29" y="33"/>
                </a:lnTo>
                <a:lnTo>
                  <a:pt x="26" y="62"/>
                </a:lnTo>
                <a:lnTo>
                  <a:pt x="18" y="85"/>
                </a:lnTo>
                <a:lnTo>
                  <a:pt x="15" y="145"/>
                </a:lnTo>
                <a:lnTo>
                  <a:pt x="0" y="185"/>
                </a:lnTo>
                <a:lnTo>
                  <a:pt x="11" y="195"/>
                </a:lnTo>
                <a:lnTo>
                  <a:pt x="22" y="195"/>
                </a:lnTo>
                <a:lnTo>
                  <a:pt x="22" y="160"/>
                </a:lnTo>
                <a:lnTo>
                  <a:pt x="42" y="149"/>
                </a:lnTo>
                <a:lnTo>
                  <a:pt x="37" y="71"/>
                </a:lnTo>
                <a:lnTo>
                  <a:pt x="48" y="52"/>
                </a:lnTo>
                <a:lnTo>
                  <a:pt x="48" y="25"/>
                </a:lnTo>
                <a:lnTo>
                  <a:pt x="42" y="0"/>
                </a:lnTo>
                <a:close/>
              </a:path>
            </a:pathLst>
          </a:custGeom>
          <a:solidFill>
            <a:srgbClr val="FEB57E"/>
          </a:solidFill>
          <a:ln w="12700" cap="flat" cmpd="sng">
            <a:solidFill>
              <a:srgbClr val="FEB57E"/>
            </a:solidFill>
            <a:prstDash val="solid"/>
            <a:round/>
            <a:headEnd type="none" w="med" len="med"/>
            <a:tailEnd type="none" w="med" len="med"/>
          </a:ln>
        </p:spPr>
        <p:txBody>
          <a:bodyPr/>
          <a:lstStyle/>
          <a:p>
            <a:endParaRPr lang="ja-JP" altLang="en-US"/>
          </a:p>
        </p:txBody>
      </p:sp>
      <p:sp>
        <p:nvSpPr>
          <p:cNvPr id="23555" name="Freeform 12"/>
          <p:cNvSpPr>
            <a:spLocks/>
          </p:cNvSpPr>
          <p:nvPr/>
        </p:nvSpPr>
        <p:spPr bwMode="auto">
          <a:xfrm>
            <a:off x="4135438" y="2974975"/>
            <a:ext cx="88900" cy="123825"/>
          </a:xfrm>
          <a:custGeom>
            <a:avLst/>
            <a:gdLst>
              <a:gd name="T0" fmla="*/ 24 w 56"/>
              <a:gd name="T1" fmla="*/ 0 h 70"/>
              <a:gd name="T2" fmla="*/ 39 w 56"/>
              <a:gd name="T3" fmla="*/ 29 h 70"/>
              <a:gd name="T4" fmla="*/ 56 w 56"/>
              <a:gd name="T5" fmla="*/ 31 h 70"/>
              <a:gd name="T6" fmla="*/ 56 w 56"/>
              <a:gd name="T7" fmla="*/ 48 h 70"/>
              <a:gd name="T8" fmla="*/ 37 w 56"/>
              <a:gd name="T9" fmla="*/ 66 h 70"/>
              <a:gd name="T10" fmla="*/ 22 w 56"/>
              <a:gd name="T11" fmla="*/ 62 h 70"/>
              <a:gd name="T12" fmla="*/ 11 w 56"/>
              <a:gd name="T13" fmla="*/ 56 h 70"/>
              <a:gd name="T14" fmla="*/ 10 w 56"/>
              <a:gd name="T15" fmla="*/ 66 h 70"/>
              <a:gd name="T16" fmla="*/ 0 w 56"/>
              <a:gd name="T17" fmla="*/ 70 h 70"/>
              <a:gd name="T18" fmla="*/ 2 w 56"/>
              <a:gd name="T19" fmla="*/ 48 h 70"/>
              <a:gd name="T20" fmla="*/ 15 w 56"/>
              <a:gd name="T21" fmla="*/ 25 h 70"/>
              <a:gd name="T22" fmla="*/ 22 w 56"/>
              <a:gd name="T23" fmla="*/ 12 h 70"/>
              <a:gd name="T24" fmla="*/ 24 w 56"/>
              <a:gd name="T25" fmla="*/ 0 h 7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6"/>
              <a:gd name="T40" fmla="*/ 0 h 70"/>
              <a:gd name="T41" fmla="*/ 56 w 56"/>
              <a:gd name="T42" fmla="*/ 70 h 7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6" h="70">
                <a:moveTo>
                  <a:pt x="24" y="0"/>
                </a:moveTo>
                <a:lnTo>
                  <a:pt x="39" y="29"/>
                </a:lnTo>
                <a:lnTo>
                  <a:pt x="56" y="31"/>
                </a:lnTo>
                <a:lnTo>
                  <a:pt x="56" y="48"/>
                </a:lnTo>
                <a:lnTo>
                  <a:pt x="37" y="66"/>
                </a:lnTo>
                <a:lnTo>
                  <a:pt x="22" y="62"/>
                </a:lnTo>
                <a:lnTo>
                  <a:pt x="11" y="56"/>
                </a:lnTo>
                <a:lnTo>
                  <a:pt x="10" y="66"/>
                </a:lnTo>
                <a:lnTo>
                  <a:pt x="0" y="70"/>
                </a:lnTo>
                <a:lnTo>
                  <a:pt x="2" y="48"/>
                </a:lnTo>
                <a:lnTo>
                  <a:pt x="15" y="25"/>
                </a:lnTo>
                <a:lnTo>
                  <a:pt x="22" y="12"/>
                </a:lnTo>
                <a:lnTo>
                  <a:pt x="24" y="0"/>
                </a:lnTo>
                <a:close/>
              </a:path>
            </a:pathLst>
          </a:custGeom>
          <a:solidFill>
            <a:srgbClr val="FF6699"/>
          </a:solidFill>
          <a:ln w="12700" cap="flat" cmpd="sng">
            <a:solidFill>
              <a:srgbClr val="FF6699"/>
            </a:solidFill>
            <a:prstDash val="solid"/>
            <a:round/>
            <a:headEnd type="none" w="med" len="med"/>
            <a:tailEnd type="none" w="med" len="med"/>
          </a:ln>
        </p:spPr>
        <p:txBody>
          <a:bodyPr/>
          <a:lstStyle/>
          <a:p>
            <a:endParaRPr lang="ja-JP" altLang="en-US"/>
          </a:p>
        </p:txBody>
      </p:sp>
      <p:sp>
        <p:nvSpPr>
          <p:cNvPr id="23556" name="Freeform 13"/>
          <p:cNvSpPr>
            <a:spLocks/>
          </p:cNvSpPr>
          <p:nvPr/>
        </p:nvSpPr>
        <p:spPr bwMode="auto">
          <a:xfrm>
            <a:off x="3935413" y="3130550"/>
            <a:ext cx="217487" cy="257175"/>
          </a:xfrm>
          <a:custGeom>
            <a:avLst/>
            <a:gdLst>
              <a:gd name="T0" fmla="*/ 123 w 137"/>
              <a:gd name="T1" fmla="*/ 0 h 145"/>
              <a:gd name="T2" fmla="*/ 115 w 137"/>
              <a:gd name="T3" fmla="*/ 19 h 145"/>
              <a:gd name="T4" fmla="*/ 93 w 137"/>
              <a:gd name="T5" fmla="*/ 52 h 145"/>
              <a:gd name="T6" fmla="*/ 93 w 137"/>
              <a:gd name="T7" fmla="*/ 67 h 145"/>
              <a:gd name="T8" fmla="*/ 75 w 137"/>
              <a:gd name="T9" fmla="*/ 75 h 145"/>
              <a:gd name="T10" fmla="*/ 69 w 137"/>
              <a:gd name="T11" fmla="*/ 60 h 145"/>
              <a:gd name="T12" fmla="*/ 60 w 137"/>
              <a:gd name="T13" fmla="*/ 69 h 145"/>
              <a:gd name="T14" fmla="*/ 55 w 137"/>
              <a:gd name="T15" fmla="*/ 89 h 145"/>
              <a:gd name="T16" fmla="*/ 31 w 137"/>
              <a:gd name="T17" fmla="*/ 100 h 145"/>
              <a:gd name="T18" fmla="*/ 18 w 137"/>
              <a:gd name="T19" fmla="*/ 114 h 145"/>
              <a:gd name="T20" fmla="*/ 0 w 137"/>
              <a:gd name="T21" fmla="*/ 118 h 145"/>
              <a:gd name="T22" fmla="*/ 3 w 137"/>
              <a:gd name="T23" fmla="*/ 137 h 145"/>
              <a:gd name="T24" fmla="*/ 29 w 137"/>
              <a:gd name="T25" fmla="*/ 129 h 145"/>
              <a:gd name="T26" fmla="*/ 44 w 137"/>
              <a:gd name="T27" fmla="*/ 129 h 145"/>
              <a:gd name="T28" fmla="*/ 51 w 137"/>
              <a:gd name="T29" fmla="*/ 145 h 145"/>
              <a:gd name="T30" fmla="*/ 58 w 137"/>
              <a:gd name="T31" fmla="*/ 141 h 145"/>
              <a:gd name="T32" fmla="*/ 62 w 137"/>
              <a:gd name="T33" fmla="*/ 129 h 145"/>
              <a:gd name="T34" fmla="*/ 82 w 137"/>
              <a:gd name="T35" fmla="*/ 127 h 145"/>
              <a:gd name="T36" fmla="*/ 99 w 137"/>
              <a:gd name="T37" fmla="*/ 116 h 145"/>
              <a:gd name="T38" fmla="*/ 112 w 137"/>
              <a:gd name="T39" fmla="*/ 114 h 145"/>
              <a:gd name="T40" fmla="*/ 119 w 137"/>
              <a:gd name="T41" fmla="*/ 102 h 145"/>
              <a:gd name="T42" fmla="*/ 126 w 137"/>
              <a:gd name="T43" fmla="*/ 85 h 145"/>
              <a:gd name="T44" fmla="*/ 126 w 137"/>
              <a:gd name="T45" fmla="*/ 56 h 145"/>
              <a:gd name="T46" fmla="*/ 137 w 137"/>
              <a:gd name="T47" fmla="*/ 31 h 145"/>
              <a:gd name="T48" fmla="*/ 137 w 137"/>
              <a:gd name="T49" fmla="*/ 6 h 145"/>
              <a:gd name="T50" fmla="*/ 123 w 137"/>
              <a:gd name="T51" fmla="*/ 0 h 14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37"/>
              <a:gd name="T79" fmla="*/ 0 h 145"/>
              <a:gd name="T80" fmla="*/ 137 w 137"/>
              <a:gd name="T81" fmla="*/ 145 h 14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37" h="145">
                <a:moveTo>
                  <a:pt x="123" y="0"/>
                </a:moveTo>
                <a:lnTo>
                  <a:pt x="115" y="19"/>
                </a:lnTo>
                <a:lnTo>
                  <a:pt x="93" y="52"/>
                </a:lnTo>
                <a:lnTo>
                  <a:pt x="93" y="67"/>
                </a:lnTo>
                <a:lnTo>
                  <a:pt x="75" y="75"/>
                </a:lnTo>
                <a:lnTo>
                  <a:pt x="69" y="60"/>
                </a:lnTo>
                <a:lnTo>
                  <a:pt x="60" y="69"/>
                </a:lnTo>
                <a:lnTo>
                  <a:pt x="55" y="89"/>
                </a:lnTo>
                <a:lnTo>
                  <a:pt x="31" y="100"/>
                </a:lnTo>
                <a:lnTo>
                  <a:pt x="18" y="114"/>
                </a:lnTo>
                <a:lnTo>
                  <a:pt x="0" y="118"/>
                </a:lnTo>
                <a:lnTo>
                  <a:pt x="3" y="137"/>
                </a:lnTo>
                <a:lnTo>
                  <a:pt x="29" y="129"/>
                </a:lnTo>
                <a:lnTo>
                  <a:pt x="44" y="129"/>
                </a:lnTo>
                <a:lnTo>
                  <a:pt x="51" y="145"/>
                </a:lnTo>
                <a:lnTo>
                  <a:pt x="58" y="141"/>
                </a:lnTo>
                <a:lnTo>
                  <a:pt x="62" y="129"/>
                </a:lnTo>
                <a:lnTo>
                  <a:pt x="82" y="127"/>
                </a:lnTo>
                <a:lnTo>
                  <a:pt x="99" y="116"/>
                </a:lnTo>
                <a:lnTo>
                  <a:pt x="112" y="114"/>
                </a:lnTo>
                <a:lnTo>
                  <a:pt x="119" y="102"/>
                </a:lnTo>
                <a:lnTo>
                  <a:pt x="126" y="85"/>
                </a:lnTo>
                <a:lnTo>
                  <a:pt x="126" y="56"/>
                </a:lnTo>
                <a:lnTo>
                  <a:pt x="137" y="31"/>
                </a:lnTo>
                <a:lnTo>
                  <a:pt x="137" y="6"/>
                </a:lnTo>
                <a:lnTo>
                  <a:pt x="123" y="0"/>
                </a:lnTo>
                <a:close/>
              </a:path>
            </a:pathLst>
          </a:custGeom>
          <a:solidFill>
            <a:srgbClr val="FF6699"/>
          </a:solidFill>
          <a:ln w="12700" cap="flat" cmpd="sng">
            <a:solidFill>
              <a:srgbClr val="FF6699"/>
            </a:solidFill>
            <a:prstDash val="solid"/>
            <a:round/>
            <a:headEnd type="none" w="med" len="med"/>
            <a:tailEnd type="none" w="med" len="med"/>
          </a:ln>
        </p:spPr>
        <p:txBody>
          <a:bodyPr/>
          <a:lstStyle/>
          <a:p>
            <a:endParaRPr lang="ja-JP" altLang="en-US"/>
          </a:p>
        </p:txBody>
      </p:sp>
      <p:sp>
        <p:nvSpPr>
          <p:cNvPr id="23557" name="Freeform 14"/>
          <p:cNvSpPr>
            <a:spLocks/>
          </p:cNvSpPr>
          <p:nvPr/>
        </p:nvSpPr>
        <p:spPr bwMode="auto">
          <a:xfrm>
            <a:off x="3946525" y="3384550"/>
            <a:ext cx="46038" cy="47625"/>
          </a:xfrm>
          <a:custGeom>
            <a:avLst/>
            <a:gdLst>
              <a:gd name="T0" fmla="*/ 18 w 29"/>
              <a:gd name="T1" fmla="*/ 0 h 27"/>
              <a:gd name="T2" fmla="*/ 29 w 29"/>
              <a:gd name="T3" fmla="*/ 0 h 27"/>
              <a:gd name="T4" fmla="*/ 29 w 29"/>
              <a:gd name="T5" fmla="*/ 17 h 27"/>
              <a:gd name="T6" fmla="*/ 17 w 29"/>
              <a:gd name="T7" fmla="*/ 19 h 27"/>
              <a:gd name="T8" fmla="*/ 2 w 29"/>
              <a:gd name="T9" fmla="*/ 27 h 27"/>
              <a:gd name="T10" fmla="*/ 0 w 29"/>
              <a:gd name="T11" fmla="*/ 11 h 27"/>
              <a:gd name="T12" fmla="*/ 18 w 29"/>
              <a:gd name="T13" fmla="*/ 0 h 27"/>
              <a:gd name="T14" fmla="*/ 0 60000 65536"/>
              <a:gd name="T15" fmla="*/ 0 60000 65536"/>
              <a:gd name="T16" fmla="*/ 0 60000 65536"/>
              <a:gd name="T17" fmla="*/ 0 60000 65536"/>
              <a:gd name="T18" fmla="*/ 0 60000 65536"/>
              <a:gd name="T19" fmla="*/ 0 60000 65536"/>
              <a:gd name="T20" fmla="*/ 0 60000 65536"/>
              <a:gd name="T21" fmla="*/ 0 w 29"/>
              <a:gd name="T22" fmla="*/ 0 h 27"/>
              <a:gd name="T23" fmla="*/ 29 w 29"/>
              <a:gd name="T24" fmla="*/ 27 h 2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7">
                <a:moveTo>
                  <a:pt x="18" y="0"/>
                </a:moveTo>
                <a:lnTo>
                  <a:pt x="29" y="0"/>
                </a:lnTo>
                <a:lnTo>
                  <a:pt x="29" y="17"/>
                </a:lnTo>
                <a:lnTo>
                  <a:pt x="17" y="19"/>
                </a:lnTo>
                <a:lnTo>
                  <a:pt x="2" y="27"/>
                </a:lnTo>
                <a:lnTo>
                  <a:pt x="0" y="11"/>
                </a:lnTo>
                <a:lnTo>
                  <a:pt x="18" y="0"/>
                </a:lnTo>
                <a:close/>
              </a:path>
            </a:pathLst>
          </a:custGeom>
          <a:solidFill>
            <a:srgbClr val="F991C7"/>
          </a:solidFill>
          <a:ln w="12700" cap="flat">
            <a:solidFill>
              <a:srgbClr val="000000"/>
            </a:solidFill>
            <a:prstDash val="solid"/>
            <a:round/>
            <a:headEnd/>
            <a:tailEnd/>
          </a:ln>
        </p:spPr>
        <p:txBody>
          <a:bodyPr/>
          <a:lstStyle/>
          <a:p>
            <a:endParaRPr lang="ja-JP" altLang="en-US"/>
          </a:p>
        </p:txBody>
      </p:sp>
      <p:sp>
        <p:nvSpPr>
          <p:cNvPr id="23558" name="Freeform 15"/>
          <p:cNvSpPr>
            <a:spLocks/>
          </p:cNvSpPr>
          <p:nvPr/>
        </p:nvSpPr>
        <p:spPr bwMode="auto">
          <a:xfrm>
            <a:off x="3879850" y="3384550"/>
            <a:ext cx="46038" cy="87313"/>
          </a:xfrm>
          <a:custGeom>
            <a:avLst/>
            <a:gdLst>
              <a:gd name="T0" fmla="*/ 24 w 29"/>
              <a:gd name="T1" fmla="*/ 0 h 50"/>
              <a:gd name="T2" fmla="*/ 29 w 29"/>
              <a:gd name="T3" fmla="*/ 27 h 50"/>
              <a:gd name="T4" fmla="*/ 24 w 29"/>
              <a:gd name="T5" fmla="*/ 50 h 50"/>
              <a:gd name="T6" fmla="*/ 9 w 29"/>
              <a:gd name="T7" fmla="*/ 31 h 50"/>
              <a:gd name="T8" fmla="*/ 0 w 29"/>
              <a:gd name="T9" fmla="*/ 19 h 50"/>
              <a:gd name="T10" fmla="*/ 9 w 29"/>
              <a:gd name="T11" fmla="*/ 2 h 50"/>
              <a:gd name="T12" fmla="*/ 24 w 29"/>
              <a:gd name="T13" fmla="*/ 0 h 50"/>
              <a:gd name="T14" fmla="*/ 0 60000 65536"/>
              <a:gd name="T15" fmla="*/ 0 60000 65536"/>
              <a:gd name="T16" fmla="*/ 0 60000 65536"/>
              <a:gd name="T17" fmla="*/ 0 60000 65536"/>
              <a:gd name="T18" fmla="*/ 0 60000 65536"/>
              <a:gd name="T19" fmla="*/ 0 60000 65536"/>
              <a:gd name="T20" fmla="*/ 0 60000 65536"/>
              <a:gd name="T21" fmla="*/ 0 w 29"/>
              <a:gd name="T22" fmla="*/ 0 h 50"/>
              <a:gd name="T23" fmla="*/ 29 w 29"/>
              <a:gd name="T24" fmla="*/ 50 h 5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50">
                <a:moveTo>
                  <a:pt x="24" y="0"/>
                </a:moveTo>
                <a:lnTo>
                  <a:pt x="29" y="27"/>
                </a:lnTo>
                <a:lnTo>
                  <a:pt x="24" y="50"/>
                </a:lnTo>
                <a:lnTo>
                  <a:pt x="9" y="31"/>
                </a:lnTo>
                <a:lnTo>
                  <a:pt x="0" y="19"/>
                </a:lnTo>
                <a:lnTo>
                  <a:pt x="9" y="2"/>
                </a:lnTo>
                <a:lnTo>
                  <a:pt x="24" y="0"/>
                </a:lnTo>
                <a:close/>
              </a:path>
            </a:pathLst>
          </a:custGeom>
          <a:solidFill>
            <a:srgbClr val="F991C7"/>
          </a:solidFill>
          <a:ln w="12700" cap="flat">
            <a:solidFill>
              <a:srgbClr val="000000"/>
            </a:solidFill>
            <a:prstDash val="solid"/>
            <a:round/>
            <a:headEnd/>
            <a:tailEnd/>
          </a:ln>
        </p:spPr>
        <p:txBody>
          <a:bodyPr/>
          <a:lstStyle/>
          <a:p>
            <a:endParaRPr lang="ja-JP" altLang="en-US"/>
          </a:p>
        </p:txBody>
      </p:sp>
      <p:sp>
        <p:nvSpPr>
          <p:cNvPr id="23559" name="Freeform 16"/>
          <p:cNvSpPr>
            <a:spLocks/>
          </p:cNvSpPr>
          <p:nvPr/>
        </p:nvSpPr>
        <p:spPr bwMode="auto">
          <a:xfrm>
            <a:off x="4775200" y="5594350"/>
            <a:ext cx="119063" cy="249238"/>
          </a:xfrm>
          <a:custGeom>
            <a:avLst/>
            <a:gdLst>
              <a:gd name="T0" fmla="*/ 7 w 75"/>
              <a:gd name="T1" fmla="*/ 0 h 141"/>
              <a:gd name="T2" fmla="*/ 35 w 75"/>
              <a:gd name="T3" fmla="*/ 52 h 141"/>
              <a:gd name="T4" fmla="*/ 75 w 75"/>
              <a:gd name="T5" fmla="*/ 50 h 141"/>
              <a:gd name="T6" fmla="*/ 66 w 75"/>
              <a:gd name="T7" fmla="*/ 77 h 141"/>
              <a:gd name="T8" fmla="*/ 66 w 75"/>
              <a:gd name="T9" fmla="*/ 116 h 141"/>
              <a:gd name="T10" fmla="*/ 44 w 75"/>
              <a:gd name="T11" fmla="*/ 141 h 141"/>
              <a:gd name="T12" fmla="*/ 27 w 75"/>
              <a:gd name="T13" fmla="*/ 137 h 141"/>
              <a:gd name="T14" fmla="*/ 16 w 75"/>
              <a:gd name="T15" fmla="*/ 112 h 141"/>
              <a:gd name="T16" fmla="*/ 0 w 75"/>
              <a:gd name="T17" fmla="*/ 110 h 141"/>
              <a:gd name="T18" fmla="*/ 11 w 75"/>
              <a:gd name="T19" fmla="*/ 64 h 141"/>
              <a:gd name="T20" fmla="*/ 7 w 75"/>
              <a:gd name="T21" fmla="*/ 0 h 14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5"/>
              <a:gd name="T34" fmla="*/ 0 h 141"/>
              <a:gd name="T35" fmla="*/ 75 w 75"/>
              <a:gd name="T36" fmla="*/ 141 h 14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5" h="141">
                <a:moveTo>
                  <a:pt x="7" y="0"/>
                </a:moveTo>
                <a:lnTo>
                  <a:pt x="35" y="52"/>
                </a:lnTo>
                <a:lnTo>
                  <a:pt x="75" y="50"/>
                </a:lnTo>
                <a:lnTo>
                  <a:pt x="66" y="77"/>
                </a:lnTo>
                <a:lnTo>
                  <a:pt x="66" y="116"/>
                </a:lnTo>
                <a:lnTo>
                  <a:pt x="44" y="141"/>
                </a:lnTo>
                <a:lnTo>
                  <a:pt x="27" y="137"/>
                </a:lnTo>
                <a:lnTo>
                  <a:pt x="16" y="112"/>
                </a:lnTo>
                <a:lnTo>
                  <a:pt x="0" y="110"/>
                </a:lnTo>
                <a:lnTo>
                  <a:pt x="11" y="64"/>
                </a:lnTo>
                <a:lnTo>
                  <a:pt x="7" y="0"/>
                </a:lnTo>
                <a:close/>
              </a:path>
            </a:pathLst>
          </a:custGeom>
          <a:solidFill>
            <a:srgbClr val="FF6699"/>
          </a:solidFill>
          <a:ln w="12700" cap="flat">
            <a:solidFill>
              <a:srgbClr val="FF6699"/>
            </a:solidFill>
            <a:prstDash val="solid"/>
            <a:round/>
            <a:headEnd/>
            <a:tailEnd/>
          </a:ln>
        </p:spPr>
        <p:txBody>
          <a:bodyPr/>
          <a:lstStyle/>
          <a:p>
            <a:endParaRPr lang="ja-JP" altLang="en-US"/>
          </a:p>
        </p:txBody>
      </p:sp>
      <p:sp>
        <p:nvSpPr>
          <p:cNvPr id="23560" name="Freeform 17"/>
          <p:cNvSpPr>
            <a:spLocks/>
          </p:cNvSpPr>
          <p:nvPr/>
        </p:nvSpPr>
        <p:spPr bwMode="auto">
          <a:xfrm>
            <a:off x="4622800" y="5829300"/>
            <a:ext cx="173038" cy="239713"/>
          </a:xfrm>
          <a:custGeom>
            <a:avLst/>
            <a:gdLst>
              <a:gd name="T0" fmla="*/ 87 w 109"/>
              <a:gd name="T1" fmla="*/ 0 h 136"/>
              <a:gd name="T2" fmla="*/ 109 w 109"/>
              <a:gd name="T3" fmla="*/ 12 h 136"/>
              <a:gd name="T4" fmla="*/ 103 w 109"/>
              <a:gd name="T5" fmla="*/ 24 h 136"/>
              <a:gd name="T6" fmla="*/ 103 w 109"/>
              <a:gd name="T7" fmla="*/ 53 h 136"/>
              <a:gd name="T8" fmla="*/ 57 w 109"/>
              <a:gd name="T9" fmla="*/ 111 h 136"/>
              <a:gd name="T10" fmla="*/ 55 w 109"/>
              <a:gd name="T11" fmla="*/ 132 h 136"/>
              <a:gd name="T12" fmla="*/ 0 w 109"/>
              <a:gd name="T13" fmla="*/ 136 h 136"/>
              <a:gd name="T14" fmla="*/ 6 w 109"/>
              <a:gd name="T15" fmla="*/ 99 h 136"/>
              <a:gd name="T16" fmla="*/ 26 w 109"/>
              <a:gd name="T17" fmla="*/ 68 h 136"/>
              <a:gd name="T18" fmla="*/ 57 w 109"/>
              <a:gd name="T19" fmla="*/ 45 h 136"/>
              <a:gd name="T20" fmla="*/ 66 w 109"/>
              <a:gd name="T21" fmla="*/ 12 h 136"/>
              <a:gd name="T22" fmla="*/ 81 w 109"/>
              <a:gd name="T23" fmla="*/ 8 h 136"/>
              <a:gd name="T24" fmla="*/ 87 w 109"/>
              <a:gd name="T25" fmla="*/ 0 h 1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9"/>
              <a:gd name="T40" fmla="*/ 0 h 136"/>
              <a:gd name="T41" fmla="*/ 109 w 109"/>
              <a:gd name="T42" fmla="*/ 136 h 1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9" h="136">
                <a:moveTo>
                  <a:pt x="87" y="0"/>
                </a:moveTo>
                <a:lnTo>
                  <a:pt x="109" y="12"/>
                </a:lnTo>
                <a:lnTo>
                  <a:pt x="103" y="24"/>
                </a:lnTo>
                <a:lnTo>
                  <a:pt x="103" y="53"/>
                </a:lnTo>
                <a:lnTo>
                  <a:pt x="57" y="111"/>
                </a:lnTo>
                <a:lnTo>
                  <a:pt x="55" y="132"/>
                </a:lnTo>
                <a:lnTo>
                  <a:pt x="0" y="136"/>
                </a:lnTo>
                <a:lnTo>
                  <a:pt x="6" y="99"/>
                </a:lnTo>
                <a:lnTo>
                  <a:pt x="26" y="68"/>
                </a:lnTo>
                <a:lnTo>
                  <a:pt x="57" y="45"/>
                </a:lnTo>
                <a:lnTo>
                  <a:pt x="66" y="12"/>
                </a:lnTo>
                <a:lnTo>
                  <a:pt x="81" y="8"/>
                </a:lnTo>
                <a:lnTo>
                  <a:pt x="87" y="0"/>
                </a:lnTo>
                <a:close/>
              </a:path>
            </a:pathLst>
          </a:custGeom>
          <a:solidFill>
            <a:srgbClr val="FF6699"/>
          </a:solidFill>
          <a:ln w="12700" cap="flat">
            <a:solidFill>
              <a:srgbClr val="FF6699"/>
            </a:solidFill>
            <a:prstDash val="solid"/>
            <a:round/>
            <a:headEnd/>
            <a:tailEnd/>
          </a:ln>
        </p:spPr>
        <p:txBody>
          <a:bodyPr/>
          <a:lstStyle/>
          <a:p>
            <a:endParaRPr lang="ja-JP" altLang="en-US"/>
          </a:p>
        </p:txBody>
      </p:sp>
      <p:sp>
        <p:nvSpPr>
          <p:cNvPr id="23561" name="Freeform 18"/>
          <p:cNvSpPr>
            <a:spLocks/>
          </p:cNvSpPr>
          <p:nvPr/>
        </p:nvSpPr>
        <p:spPr bwMode="auto">
          <a:xfrm>
            <a:off x="4100513" y="5802313"/>
            <a:ext cx="88900" cy="117475"/>
          </a:xfrm>
          <a:custGeom>
            <a:avLst/>
            <a:gdLst>
              <a:gd name="T0" fmla="*/ 56 w 56"/>
              <a:gd name="T1" fmla="*/ 0 h 66"/>
              <a:gd name="T2" fmla="*/ 4 w 56"/>
              <a:gd name="T3" fmla="*/ 8 h 66"/>
              <a:gd name="T4" fmla="*/ 0 w 56"/>
              <a:gd name="T5" fmla="*/ 23 h 66"/>
              <a:gd name="T6" fmla="*/ 19 w 56"/>
              <a:gd name="T7" fmla="*/ 48 h 66"/>
              <a:gd name="T8" fmla="*/ 32 w 56"/>
              <a:gd name="T9" fmla="*/ 66 h 66"/>
              <a:gd name="T10" fmla="*/ 44 w 56"/>
              <a:gd name="T11" fmla="*/ 56 h 66"/>
              <a:gd name="T12" fmla="*/ 52 w 56"/>
              <a:gd name="T13" fmla="*/ 27 h 66"/>
              <a:gd name="T14" fmla="*/ 56 w 56"/>
              <a:gd name="T15" fmla="*/ 0 h 66"/>
              <a:gd name="T16" fmla="*/ 0 60000 65536"/>
              <a:gd name="T17" fmla="*/ 0 60000 65536"/>
              <a:gd name="T18" fmla="*/ 0 60000 65536"/>
              <a:gd name="T19" fmla="*/ 0 60000 65536"/>
              <a:gd name="T20" fmla="*/ 0 60000 65536"/>
              <a:gd name="T21" fmla="*/ 0 60000 65536"/>
              <a:gd name="T22" fmla="*/ 0 60000 65536"/>
              <a:gd name="T23" fmla="*/ 0 60000 65536"/>
              <a:gd name="T24" fmla="*/ 0 w 56"/>
              <a:gd name="T25" fmla="*/ 0 h 66"/>
              <a:gd name="T26" fmla="*/ 56 w 56"/>
              <a:gd name="T27" fmla="*/ 66 h 6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6" h="66">
                <a:moveTo>
                  <a:pt x="56" y="0"/>
                </a:moveTo>
                <a:lnTo>
                  <a:pt x="4" y="8"/>
                </a:lnTo>
                <a:lnTo>
                  <a:pt x="0" y="23"/>
                </a:lnTo>
                <a:lnTo>
                  <a:pt x="19" y="48"/>
                </a:lnTo>
                <a:lnTo>
                  <a:pt x="32" y="66"/>
                </a:lnTo>
                <a:lnTo>
                  <a:pt x="44" y="56"/>
                </a:lnTo>
                <a:lnTo>
                  <a:pt x="52" y="27"/>
                </a:lnTo>
                <a:lnTo>
                  <a:pt x="56" y="0"/>
                </a:lnTo>
                <a:close/>
              </a:path>
            </a:pathLst>
          </a:custGeom>
          <a:solidFill>
            <a:srgbClr val="FF6699"/>
          </a:solidFill>
          <a:ln w="12700" cap="flat">
            <a:solidFill>
              <a:srgbClr val="FF6699"/>
            </a:solidFill>
            <a:prstDash val="solid"/>
            <a:round/>
            <a:headEnd/>
            <a:tailEnd/>
          </a:ln>
        </p:spPr>
        <p:txBody>
          <a:bodyPr/>
          <a:lstStyle/>
          <a:p>
            <a:endParaRPr lang="ja-JP" altLang="en-US"/>
          </a:p>
        </p:txBody>
      </p:sp>
      <p:sp>
        <p:nvSpPr>
          <p:cNvPr id="23562" name="Freeform 19"/>
          <p:cNvSpPr>
            <a:spLocks/>
          </p:cNvSpPr>
          <p:nvPr/>
        </p:nvSpPr>
        <p:spPr bwMode="auto">
          <a:xfrm>
            <a:off x="3351213" y="4756150"/>
            <a:ext cx="974725" cy="973138"/>
          </a:xfrm>
          <a:custGeom>
            <a:avLst/>
            <a:gdLst>
              <a:gd name="T0" fmla="*/ 335 w 614"/>
              <a:gd name="T1" fmla="*/ 0 h 552"/>
              <a:gd name="T2" fmla="*/ 393 w 614"/>
              <a:gd name="T3" fmla="*/ 31 h 552"/>
              <a:gd name="T4" fmla="*/ 371 w 614"/>
              <a:gd name="T5" fmla="*/ 66 h 552"/>
              <a:gd name="T6" fmla="*/ 399 w 614"/>
              <a:gd name="T7" fmla="*/ 83 h 552"/>
              <a:gd name="T8" fmla="*/ 432 w 614"/>
              <a:gd name="T9" fmla="*/ 135 h 552"/>
              <a:gd name="T10" fmla="*/ 458 w 614"/>
              <a:gd name="T11" fmla="*/ 91 h 552"/>
              <a:gd name="T12" fmla="*/ 461 w 614"/>
              <a:gd name="T13" fmla="*/ 58 h 552"/>
              <a:gd name="T14" fmla="*/ 469 w 614"/>
              <a:gd name="T15" fmla="*/ 35 h 552"/>
              <a:gd name="T16" fmla="*/ 482 w 614"/>
              <a:gd name="T17" fmla="*/ 56 h 552"/>
              <a:gd name="T18" fmla="*/ 505 w 614"/>
              <a:gd name="T19" fmla="*/ 99 h 552"/>
              <a:gd name="T20" fmla="*/ 516 w 614"/>
              <a:gd name="T21" fmla="*/ 139 h 552"/>
              <a:gd name="T22" fmla="*/ 539 w 614"/>
              <a:gd name="T23" fmla="*/ 151 h 552"/>
              <a:gd name="T24" fmla="*/ 546 w 614"/>
              <a:gd name="T25" fmla="*/ 180 h 552"/>
              <a:gd name="T26" fmla="*/ 568 w 614"/>
              <a:gd name="T27" fmla="*/ 209 h 552"/>
              <a:gd name="T28" fmla="*/ 579 w 614"/>
              <a:gd name="T29" fmla="*/ 234 h 552"/>
              <a:gd name="T30" fmla="*/ 592 w 614"/>
              <a:gd name="T31" fmla="*/ 272 h 552"/>
              <a:gd name="T32" fmla="*/ 614 w 614"/>
              <a:gd name="T33" fmla="*/ 280 h 552"/>
              <a:gd name="T34" fmla="*/ 614 w 614"/>
              <a:gd name="T35" fmla="*/ 361 h 552"/>
              <a:gd name="T36" fmla="*/ 607 w 614"/>
              <a:gd name="T37" fmla="*/ 392 h 552"/>
              <a:gd name="T38" fmla="*/ 607 w 614"/>
              <a:gd name="T39" fmla="*/ 411 h 552"/>
              <a:gd name="T40" fmla="*/ 584 w 614"/>
              <a:gd name="T41" fmla="*/ 448 h 552"/>
              <a:gd name="T42" fmla="*/ 584 w 614"/>
              <a:gd name="T43" fmla="*/ 481 h 552"/>
              <a:gd name="T44" fmla="*/ 553 w 614"/>
              <a:gd name="T45" fmla="*/ 510 h 552"/>
              <a:gd name="T46" fmla="*/ 535 w 614"/>
              <a:gd name="T47" fmla="*/ 539 h 552"/>
              <a:gd name="T48" fmla="*/ 511 w 614"/>
              <a:gd name="T49" fmla="*/ 539 h 552"/>
              <a:gd name="T50" fmla="*/ 496 w 614"/>
              <a:gd name="T51" fmla="*/ 552 h 552"/>
              <a:gd name="T52" fmla="*/ 467 w 614"/>
              <a:gd name="T53" fmla="*/ 547 h 552"/>
              <a:gd name="T54" fmla="*/ 426 w 614"/>
              <a:gd name="T55" fmla="*/ 525 h 552"/>
              <a:gd name="T56" fmla="*/ 408 w 614"/>
              <a:gd name="T57" fmla="*/ 493 h 552"/>
              <a:gd name="T58" fmla="*/ 406 w 614"/>
              <a:gd name="T59" fmla="*/ 458 h 552"/>
              <a:gd name="T60" fmla="*/ 382 w 614"/>
              <a:gd name="T61" fmla="*/ 427 h 552"/>
              <a:gd name="T62" fmla="*/ 342 w 614"/>
              <a:gd name="T63" fmla="*/ 423 h 552"/>
              <a:gd name="T64" fmla="*/ 318 w 614"/>
              <a:gd name="T65" fmla="*/ 400 h 552"/>
              <a:gd name="T66" fmla="*/ 290 w 614"/>
              <a:gd name="T67" fmla="*/ 398 h 552"/>
              <a:gd name="T68" fmla="*/ 272 w 614"/>
              <a:gd name="T69" fmla="*/ 377 h 552"/>
              <a:gd name="T70" fmla="*/ 230 w 614"/>
              <a:gd name="T71" fmla="*/ 390 h 552"/>
              <a:gd name="T72" fmla="*/ 191 w 614"/>
              <a:gd name="T73" fmla="*/ 408 h 552"/>
              <a:gd name="T74" fmla="*/ 171 w 614"/>
              <a:gd name="T75" fmla="*/ 433 h 552"/>
              <a:gd name="T76" fmla="*/ 140 w 614"/>
              <a:gd name="T77" fmla="*/ 433 h 552"/>
              <a:gd name="T78" fmla="*/ 96 w 614"/>
              <a:gd name="T79" fmla="*/ 419 h 552"/>
              <a:gd name="T80" fmla="*/ 68 w 614"/>
              <a:gd name="T81" fmla="*/ 444 h 552"/>
              <a:gd name="T82" fmla="*/ 46 w 614"/>
              <a:gd name="T83" fmla="*/ 442 h 552"/>
              <a:gd name="T84" fmla="*/ 31 w 614"/>
              <a:gd name="T85" fmla="*/ 402 h 552"/>
              <a:gd name="T86" fmla="*/ 39 w 614"/>
              <a:gd name="T87" fmla="*/ 373 h 552"/>
              <a:gd name="T88" fmla="*/ 28 w 614"/>
              <a:gd name="T89" fmla="*/ 334 h 552"/>
              <a:gd name="T90" fmla="*/ 17 w 614"/>
              <a:gd name="T91" fmla="*/ 292 h 552"/>
              <a:gd name="T92" fmla="*/ 0 w 614"/>
              <a:gd name="T93" fmla="*/ 267 h 552"/>
              <a:gd name="T94" fmla="*/ 28 w 614"/>
              <a:gd name="T95" fmla="*/ 226 h 552"/>
              <a:gd name="T96" fmla="*/ 35 w 614"/>
              <a:gd name="T97" fmla="*/ 176 h 552"/>
              <a:gd name="T98" fmla="*/ 88 w 614"/>
              <a:gd name="T99" fmla="*/ 149 h 552"/>
              <a:gd name="T100" fmla="*/ 154 w 614"/>
              <a:gd name="T101" fmla="*/ 135 h 552"/>
              <a:gd name="T102" fmla="*/ 186 w 614"/>
              <a:gd name="T103" fmla="*/ 89 h 552"/>
              <a:gd name="T104" fmla="*/ 222 w 614"/>
              <a:gd name="T105" fmla="*/ 75 h 552"/>
              <a:gd name="T106" fmla="*/ 250 w 614"/>
              <a:gd name="T107" fmla="*/ 48 h 552"/>
              <a:gd name="T108" fmla="*/ 268 w 614"/>
              <a:gd name="T109" fmla="*/ 64 h 552"/>
              <a:gd name="T110" fmla="*/ 289 w 614"/>
              <a:gd name="T111" fmla="*/ 64 h 552"/>
              <a:gd name="T112" fmla="*/ 301 w 614"/>
              <a:gd name="T113" fmla="*/ 25 h 552"/>
              <a:gd name="T114" fmla="*/ 325 w 614"/>
              <a:gd name="T115" fmla="*/ 16 h 552"/>
              <a:gd name="T116" fmla="*/ 335 w 614"/>
              <a:gd name="T117" fmla="*/ 0 h 55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614"/>
              <a:gd name="T178" fmla="*/ 0 h 552"/>
              <a:gd name="T179" fmla="*/ 614 w 614"/>
              <a:gd name="T180" fmla="*/ 552 h 55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614" h="552">
                <a:moveTo>
                  <a:pt x="335" y="0"/>
                </a:moveTo>
                <a:lnTo>
                  <a:pt x="393" y="31"/>
                </a:lnTo>
                <a:lnTo>
                  <a:pt x="371" y="66"/>
                </a:lnTo>
                <a:lnTo>
                  <a:pt x="399" y="83"/>
                </a:lnTo>
                <a:lnTo>
                  <a:pt x="432" y="135"/>
                </a:lnTo>
                <a:lnTo>
                  <a:pt x="458" y="91"/>
                </a:lnTo>
                <a:lnTo>
                  <a:pt x="461" y="58"/>
                </a:lnTo>
                <a:lnTo>
                  <a:pt x="469" y="35"/>
                </a:lnTo>
                <a:lnTo>
                  <a:pt x="482" y="56"/>
                </a:lnTo>
                <a:lnTo>
                  <a:pt x="505" y="99"/>
                </a:lnTo>
                <a:lnTo>
                  <a:pt x="516" y="139"/>
                </a:lnTo>
                <a:lnTo>
                  <a:pt x="539" y="151"/>
                </a:lnTo>
                <a:lnTo>
                  <a:pt x="546" y="180"/>
                </a:lnTo>
                <a:lnTo>
                  <a:pt x="568" y="209"/>
                </a:lnTo>
                <a:lnTo>
                  <a:pt x="579" y="234"/>
                </a:lnTo>
                <a:lnTo>
                  <a:pt x="592" y="272"/>
                </a:lnTo>
                <a:lnTo>
                  <a:pt x="614" y="280"/>
                </a:lnTo>
                <a:lnTo>
                  <a:pt x="614" y="361"/>
                </a:lnTo>
                <a:lnTo>
                  <a:pt x="607" y="392"/>
                </a:lnTo>
                <a:lnTo>
                  <a:pt x="607" y="411"/>
                </a:lnTo>
                <a:lnTo>
                  <a:pt x="584" y="448"/>
                </a:lnTo>
                <a:lnTo>
                  <a:pt x="584" y="481"/>
                </a:lnTo>
                <a:lnTo>
                  <a:pt x="553" y="510"/>
                </a:lnTo>
                <a:lnTo>
                  <a:pt x="535" y="539"/>
                </a:lnTo>
                <a:lnTo>
                  <a:pt x="511" y="539"/>
                </a:lnTo>
                <a:lnTo>
                  <a:pt x="496" y="552"/>
                </a:lnTo>
                <a:lnTo>
                  <a:pt x="467" y="547"/>
                </a:lnTo>
                <a:lnTo>
                  <a:pt x="426" y="525"/>
                </a:lnTo>
                <a:lnTo>
                  <a:pt x="408" y="493"/>
                </a:lnTo>
                <a:lnTo>
                  <a:pt x="406" y="458"/>
                </a:lnTo>
                <a:lnTo>
                  <a:pt x="382" y="427"/>
                </a:lnTo>
                <a:lnTo>
                  <a:pt x="342" y="423"/>
                </a:lnTo>
                <a:lnTo>
                  <a:pt x="318" y="400"/>
                </a:lnTo>
                <a:lnTo>
                  <a:pt x="290" y="398"/>
                </a:lnTo>
                <a:lnTo>
                  <a:pt x="272" y="377"/>
                </a:lnTo>
                <a:lnTo>
                  <a:pt x="230" y="390"/>
                </a:lnTo>
                <a:lnTo>
                  <a:pt x="191" y="408"/>
                </a:lnTo>
                <a:lnTo>
                  <a:pt x="171" y="433"/>
                </a:lnTo>
                <a:lnTo>
                  <a:pt x="140" y="433"/>
                </a:lnTo>
                <a:lnTo>
                  <a:pt x="96" y="419"/>
                </a:lnTo>
                <a:lnTo>
                  <a:pt x="68" y="444"/>
                </a:lnTo>
                <a:lnTo>
                  <a:pt x="46" y="442"/>
                </a:lnTo>
                <a:lnTo>
                  <a:pt x="31" y="402"/>
                </a:lnTo>
                <a:lnTo>
                  <a:pt x="39" y="373"/>
                </a:lnTo>
                <a:lnTo>
                  <a:pt x="28" y="334"/>
                </a:lnTo>
                <a:lnTo>
                  <a:pt x="17" y="292"/>
                </a:lnTo>
                <a:lnTo>
                  <a:pt x="0" y="267"/>
                </a:lnTo>
                <a:lnTo>
                  <a:pt x="28" y="226"/>
                </a:lnTo>
                <a:lnTo>
                  <a:pt x="35" y="176"/>
                </a:lnTo>
                <a:lnTo>
                  <a:pt x="88" y="149"/>
                </a:lnTo>
                <a:lnTo>
                  <a:pt x="154" y="135"/>
                </a:lnTo>
                <a:lnTo>
                  <a:pt x="186" y="89"/>
                </a:lnTo>
                <a:lnTo>
                  <a:pt x="222" y="75"/>
                </a:lnTo>
                <a:lnTo>
                  <a:pt x="250" y="48"/>
                </a:lnTo>
                <a:lnTo>
                  <a:pt x="268" y="64"/>
                </a:lnTo>
                <a:lnTo>
                  <a:pt x="289" y="64"/>
                </a:lnTo>
                <a:lnTo>
                  <a:pt x="301" y="25"/>
                </a:lnTo>
                <a:lnTo>
                  <a:pt x="325" y="16"/>
                </a:lnTo>
                <a:lnTo>
                  <a:pt x="335" y="0"/>
                </a:lnTo>
                <a:close/>
              </a:path>
            </a:pathLst>
          </a:custGeom>
          <a:solidFill>
            <a:srgbClr val="FF6699"/>
          </a:solidFill>
          <a:ln w="12700" cap="flat">
            <a:solidFill>
              <a:srgbClr val="FF6699"/>
            </a:solidFill>
            <a:prstDash val="solid"/>
            <a:round/>
            <a:headEnd/>
            <a:tailEnd/>
          </a:ln>
        </p:spPr>
        <p:txBody>
          <a:bodyPr/>
          <a:lstStyle/>
          <a:p>
            <a:endParaRPr lang="ja-JP" altLang="en-US"/>
          </a:p>
        </p:txBody>
      </p:sp>
      <p:sp>
        <p:nvSpPr>
          <p:cNvPr id="23563" name="Freeform 20"/>
          <p:cNvSpPr>
            <a:spLocks/>
          </p:cNvSpPr>
          <p:nvPr/>
        </p:nvSpPr>
        <p:spPr bwMode="auto">
          <a:xfrm>
            <a:off x="3879850" y="4470400"/>
            <a:ext cx="411163" cy="323850"/>
          </a:xfrm>
          <a:custGeom>
            <a:avLst/>
            <a:gdLst>
              <a:gd name="T0" fmla="*/ 187 w 259"/>
              <a:gd name="T1" fmla="*/ 118 h 183"/>
              <a:gd name="T2" fmla="*/ 217 w 259"/>
              <a:gd name="T3" fmla="*/ 116 h 183"/>
              <a:gd name="T4" fmla="*/ 259 w 259"/>
              <a:gd name="T5" fmla="*/ 112 h 183"/>
              <a:gd name="T6" fmla="*/ 251 w 259"/>
              <a:gd name="T7" fmla="*/ 100 h 183"/>
              <a:gd name="T8" fmla="*/ 217 w 259"/>
              <a:gd name="T9" fmla="*/ 100 h 183"/>
              <a:gd name="T10" fmla="*/ 187 w 259"/>
              <a:gd name="T11" fmla="*/ 75 h 183"/>
              <a:gd name="T12" fmla="*/ 156 w 259"/>
              <a:gd name="T13" fmla="*/ 44 h 183"/>
              <a:gd name="T14" fmla="*/ 127 w 259"/>
              <a:gd name="T15" fmla="*/ 21 h 183"/>
              <a:gd name="T16" fmla="*/ 75 w 259"/>
              <a:gd name="T17" fmla="*/ 2 h 183"/>
              <a:gd name="T18" fmla="*/ 51 w 259"/>
              <a:gd name="T19" fmla="*/ 11 h 183"/>
              <a:gd name="T20" fmla="*/ 14 w 259"/>
              <a:gd name="T21" fmla="*/ 0 h 183"/>
              <a:gd name="T22" fmla="*/ 13 w 259"/>
              <a:gd name="T23" fmla="*/ 19 h 183"/>
              <a:gd name="T24" fmla="*/ 0 w 259"/>
              <a:gd name="T25" fmla="*/ 35 h 183"/>
              <a:gd name="T26" fmla="*/ 51 w 259"/>
              <a:gd name="T27" fmla="*/ 54 h 183"/>
              <a:gd name="T28" fmla="*/ 66 w 259"/>
              <a:gd name="T29" fmla="*/ 77 h 183"/>
              <a:gd name="T30" fmla="*/ 86 w 259"/>
              <a:gd name="T31" fmla="*/ 85 h 183"/>
              <a:gd name="T32" fmla="*/ 90 w 259"/>
              <a:gd name="T33" fmla="*/ 118 h 183"/>
              <a:gd name="T34" fmla="*/ 132 w 259"/>
              <a:gd name="T35" fmla="*/ 141 h 183"/>
              <a:gd name="T36" fmla="*/ 150 w 259"/>
              <a:gd name="T37" fmla="*/ 145 h 183"/>
              <a:gd name="T38" fmla="*/ 176 w 259"/>
              <a:gd name="T39" fmla="*/ 135 h 183"/>
              <a:gd name="T40" fmla="*/ 222 w 259"/>
              <a:gd name="T41" fmla="*/ 174 h 183"/>
              <a:gd name="T42" fmla="*/ 257 w 259"/>
              <a:gd name="T43" fmla="*/ 183 h 183"/>
              <a:gd name="T44" fmla="*/ 220 w 259"/>
              <a:gd name="T45" fmla="*/ 141 h 183"/>
              <a:gd name="T46" fmla="*/ 187 w 259"/>
              <a:gd name="T47" fmla="*/ 118 h 18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59"/>
              <a:gd name="T73" fmla="*/ 0 h 183"/>
              <a:gd name="T74" fmla="*/ 259 w 259"/>
              <a:gd name="T75" fmla="*/ 183 h 18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59" h="183">
                <a:moveTo>
                  <a:pt x="187" y="118"/>
                </a:moveTo>
                <a:lnTo>
                  <a:pt x="217" y="116"/>
                </a:lnTo>
                <a:lnTo>
                  <a:pt x="259" y="112"/>
                </a:lnTo>
                <a:lnTo>
                  <a:pt x="251" y="100"/>
                </a:lnTo>
                <a:lnTo>
                  <a:pt x="217" y="100"/>
                </a:lnTo>
                <a:lnTo>
                  <a:pt x="187" y="75"/>
                </a:lnTo>
                <a:lnTo>
                  <a:pt x="156" y="44"/>
                </a:lnTo>
                <a:lnTo>
                  <a:pt x="127" y="21"/>
                </a:lnTo>
                <a:lnTo>
                  <a:pt x="75" y="2"/>
                </a:lnTo>
                <a:lnTo>
                  <a:pt x="51" y="11"/>
                </a:lnTo>
                <a:lnTo>
                  <a:pt x="14" y="0"/>
                </a:lnTo>
                <a:lnTo>
                  <a:pt x="13" y="19"/>
                </a:lnTo>
                <a:lnTo>
                  <a:pt x="0" y="35"/>
                </a:lnTo>
                <a:lnTo>
                  <a:pt x="51" y="54"/>
                </a:lnTo>
                <a:lnTo>
                  <a:pt x="66" y="77"/>
                </a:lnTo>
                <a:lnTo>
                  <a:pt x="86" y="85"/>
                </a:lnTo>
                <a:lnTo>
                  <a:pt x="90" y="118"/>
                </a:lnTo>
                <a:lnTo>
                  <a:pt x="132" y="141"/>
                </a:lnTo>
                <a:lnTo>
                  <a:pt x="150" y="145"/>
                </a:lnTo>
                <a:lnTo>
                  <a:pt x="176" y="135"/>
                </a:lnTo>
                <a:lnTo>
                  <a:pt x="222" y="174"/>
                </a:lnTo>
                <a:lnTo>
                  <a:pt x="257" y="183"/>
                </a:lnTo>
                <a:lnTo>
                  <a:pt x="220" y="141"/>
                </a:lnTo>
                <a:lnTo>
                  <a:pt x="187" y="118"/>
                </a:lnTo>
                <a:close/>
              </a:path>
            </a:pathLst>
          </a:custGeom>
          <a:solidFill>
            <a:srgbClr val="FF6699"/>
          </a:solidFill>
          <a:ln w="12700" cap="flat">
            <a:solidFill>
              <a:srgbClr val="FF6699"/>
            </a:solidFill>
            <a:prstDash val="solid"/>
            <a:round/>
            <a:headEnd/>
            <a:tailEnd/>
          </a:ln>
        </p:spPr>
        <p:txBody>
          <a:bodyPr/>
          <a:lstStyle/>
          <a:p>
            <a:endParaRPr lang="ja-JP" altLang="en-US"/>
          </a:p>
        </p:txBody>
      </p:sp>
      <p:sp>
        <p:nvSpPr>
          <p:cNvPr id="23564" name="Freeform 21"/>
          <p:cNvSpPr>
            <a:spLocks/>
          </p:cNvSpPr>
          <p:nvPr/>
        </p:nvSpPr>
        <p:spPr bwMode="auto">
          <a:xfrm>
            <a:off x="3563938" y="4383088"/>
            <a:ext cx="152400" cy="179387"/>
          </a:xfrm>
          <a:custGeom>
            <a:avLst/>
            <a:gdLst>
              <a:gd name="T0" fmla="*/ 96 w 96"/>
              <a:gd name="T1" fmla="*/ 0 h 102"/>
              <a:gd name="T2" fmla="*/ 59 w 96"/>
              <a:gd name="T3" fmla="*/ 9 h 102"/>
              <a:gd name="T4" fmla="*/ 28 w 96"/>
              <a:gd name="T5" fmla="*/ 13 h 102"/>
              <a:gd name="T6" fmla="*/ 4 w 96"/>
              <a:gd name="T7" fmla="*/ 46 h 102"/>
              <a:gd name="T8" fmla="*/ 13 w 96"/>
              <a:gd name="T9" fmla="*/ 67 h 102"/>
              <a:gd name="T10" fmla="*/ 0 w 96"/>
              <a:gd name="T11" fmla="*/ 94 h 102"/>
              <a:gd name="T12" fmla="*/ 20 w 96"/>
              <a:gd name="T13" fmla="*/ 92 h 102"/>
              <a:gd name="T14" fmla="*/ 30 w 96"/>
              <a:gd name="T15" fmla="*/ 102 h 102"/>
              <a:gd name="T16" fmla="*/ 37 w 96"/>
              <a:gd name="T17" fmla="*/ 54 h 102"/>
              <a:gd name="T18" fmla="*/ 50 w 96"/>
              <a:gd name="T19" fmla="*/ 36 h 102"/>
              <a:gd name="T20" fmla="*/ 96 w 96"/>
              <a:gd name="T21" fmla="*/ 0 h 10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6"/>
              <a:gd name="T34" fmla="*/ 0 h 102"/>
              <a:gd name="T35" fmla="*/ 96 w 96"/>
              <a:gd name="T36" fmla="*/ 102 h 10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6" h="102">
                <a:moveTo>
                  <a:pt x="96" y="0"/>
                </a:moveTo>
                <a:lnTo>
                  <a:pt x="59" y="9"/>
                </a:lnTo>
                <a:lnTo>
                  <a:pt x="28" y="13"/>
                </a:lnTo>
                <a:lnTo>
                  <a:pt x="4" y="46"/>
                </a:lnTo>
                <a:lnTo>
                  <a:pt x="13" y="67"/>
                </a:lnTo>
                <a:lnTo>
                  <a:pt x="0" y="94"/>
                </a:lnTo>
                <a:lnTo>
                  <a:pt x="20" y="92"/>
                </a:lnTo>
                <a:lnTo>
                  <a:pt x="30" y="102"/>
                </a:lnTo>
                <a:lnTo>
                  <a:pt x="37" y="54"/>
                </a:lnTo>
                <a:lnTo>
                  <a:pt x="50" y="36"/>
                </a:lnTo>
                <a:lnTo>
                  <a:pt x="96" y="0"/>
                </a:lnTo>
                <a:close/>
              </a:path>
            </a:pathLst>
          </a:custGeom>
          <a:solidFill>
            <a:srgbClr val="FF6699"/>
          </a:solidFill>
          <a:ln w="12700" cap="flat">
            <a:solidFill>
              <a:srgbClr val="FF6699"/>
            </a:solidFill>
            <a:prstDash val="solid"/>
            <a:round/>
            <a:headEnd/>
            <a:tailEnd/>
          </a:ln>
        </p:spPr>
        <p:txBody>
          <a:bodyPr/>
          <a:lstStyle/>
          <a:p>
            <a:endParaRPr lang="ja-JP" altLang="en-US"/>
          </a:p>
        </p:txBody>
      </p:sp>
      <p:sp>
        <p:nvSpPr>
          <p:cNvPr id="23565" name="Freeform 22"/>
          <p:cNvSpPr>
            <a:spLocks/>
          </p:cNvSpPr>
          <p:nvPr/>
        </p:nvSpPr>
        <p:spPr bwMode="auto">
          <a:xfrm>
            <a:off x="3343275" y="4206875"/>
            <a:ext cx="220663" cy="314325"/>
          </a:xfrm>
          <a:custGeom>
            <a:avLst/>
            <a:gdLst>
              <a:gd name="T0" fmla="*/ 132 w 139"/>
              <a:gd name="T1" fmla="*/ 48 h 178"/>
              <a:gd name="T2" fmla="*/ 139 w 139"/>
              <a:gd name="T3" fmla="*/ 16 h 178"/>
              <a:gd name="T4" fmla="*/ 108 w 139"/>
              <a:gd name="T5" fmla="*/ 0 h 178"/>
              <a:gd name="T6" fmla="*/ 57 w 139"/>
              <a:gd name="T7" fmla="*/ 43 h 178"/>
              <a:gd name="T8" fmla="*/ 14 w 139"/>
              <a:gd name="T9" fmla="*/ 77 h 178"/>
              <a:gd name="T10" fmla="*/ 0 w 139"/>
              <a:gd name="T11" fmla="*/ 79 h 178"/>
              <a:gd name="T12" fmla="*/ 0 w 139"/>
              <a:gd name="T13" fmla="*/ 116 h 178"/>
              <a:gd name="T14" fmla="*/ 7 w 139"/>
              <a:gd name="T15" fmla="*/ 149 h 178"/>
              <a:gd name="T16" fmla="*/ 66 w 139"/>
              <a:gd name="T17" fmla="*/ 178 h 178"/>
              <a:gd name="T18" fmla="*/ 101 w 139"/>
              <a:gd name="T19" fmla="*/ 174 h 178"/>
              <a:gd name="T20" fmla="*/ 103 w 139"/>
              <a:gd name="T21" fmla="*/ 137 h 178"/>
              <a:gd name="T22" fmla="*/ 123 w 139"/>
              <a:gd name="T23" fmla="*/ 126 h 178"/>
              <a:gd name="T24" fmla="*/ 136 w 139"/>
              <a:gd name="T25" fmla="*/ 108 h 178"/>
              <a:gd name="T26" fmla="*/ 121 w 139"/>
              <a:gd name="T27" fmla="*/ 68 h 178"/>
              <a:gd name="T28" fmla="*/ 132 w 139"/>
              <a:gd name="T29" fmla="*/ 48 h 17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39"/>
              <a:gd name="T46" fmla="*/ 0 h 178"/>
              <a:gd name="T47" fmla="*/ 139 w 139"/>
              <a:gd name="T48" fmla="*/ 178 h 17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39" h="178">
                <a:moveTo>
                  <a:pt x="132" y="48"/>
                </a:moveTo>
                <a:lnTo>
                  <a:pt x="139" y="16"/>
                </a:lnTo>
                <a:lnTo>
                  <a:pt x="108" y="0"/>
                </a:lnTo>
                <a:lnTo>
                  <a:pt x="57" y="43"/>
                </a:lnTo>
                <a:lnTo>
                  <a:pt x="14" y="77"/>
                </a:lnTo>
                <a:lnTo>
                  <a:pt x="0" y="79"/>
                </a:lnTo>
                <a:lnTo>
                  <a:pt x="0" y="116"/>
                </a:lnTo>
                <a:lnTo>
                  <a:pt x="7" y="149"/>
                </a:lnTo>
                <a:lnTo>
                  <a:pt x="66" y="178"/>
                </a:lnTo>
                <a:lnTo>
                  <a:pt x="101" y="174"/>
                </a:lnTo>
                <a:lnTo>
                  <a:pt x="103" y="137"/>
                </a:lnTo>
                <a:lnTo>
                  <a:pt x="123" y="126"/>
                </a:lnTo>
                <a:lnTo>
                  <a:pt x="136" y="108"/>
                </a:lnTo>
                <a:lnTo>
                  <a:pt x="121" y="68"/>
                </a:lnTo>
                <a:lnTo>
                  <a:pt x="132" y="48"/>
                </a:lnTo>
                <a:close/>
              </a:path>
            </a:pathLst>
          </a:custGeom>
          <a:solidFill>
            <a:srgbClr val="FF6699"/>
          </a:solidFill>
          <a:ln w="12700" cap="flat">
            <a:solidFill>
              <a:srgbClr val="FF6699"/>
            </a:solidFill>
            <a:prstDash val="solid"/>
            <a:round/>
            <a:headEnd/>
            <a:tailEnd/>
          </a:ln>
        </p:spPr>
        <p:txBody>
          <a:bodyPr/>
          <a:lstStyle/>
          <a:p>
            <a:endParaRPr lang="ja-JP" altLang="en-US"/>
          </a:p>
        </p:txBody>
      </p:sp>
      <p:sp>
        <p:nvSpPr>
          <p:cNvPr id="23566" name="Freeform 23"/>
          <p:cNvSpPr>
            <a:spLocks/>
          </p:cNvSpPr>
          <p:nvPr/>
        </p:nvSpPr>
        <p:spPr bwMode="auto">
          <a:xfrm>
            <a:off x="3270250" y="4589463"/>
            <a:ext cx="165100" cy="88900"/>
          </a:xfrm>
          <a:custGeom>
            <a:avLst/>
            <a:gdLst>
              <a:gd name="T0" fmla="*/ 86 w 104"/>
              <a:gd name="T1" fmla="*/ 18 h 51"/>
              <a:gd name="T2" fmla="*/ 93 w 104"/>
              <a:gd name="T3" fmla="*/ 33 h 51"/>
              <a:gd name="T4" fmla="*/ 104 w 104"/>
              <a:gd name="T5" fmla="*/ 51 h 51"/>
              <a:gd name="T6" fmla="*/ 64 w 104"/>
              <a:gd name="T7" fmla="*/ 41 h 51"/>
              <a:gd name="T8" fmla="*/ 29 w 104"/>
              <a:gd name="T9" fmla="*/ 37 h 51"/>
              <a:gd name="T10" fmla="*/ 0 w 104"/>
              <a:gd name="T11" fmla="*/ 8 h 51"/>
              <a:gd name="T12" fmla="*/ 16 w 104"/>
              <a:gd name="T13" fmla="*/ 0 h 51"/>
              <a:gd name="T14" fmla="*/ 53 w 104"/>
              <a:gd name="T15" fmla="*/ 10 h 51"/>
              <a:gd name="T16" fmla="*/ 86 w 104"/>
              <a:gd name="T17" fmla="*/ 18 h 5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4"/>
              <a:gd name="T28" fmla="*/ 0 h 51"/>
              <a:gd name="T29" fmla="*/ 104 w 104"/>
              <a:gd name="T30" fmla="*/ 51 h 5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4" h="51">
                <a:moveTo>
                  <a:pt x="86" y="18"/>
                </a:moveTo>
                <a:lnTo>
                  <a:pt x="93" y="33"/>
                </a:lnTo>
                <a:lnTo>
                  <a:pt x="104" y="51"/>
                </a:lnTo>
                <a:lnTo>
                  <a:pt x="64" y="41"/>
                </a:lnTo>
                <a:lnTo>
                  <a:pt x="29" y="37"/>
                </a:lnTo>
                <a:lnTo>
                  <a:pt x="0" y="8"/>
                </a:lnTo>
                <a:lnTo>
                  <a:pt x="16" y="0"/>
                </a:lnTo>
                <a:lnTo>
                  <a:pt x="53" y="10"/>
                </a:lnTo>
                <a:lnTo>
                  <a:pt x="86" y="18"/>
                </a:lnTo>
                <a:close/>
              </a:path>
            </a:pathLst>
          </a:custGeom>
          <a:solidFill>
            <a:srgbClr val="FF6699"/>
          </a:solidFill>
          <a:ln w="12700" cap="flat">
            <a:solidFill>
              <a:srgbClr val="FF6699"/>
            </a:solidFill>
            <a:prstDash val="solid"/>
            <a:round/>
            <a:headEnd/>
            <a:tailEnd/>
          </a:ln>
        </p:spPr>
        <p:txBody>
          <a:bodyPr/>
          <a:lstStyle/>
          <a:p>
            <a:endParaRPr lang="ja-JP" altLang="en-US"/>
          </a:p>
        </p:txBody>
      </p:sp>
      <p:sp>
        <p:nvSpPr>
          <p:cNvPr id="23567" name="Freeform 24"/>
          <p:cNvSpPr>
            <a:spLocks/>
          </p:cNvSpPr>
          <p:nvPr/>
        </p:nvSpPr>
        <p:spPr bwMode="auto">
          <a:xfrm>
            <a:off x="3006725" y="4240213"/>
            <a:ext cx="211138" cy="349250"/>
          </a:xfrm>
          <a:custGeom>
            <a:avLst/>
            <a:gdLst>
              <a:gd name="T0" fmla="*/ 0 w 133"/>
              <a:gd name="T1" fmla="*/ 0 h 198"/>
              <a:gd name="T2" fmla="*/ 8 w 133"/>
              <a:gd name="T3" fmla="*/ 30 h 198"/>
              <a:gd name="T4" fmla="*/ 17 w 133"/>
              <a:gd name="T5" fmla="*/ 44 h 198"/>
              <a:gd name="T6" fmla="*/ 22 w 133"/>
              <a:gd name="T7" fmla="*/ 65 h 198"/>
              <a:gd name="T8" fmla="*/ 48 w 133"/>
              <a:gd name="T9" fmla="*/ 100 h 198"/>
              <a:gd name="T10" fmla="*/ 85 w 133"/>
              <a:gd name="T11" fmla="*/ 123 h 198"/>
              <a:gd name="T12" fmla="*/ 96 w 133"/>
              <a:gd name="T13" fmla="*/ 150 h 198"/>
              <a:gd name="T14" fmla="*/ 118 w 133"/>
              <a:gd name="T15" fmla="*/ 177 h 198"/>
              <a:gd name="T16" fmla="*/ 129 w 133"/>
              <a:gd name="T17" fmla="*/ 198 h 198"/>
              <a:gd name="T18" fmla="*/ 133 w 133"/>
              <a:gd name="T19" fmla="*/ 160 h 198"/>
              <a:gd name="T20" fmla="*/ 125 w 133"/>
              <a:gd name="T21" fmla="*/ 127 h 198"/>
              <a:gd name="T22" fmla="*/ 98 w 133"/>
              <a:gd name="T23" fmla="*/ 100 h 198"/>
              <a:gd name="T24" fmla="*/ 74 w 133"/>
              <a:gd name="T25" fmla="*/ 65 h 198"/>
              <a:gd name="T26" fmla="*/ 39 w 133"/>
              <a:gd name="T27" fmla="*/ 30 h 198"/>
              <a:gd name="T28" fmla="*/ 0 w 133"/>
              <a:gd name="T29" fmla="*/ 0 h 19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33"/>
              <a:gd name="T46" fmla="*/ 0 h 198"/>
              <a:gd name="T47" fmla="*/ 133 w 133"/>
              <a:gd name="T48" fmla="*/ 198 h 19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33" h="198">
                <a:moveTo>
                  <a:pt x="0" y="0"/>
                </a:moveTo>
                <a:lnTo>
                  <a:pt x="8" y="30"/>
                </a:lnTo>
                <a:lnTo>
                  <a:pt x="17" y="44"/>
                </a:lnTo>
                <a:lnTo>
                  <a:pt x="22" y="65"/>
                </a:lnTo>
                <a:lnTo>
                  <a:pt x="48" y="100"/>
                </a:lnTo>
                <a:lnTo>
                  <a:pt x="85" y="123"/>
                </a:lnTo>
                <a:lnTo>
                  <a:pt x="96" y="150"/>
                </a:lnTo>
                <a:lnTo>
                  <a:pt x="118" y="177"/>
                </a:lnTo>
                <a:lnTo>
                  <a:pt x="129" y="198"/>
                </a:lnTo>
                <a:lnTo>
                  <a:pt x="133" y="160"/>
                </a:lnTo>
                <a:lnTo>
                  <a:pt x="125" y="127"/>
                </a:lnTo>
                <a:lnTo>
                  <a:pt x="98" y="100"/>
                </a:lnTo>
                <a:lnTo>
                  <a:pt x="74" y="65"/>
                </a:lnTo>
                <a:lnTo>
                  <a:pt x="39" y="30"/>
                </a:lnTo>
                <a:lnTo>
                  <a:pt x="0" y="0"/>
                </a:lnTo>
                <a:close/>
              </a:path>
            </a:pathLst>
          </a:custGeom>
          <a:solidFill>
            <a:srgbClr val="FF6699"/>
          </a:solidFill>
          <a:ln w="12700" cap="flat">
            <a:solidFill>
              <a:srgbClr val="FF6699"/>
            </a:solidFill>
            <a:prstDash val="solid"/>
            <a:round/>
            <a:headEnd/>
            <a:tailEnd/>
          </a:ln>
        </p:spPr>
        <p:txBody>
          <a:bodyPr/>
          <a:lstStyle/>
          <a:p>
            <a:endParaRPr lang="ja-JP" altLang="en-US"/>
          </a:p>
        </p:txBody>
      </p:sp>
      <p:sp>
        <p:nvSpPr>
          <p:cNvPr id="23568" name="Freeform 25"/>
          <p:cNvSpPr>
            <a:spLocks/>
          </p:cNvSpPr>
          <p:nvPr/>
        </p:nvSpPr>
        <p:spPr bwMode="auto">
          <a:xfrm>
            <a:off x="3622675" y="3902075"/>
            <a:ext cx="58738" cy="112713"/>
          </a:xfrm>
          <a:custGeom>
            <a:avLst/>
            <a:gdLst>
              <a:gd name="T0" fmla="*/ 4 w 37"/>
              <a:gd name="T1" fmla="*/ 2 h 64"/>
              <a:gd name="T2" fmla="*/ 0 w 37"/>
              <a:gd name="T3" fmla="*/ 41 h 64"/>
              <a:gd name="T4" fmla="*/ 15 w 37"/>
              <a:gd name="T5" fmla="*/ 64 h 64"/>
              <a:gd name="T6" fmla="*/ 37 w 37"/>
              <a:gd name="T7" fmla="*/ 64 h 64"/>
              <a:gd name="T8" fmla="*/ 31 w 37"/>
              <a:gd name="T9" fmla="*/ 33 h 64"/>
              <a:gd name="T10" fmla="*/ 22 w 37"/>
              <a:gd name="T11" fmla="*/ 0 h 64"/>
              <a:gd name="T12" fmla="*/ 4 w 37"/>
              <a:gd name="T13" fmla="*/ 2 h 64"/>
              <a:gd name="T14" fmla="*/ 0 60000 65536"/>
              <a:gd name="T15" fmla="*/ 0 60000 65536"/>
              <a:gd name="T16" fmla="*/ 0 60000 65536"/>
              <a:gd name="T17" fmla="*/ 0 60000 65536"/>
              <a:gd name="T18" fmla="*/ 0 60000 65536"/>
              <a:gd name="T19" fmla="*/ 0 60000 65536"/>
              <a:gd name="T20" fmla="*/ 0 60000 65536"/>
              <a:gd name="T21" fmla="*/ 0 w 37"/>
              <a:gd name="T22" fmla="*/ 0 h 64"/>
              <a:gd name="T23" fmla="*/ 37 w 37"/>
              <a:gd name="T24" fmla="*/ 64 h 6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7" h="64">
                <a:moveTo>
                  <a:pt x="4" y="2"/>
                </a:moveTo>
                <a:lnTo>
                  <a:pt x="0" y="41"/>
                </a:lnTo>
                <a:lnTo>
                  <a:pt x="15" y="64"/>
                </a:lnTo>
                <a:lnTo>
                  <a:pt x="37" y="64"/>
                </a:lnTo>
                <a:lnTo>
                  <a:pt x="31" y="33"/>
                </a:lnTo>
                <a:lnTo>
                  <a:pt x="22" y="0"/>
                </a:lnTo>
                <a:lnTo>
                  <a:pt x="4" y="2"/>
                </a:lnTo>
                <a:close/>
              </a:path>
            </a:pathLst>
          </a:custGeom>
          <a:solidFill>
            <a:srgbClr val="FF6699"/>
          </a:solidFill>
          <a:ln w="12700" cap="flat">
            <a:solidFill>
              <a:srgbClr val="FF6699"/>
            </a:solidFill>
            <a:prstDash val="solid"/>
            <a:round/>
            <a:headEnd/>
            <a:tailEnd/>
          </a:ln>
        </p:spPr>
        <p:txBody>
          <a:bodyPr/>
          <a:lstStyle/>
          <a:p>
            <a:endParaRPr lang="ja-JP" altLang="en-US"/>
          </a:p>
        </p:txBody>
      </p:sp>
      <p:sp>
        <p:nvSpPr>
          <p:cNvPr id="23569" name="Freeform 26"/>
          <p:cNvSpPr>
            <a:spLocks/>
          </p:cNvSpPr>
          <p:nvPr/>
        </p:nvSpPr>
        <p:spPr bwMode="auto">
          <a:xfrm>
            <a:off x="3657600" y="4138613"/>
            <a:ext cx="93663" cy="109537"/>
          </a:xfrm>
          <a:custGeom>
            <a:avLst/>
            <a:gdLst>
              <a:gd name="T0" fmla="*/ 53 w 59"/>
              <a:gd name="T1" fmla="*/ 0 h 63"/>
              <a:gd name="T2" fmla="*/ 52 w 59"/>
              <a:gd name="T3" fmla="*/ 34 h 63"/>
              <a:gd name="T4" fmla="*/ 59 w 59"/>
              <a:gd name="T5" fmla="*/ 56 h 63"/>
              <a:gd name="T6" fmla="*/ 35 w 59"/>
              <a:gd name="T7" fmla="*/ 63 h 63"/>
              <a:gd name="T8" fmla="*/ 24 w 59"/>
              <a:gd name="T9" fmla="*/ 40 h 63"/>
              <a:gd name="T10" fmla="*/ 0 w 59"/>
              <a:gd name="T11" fmla="*/ 50 h 63"/>
              <a:gd name="T12" fmla="*/ 6 w 59"/>
              <a:gd name="T13" fmla="*/ 32 h 63"/>
              <a:gd name="T14" fmla="*/ 28 w 59"/>
              <a:gd name="T15" fmla="*/ 21 h 63"/>
              <a:gd name="T16" fmla="*/ 53 w 59"/>
              <a:gd name="T17" fmla="*/ 0 h 6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9"/>
              <a:gd name="T28" fmla="*/ 0 h 63"/>
              <a:gd name="T29" fmla="*/ 59 w 59"/>
              <a:gd name="T30" fmla="*/ 63 h 6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9" h="63">
                <a:moveTo>
                  <a:pt x="53" y="0"/>
                </a:moveTo>
                <a:lnTo>
                  <a:pt x="52" y="34"/>
                </a:lnTo>
                <a:lnTo>
                  <a:pt x="59" y="56"/>
                </a:lnTo>
                <a:lnTo>
                  <a:pt x="35" y="63"/>
                </a:lnTo>
                <a:lnTo>
                  <a:pt x="24" y="40"/>
                </a:lnTo>
                <a:lnTo>
                  <a:pt x="0" y="50"/>
                </a:lnTo>
                <a:lnTo>
                  <a:pt x="6" y="32"/>
                </a:lnTo>
                <a:lnTo>
                  <a:pt x="28" y="21"/>
                </a:lnTo>
                <a:lnTo>
                  <a:pt x="53" y="0"/>
                </a:lnTo>
                <a:close/>
              </a:path>
            </a:pathLst>
          </a:custGeom>
          <a:solidFill>
            <a:srgbClr val="FF6699"/>
          </a:solidFill>
          <a:ln w="12700" cap="flat">
            <a:solidFill>
              <a:srgbClr val="FF6699"/>
            </a:solidFill>
            <a:prstDash val="solid"/>
            <a:round/>
            <a:headEnd/>
            <a:tailEnd/>
          </a:ln>
        </p:spPr>
        <p:txBody>
          <a:bodyPr/>
          <a:lstStyle/>
          <a:p>
            <a:endParaRPr lang="ja-JP" altLang="en-US"/>
          </a:p>
        </p:txBody>
      </p:sp>
      <p:sp>
        <p:nvSpPr>
          <p:cNvPr id="23570" name="Freeform 27"/>
          <p:cNvSpPr>
            <a:spLocks/>
          </p:cNvSpPr>
          <p:nvPr/>
        </p:nvSpPr>
        <p:spPr bwMode="auto">
          <a:xfrm>
            <a:off x="3633788" y="3667125"/>
            <a:ext cx="47625" cy="84138"/>
          </a:xfrm>
          <a:custGeom>
            <a:avLst/>
            <a:gdLst>
              <a:gd name="T0" fmla="*/ 15 w 30"/>
              <a:gd name="T1" fmla="*/ 0 h 48"/>
              <a:gd name="T2" fmla="*/ 0 w 30"/>
              <a:gd name="T3" fmla="*/ 23 h 48"/>
              <a:gd name="T4" fmla="*/ 4 w 30"/>
              <a:gd name="T5" fmla="*/ 48 h 48"/>
              <a:gd name="T6" fmla="*/ 21 w 30"/>
              <a:gd name="T7" fmla="*/ 41 h 48"/>
              <a:gd name="T8" fmla="*/ 30 w 30"/>
              <a:gd name="T9" fmla="*/ 17 h 48"/>
              <a:gd name="T10" fmla="*/ 30 w 30"/>
              <a:gd name="T11" fmla="*/ 4 h 48"/>
              <a:gd name="T12" fmla="*/ 15 w 30"/>
              <a:gd name="T13" fmla="*/ 0 h 48"/>
              <a:gd name="T14" fmla="*/ 0 60000 65536"/>
              <a:gd name="T15" fmla="*/ 0 60000 65536"/>
              <a:gd name="T16" fmla="*/ 0 60000 65536"/>
              <a:gd name="T17" fmla="*/ 0 60000 65536"/>
              <a:gd name="T18" fmla="*/ 0 60000 65536"/>
              <a:gd name="T19" fmla="*/ 0 60000 65536"/>
              <a:gd name="T20" fmla="*/ 0 60000 65536"/>
              <a:gd name="T21" fmla="*/ 0 w 30"/>
              <a:gd name="T22" fmla="*/ 0 h 48"/>
              <a:gd name="T23" fmla="*/ 30 w 30"/>
              <a:gd name="T24" fmla="*/ 48 h 4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48">
                <a:moveTo>
                  <a:pt x="15" y="0"/>
                </a:moveTo>
                <a:lnTo>
                  <a:pt x="0" y="23"/>
                </a:lnTo>
                <a:lnTo>
                  <a:pt x="4" y="48"/>
                </a:lnTo>
                <a:lnTo>
                  <a:pt x="21" y="41"/>
                </a:lnTo>
                <a:lnTo>
                  <a:pt x="30" y="17"/>
                </a:lnTo>
                <a:lnTo>
                  <a:pt x="30" y="4"/>
                </a:lnTo>
                <a:lnTo>
                  <a:pt x="15" y="0"/>
                </a:lnTo>
                <a:close/>
              </a:path>
            </a:pathLst>
          </a:custGeom>
          <a:solidFill>
            <a:srgbClr val="F991C7"/>
          </a:solidFill>
          <a:ln w="12700" cap="flat">
            <a:solidFill>
              <a:srgbClr val="000000"/>
            </a:solidFill>
            <a:prstDash val="solid"/>
            <a:round/>
            <a:headEnd/>
            <a:tailEnd/>
          </a:ln>
        </p:spPr>
        <p:txBody>
          <a:bodyPr/>
          <a:lstStyle/>
          <a:p>
            <a:endParaRPr lang="ja-JP" altLang="en-US"/>
          </a:p>
        </p:txBody>
      </p:sp>
      <p:sp>
        <p:nvSpPr>
          <p:cNvPr id="23571" name="Freeform 28"/>
          <p:cNvSpPr>
            <a:spLocks/>
          </p:cNvSpPr>
          <p:nvPr/>
        </p:nvSpPr>
        <p:spPr bwMode="auto">
          <a:xfrm>
            <a:off x="3633788" y="4668838"/>
            <a:ext cx="90487" cy="80962"/>
          </a:xfrm>
          <a:custGeom>
            <a:avLst/>
            <a:gdLst>
              <a:gd name="T0" fmla="*/ 46 w 57"/>
              <a:gd name="T1" fmla="*/ 0 h 46"/>
              <a:gd name="T2" fmla="*/ 28 w 57"/>
              <a:gd name="T3" fmla="*/ 23 h 46"/>
              <a:gd name="T4" fmla="*/ 0 w 57"/>
              <a:gd name="T5" fmla="*/ 37 h 46"/>
              <a:gd name="T6" fmla="*/ 24 w 57"/>
              <a:gd name="T7" fmla="*/ 46 h 46"/>
              <a:gd name="T8" fmla="*/ 35 w 57"/>
              <a:gd name="T9" fmla="*/ 29 h 46"/>
              <a:gd name="T10" fmla="*/ 57 w 57"/>
              <a:gd name="T11" fmla="*/ 6 h 46"/>
              <a:gd name="T12" fmla="*/ 46 w 57"/>
              <a:gd name="T13" fmla="*/ 0 h 46"/>
              <a:gd name="T14" fmla="*/ 0 60000 65536"/>
              <a:gd name="T15" fmla="*/ 0 60000 65536"/>
              <a:gd name="T16" fmla="*/ 0 60000 65536"/>
              <a:gd name="T17" fmla="*/ 0 60000 65536"/>
              <a:gd name="T18" fmla="*/ 0 60000 65536"/>
              <a:gd name="T19" fmla="*/ 0 60000 65536"/>
              <a:gd name="T20" fmla="*/ 0 60000 65536"/>
              <a:gd name="T21" fmla="*/ 0 w 57"/>
              <a:gd name="T22" fmla="*/ 0 h 46"/>
              <a:gd name="T23" fmla="*/ 57 w 57"/>
              <a:gd name="T24" fmla="*/ 46 h 4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7" h="46">
                <a:moveTo>
                  <a:pt x="46" y="0"/>
                </a:moveTo>
                <a:lnTo>
                  <a:pt x="28" y="23"/>
                </a:lnTo>
                <a:lnTo>
                  <a:pt x="0" y="37"/>
                </a:lnTo>
                <a:lnTo>
                  <a:pt x="24" y="46"/>
                </a:lnTo>
                <a:lnTo>
                  <a:pt x="35" y="29"/>
                </a:lnTo>
                <a:lnTo>
                  <a:pt x="57" y="6"/>
                </a:lnTo>
                <a:lnTo>
                  <a:pt x="46" y="0"/>
                </a:lnTo>
                <a:close/>
              </a:path>
            </a:pathLst>
          </a:custGeom>
          <a:solidFill>
            <a:srgbClr val="FF6699"/>
          </a:solidFill>
          <a:ln w="12700" cap="flat">
            <a:solidFill>
              <a:srgbClr val="FF6699"/>
            </a:solidFill>
            <a:prstDash val="solid"/>
            <a:round/>
            <a:headEnd/>
            <a:tailEnd/>
          </a:ln>
        </p:spPr>
        <p:txBody>
          <a:bodyPr/>
          <a:lstStyle/>
          <a:p>
            <a:endParaRPr lang="ja-JP" altLang="en-US"/>
          </a:p>
        </p:txBody>
      </p:sp>
      <p:sp>
        <p:nvSpPr>
          <p:cNvPr id="23572" name="Freeform 29"/>
          <p:cNvSpPr>
            <a:spLocks/>
          </p:cNvSpPr>
          <p:nvPr/>
        </p:nvSpPr>
        <p:spPr bwMode="auto">
          <a:xfrm>
            <a:off x="3573463" y="4646613"/>
            <a:ext cx="60325" cy="49212"/>
          </a:xfrm>
          <a:custGeom>
            <a:avLst/>
            <a:gdLst>
              <a:gd name="T0" fmla="*/ 22 w 38"/>
              <a:gd name="T1" fmla="*/ 0 h 27"/>
              <a:gd name="T2" fmla="*/ 0 w 38"/>
              <a:gd name="T3" fmla="*/ 16 h 27"/>
              <a:gd name="T4" fmla="*/ 9 w 38"/>
              <a:gd name="T5" fmla="*/ 27 h 27"/>
              <a:gd name="T6" fmla="*/ 38 w 38"/>
              <a:gd name="T7" fmla="*/ 12 h 27"/>
              <a:gd name="T8" fmla="*/ 22 w 38"/>
              <a:gd name="T9" fmla="*/ 0 h 27"/>
              <a:gd name="T10" fmla="*/ 0 60000 65536"/>
              <a:gd name="T11" fmla="*/ 0 60000 65536"/>
              <a:gd name="T12" fmla="*/ 0 60000 65536"/>
              <a:gd name="T13" fmla="*/ 0 60000 65536"/>
              <a:gd name="T14" fmla="*/ 0 60000 65536"/>
              <a:gd name="T15" fmla="*/ 0 w 38"/>
              <a:gd name="T16" fmla="*/ 0 h 27"/>
              <a:gd name="T17" fmla="*/ 38 w 38"/>
              <a:gd name="T18" fmla="*/ 27 h 27"/>
            </a:gdLst>
            <a:ahLst/>
            <a:cxnLst>
              <a:cxn ang="T10">
                <a:pos x="T0" y="T1"/>
              </a:cxn>
              <a:cxn ang="T11">
                <a:pos x="T2" y="T3"/>
              </a:cxn>
              <a:cxn ang="T12">
                <a:pos x="T4" y="T5"/>
              </a:cxn>
              <a:cxn ang="T13">
                <a:pos x="T6" y="T7"/>
              </a:cxn>
              <a:cxn ang="T14">
                <a:pos x="T8" y="T9"/>
              </a:cxn>
            </a:cxnLst>
            <a:rect l="T15" t="T16" r="T17" b="T18"/>
            <a:pathLst>
              <a:path w="38" h="27">
                <a:moveTo>
                  <a:pt x="22" y="0"/>
                </a:moveTo>
                <a:lnTo>
                  <a:pt x="0" y="16"/>
                </a:lnTo>
                <a:lnTo>
                  <a:pt x="9" y="27"/>
                </a:lnTo>
                <a:lnTo>
                  <a:pt x="38" y="12"/>
                </a:lnTo>
                <a:lnTo>
                  <a:pt x="22" y="0"/>
                </a:lnTo>
                <a:close/>
              </a:path>
            </a:pathLst>
          </a:custGeom>
          <a:solidFill>
            <a:srgbClr val="FF6699"/>
          </a:solidFill>
          <a:ln w="12700" cap="flat">
            <a:solidFill>
              <a:srgbClr val="FF6699"/>
            </a:solidFill>
            <a:prstDash val="solid"/>
            <a:round/>
            <a:headEnd/>
            <a:tailEnd/>
          </a:ln>
        </p:spPr>
        <p:txBody>
          <a:bodyPr/>
          <a:lstStyle/>
          <a:p>
            <a:endParaRPr lang="ja-JP" altLang="en-US"/>
          </a:p>
        </p:txBody>
      </p:sp>
      <p:sp>
        <p:nvSpPr>
          <p:cNvPr id="23573" name="Freeform 30"/>
          <p:cNvSpPr>
            <a:spLocks/>
          </p:cNvSpPr>
          <p:nvPr/>
        </p:nvSpPr>
        <p:spPr bwMode="auto">
          <a:xfrm>
            <a:off x="3765550" y="4391025"/>
            <a:ext cx="41275" cy="66675"/>
          </a:xfrm>
          <a:custGeom>
            <a:avLst/>
            <a:gdLst>
              <a:gd name="T0" fmla="*/ 7 w 26"/>
              <a:gd name="T1" fmla="*/ 0 h 37"/>
              <a:gd name="T2" fmla="*/ 0 w 26"/>
              <a:gd name="T3" fmla="*/ 22 h 37"/>
              <a:gd name="T4" fmla="*/ 7 w 26"/>
              <a:gd name="T5" fmla="*/ 37 h 37"/>
              <a:gd name="T6" fmla="*/ 26 w 26"/>
              <a:gd name="T7" fmla="*/ 14 h 37"/>
              <a:gd name="T8" fmla="*/ 7 w 26"/>
              <a:gd name="T9" fmla="*/ 0 h 37"/>
              <a:gd name="T10" fmla="*/ 0 60000 65536"/>
              <a:gd name="T11" fmla="*/ 0 60000 65536"/>
              <a:gd name="T12" fmla="*/ 0 60000 65536"/>
              <a:gd name="T13" fmla="*/ 0 60000 65536"/>
              <a:gd name="T14" fmla="*/ 0 60000 65536"/>
              <a:gd name="T15" fmla="*/ 0 w 26"/>
              <a:gd name="T16" fmla="*/ 0 h 37"/>
              <a:gd name="T17" fmla="*/ 26 w 26"/>
              <a:gd name="T18" fmla="*/ 37 h 37"/>
            </a:gdLst>
            <a:ahLst/>
            <a:cxnLst>
              <a:cxn ang="T10">
                <a:pos x="T0" y="T1"/>
              </a:cxn>
              <a:cxn ang="T11">
                <a:pos x="T2" y="T3"/>
              </a:cxn>
              <a:cxn ang="T12">
                <a:pos x="T4" y="T5"/>
              </a:cxn>
              <a:cxn ang="T13">
                <a:pos x="T6" y="T7"/>
              </a:cxn>
              <a:cxn ang="T14">
                <a:pos x="T8" y="T9"/>
              </a:cxn>
            </a:cxnLst>
            <a:rect l="T15" t="T16" r="T17" b="T18"/>
            <a:pathLst>
              <a:path w="26" h="37">
                <a:moveTo>
                  <a:pt x="7" y="0"/>
                </a:moveTo>
                <a:lnTo>
                  <a:pt x="0" y="22"/>
                </a:lnTo>
                <a:lnTo>
                  <a:pt x="7" y="37"/>
                </a:lnTo>
                <a:lnTo>
                  <a:pt x="26" y="14"/>
                </a:lnTo>
                <a:lnTo>
                  <a:pt x="7" y="0"/>
                </a:lnTo>
                <a:close/>
              </a:path>
            </a:pathLst>
          </a:custGeom>
          <a:solidFill>
            <a:srgbClr val="FF6699"/>
          </a:solidFill>
          <a:ln w="12700" cap="flat">
            <a:solidFill>
              <a:srgbClr val="FF6699"/>
            </a:solidFill>
            <a:prstDash val="solid"/>
            <a:round/>
            <a:headEnd/>
            <a:tailEnd/>
          </a:ln>
        </p:spPr>
        <p:txBody>
          <a:bodyPr/>
          <a:lstStyle/>
          <a:p>
            <a:endParaRPr lang="ja-JP" altLang="en-US"/>
          </a:p>
        </p:txBody>
      </p:sp>
      <p:sp>
        <p:nvSpPr>
          <p:cNvPr id="23574" name="Freeform 31"/>
          <p:cNvSpPr>
            <a:spLocks/>
          </p:cNvSpPr>
          <p:nvPr/>
        </p:nvSpPr>
        <p:spPr bwMode="auto">
          <a:xfrm>
            <a:off x="4314825" y="4559300"/>
            <a:ext cx="25400" cy="36513"/>
          </a:xfrm>
          <a:custGeom>
            <a:avLst/>
            <a:gdLst>
              <a:gd name="T0" fmla="*/ 0 w 16"/>
              <a:gd name="T1" fmla="*/ 0 h 21"/>
              <a:gd name="T2" fmla="*/ 1 w 16"/>
              <a:gd name="T3" fmla="*/ 17 h 21"/>
              <a:gd name="T4" fmla="*/ 14 w 16"/>
              <a:gd name="T5" fmla="*/ 21 h 21"/>
              <a:gd name="T6" fmla="*/ 16 w 16"/>
              <a:gd name="T7" fmla="*/ 2 h 21"/>
              <a:gd name="T8" fmla="*/ 0 w 16"/>
              <a:gd name="T9" fmla="*/ 0 h 21"/>
              <a:gd name="T10" fmla="*/ 0 60000 65536"/>
              <a:gd name="T11" fmla="*/ 0 60000 65536"/>
              <a:gd name="T12" fmla="*/ 0 60000 65536"/>
              <a:gd name="T13" fmla="*/ 0 60000 65536"/>
              <a:gd name="T14" fmla="*/ 0 60000 65536"/>
              <a:gd name="T15" fmla="*/ 0 w 16"/>
              <a:gd name="T16" fmla="*/ 0 h 21"/>
              <a:gd name="T17" fmla="*/ 16 w 16"/>
              <a:gd name="T18" fmla="*/ 21 h 21"/>
            </a:gdLst>
            <a:ahLst/>
            <a:cxnLst>
              <a:cxn ang="T10">
                <a:pos x="T0" y="T1"/>
              </a:cxn>
              <a:cxn ang="T11">
                <a:pos x="T2" y="T3"/>
              </a:cxn>
              <a:cxn ang="T12">
                <a:pos x="T4" y="T5"/>
              </a:cxn>
              <a:cxn ang="T13">
                <a:pos x="T6" y="T7"/>
              </a:cxn>
              <a:cxn ang="T14">
                <a:pos x="T8" y="T9"/>
              </a:cxn>
            </a:cxnLst>
            <a:rect l="T15" t="T16" r="T17" b="T18"/>
            <a:pathLst>
              <a:path w="16" h="21">
                <a:moveTo>
                  <a:pt x="0" y="0"/>
                </a:moveTo>
                <a:lnTo>
                  <a:pt x="1" y="17"/>
                </a:lnTo>
                <a:lnTo>
                  <a:pt x="14" y="21"/>
                </a:lnTo>
                <a:lnTo>
                  <a:pt x="16" y="2"/>
                </a:lnTo>
                <a:lnTo>
                  <a:pt x="0" y="0"/>
                </a:lnTo>
                <a:close/>
              </a:path>
            </a:pathLst>
          </a:custGeom>
          <a:solidFill>
            <a:srgbClr val="FF6699"/>
          </a:solidFill>
          <a:ln w="12700" cap="flat">
            <a:solidFill>
              <a:srgbClr val="FF6699"/>
            </a:solidFill>
            <a:prstDash val="solid"/>
            <a:round/>
            <a:headEnd/>
            <a:tailEnd/>
          </a:ln>
        </p:spPr>
        <p:txBody>
          <a:bodyPr/>
          <a:lstStyle/>
          <a:p>
            <a:endParaRPr lang="ja-JP" altLang="en-US"/>
          </a:p>
        </p:txBody>
      </p:sp>
      <p:sp>
        <p:nvSpPr>
          <p:cNvPr id="23575" name="Freeform 32"/>
          <p:cNvSpPr>
            <a:spLocks/>
          </p:cNvSpPr>
          <p:nvPr/>
        </p:nvSpPr>
        <p:spPr bwMode="auto">
          <a:xfrm>
            <a:off x="4386263" y="4630738"/>
            <a:ext cx="33337" cy="60325"/>
          </a:xfrm>
          <a:custGeom>
            <a:avLst/>
            <a:gdLst>
              <a:gd name="T0" fmla="*/ 0 w 21"/>
              <a:gd name="T1" fmla="*/ 2 h 34"/>
              <a:gd name="T2" fmla="*/ 8 w 21"/>
              <a:gd name="T3" fmla="*/ 17 h 34"/>
              <a:gd name="T4" fmla="*/ 13 w 21"/>
              <a:gd name="T5" fmla="*/ 34 h 34"/>
              <a:gd name="T6" fmla="*/ 21 w 21"/>
              <a:gd name="T7" fmla="*/ 19 h 34"/>
              <a:gd name="T8" fmla="*/ 11 w 21"/>
              <a:gd name="T9" fmla="*/ 0 h 34"/>
              <a:gd name="T10" fmla="*/ 0 w 21"/>
              <a:gd name="T11" fmla="*/ 2 h 34"/>
              <a:gd name="T12" fmla="*/ 0 60000 65536"/>
              <a:gd name="T13" fmla="*/ 0 60000 65536"/>
              <a:gd name="T14" fmla="*/ 0 60000 65536"/>
              <a:gd name="T15" fmla="*/ 0 60000 65536"/>
              <a:gd name="T16" fmla="*/ 0 60000 65536"/>
              <a:gd name="T17" fmla="*/ 0 60000 65536"/>
              <a:gd name="T18" fmla="*/ 0 w 21"/>
              <a:gd name="T19" fmla="*/ 0 h 34"/>
              <a:gd name="T20" fmla="*/ 21 w 21"/>
              <a:gd name="T21" fmla="*/ 34 h 34"/>
            </a:gdLst>
            <a:ahLst/>
            <a:cxnLst>
              <a:cxn ang="T12">
                <a:pos x="T0" y="T1"/>
              </a:cxn>
              <a:cxn ang="T13">
                <a:pos x="T2" y="T3"/>
              </a:cxn>
              <a:cxn ang="T14">
                <a:pos x="T4" y="T5"/>
              </a:cxn>
              <a:cxn ang="T15">
                <a:pos x="T6" y="T7"/>
              </a:cxn>
              <a:cxn ang="T16">
                <a:pos x="T8" y="T9"/>
              </a:cxn>
              <a:cxn ang="T17">
                <a:pos x="T10" y="T11"/>
              </a:cxn>
            </a:cxnLst>
            <a:rect l="T18" t="T19" r="T20" b="T21"/>
            <a:pathLst>
              <a:path w="21" h="34">
                <a:moveTo>
                  <a:pt x="0" y="2"/>
                </a:moveTo>
                <a:lnTo>
                  <a:pt x="8" y="17"/>
                </a:lnTo>
                <a:lnTo>
                  <a:pt x="13" y="34"/>
                </a:lnTo>
                <a:lnTo>
                  <a:pt x="21" y="19"/>
                </a:lnTo>
                <a:lnTo>
                  <a:pt x="11" y="0"/>
                </a:lnTo>
                <a:lnTo>
                  <a:pt x="0" y="2"/>
                </a:lnTo>
                <a:close/>
              </a:path>
            </a:pathLst>
          </a:custGeom>
          <a:solidFill>
            <a:srgbClr val="FF6699"/>
          </a:solidFill>
          <a:ln w="12700" cap="flat">
            <a:solidFill>
              <a:srgbClr val="FF6699"/>
            </a:solidFill>
            <a:prstDash val="solid"/>
            <a:round/>
            <a:headEnd/>
            <a:tailEnd/>
          </a:ln>
        </p:spPr>
        <p:txBody>
          <a:bodyPr/>
          <a:lstStyle/>
          <a:p>
            <a:endParaRPr lang="ja-JP" altLang="en-US"/>
          </a:p>
        </p:txBody>
      </p:sp>
      <p:sp>
        <p:nvSpPr>
          <p:cNvPr id="23576" name="Freeform 33"/>
          <p:cNvSpPr>
            <a:spLocks/>
          </p:cNvSpPr>
          <p:nvPr/>
        </p:nvSpPr>
        <p:spPr bwMode="auto">
          <a:xfrm>
            <a:off x="279400" y="1522413"/>
            <a:ext cx="209550" cy="233362"/>
          </a:xfrm>
          <a:custGeom>
            <a:avLst/>
            <a:gdLst>
              <a:gd name="T0" fmla="*/ 31 w 132"/>
              <a:gd name="T1" fmla="*/ 0 h 132"/>
              <a:gd name="T2" fmla="*/ 41 w 132"/>
              <a:gd name="T3" fmla="*/ 18 h 132"/>
              <a:gd name="T4" fmla="*/ 92 w 132"/>
              <a:gd name="T5" fmla="*/ 29 h 132"/>
              <a:gd name="T6" fmla="*/ 121 w 132"/>
              <a:gd name="T7" fmla="*/ 4 h 132"/>
              <a:gd name="T8" fmla="*/ 127 w 132"/>
              <a:gd name="T9" fmla="*/ 29 h 132"/>
              <a:gd name="T10" fmla="*/ 132 w 132"/>
              <a:gd name="T11" fmla="*/ 66 h 132"/>
              <a:gd name="T12" fmla="*/ 112 w 132"/>
              <a:gd name="T13" fmla="*/ 83 h 132"/>
              <a:gd name="T14" fmla="*/ 98 w 132"/>
              <a:gd name="T15" fmla="*/ 116 h 132"/>
              <a:gd name="T16" fmla="*/ 68 w 132"/>
              <a:gd name="T17" fmla="*/ 132 h 132"/>
              <a:gd name="T18" fmla="*/ 52 w 132"/>
              <a:gd name="T19" fmla="*/ 112 h 132"/>
              <a:gd name="T20" fmla="*/ 24 w 132"/>
              <a:gd name="T21" fmla="*/ 124 h 132"/>
              <a:gd name="T22" fmla="*/ 22 w 132"/>
              <a:gd name="T23" fmla="*/ 87 h 132"/>
              <a:gd name="T24" fmla="*/ 0 w 132"/>
              <a:gd name="T25" fmla="*/ 62 h 132"/>
              <a:gd name="T26" fmla="*/ 11 w 132"/>
              <a:gd name="T27" fmla="*/ 52 h 132"/>
              <a:gd name="T28" fmla="*/ 0 w 132"/>
              <a:gd name="T29" fmla="*/ 41 h 132"/>
              <a:gd name="T30" fmla="*/ 4 w 132"/>
              <a:gd name="T31" fmla="*/ 8 h 132"/>
              <a:gd name="T32" fmla="*/ 31 w 132"/>
              <a:gd name="T33" fmla="*/ 0 h 13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2"/>
              <a:gd name="T52" fmla="*/ 0 h 132"/>
              <a:gd name="T53" fmla="*/ 132 w 132"/>
              <a:gd name="T54" fmla="*/ 132 h 13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2" h="132">
                <a:moveTo>
                  <a:pt x="31" y="0"/>
                </a:moveTo>
                <a:lnTo>
                  <a:pt x="41" y="18"/>
                </a:lnTo>
                <a:lnTo>
                  <a:pt x="92" y="29"/>
                </a:lnTo>
                <a:lnTo>
                  <a:pt x="121" y="4"/>
                </a:lnTo>
                <a:lnTo>
                  <a:pt x="127" y="29"/>
                </a:lnTo>
                <a:lnTo>
                  <a:pt x="132" y="66"/>
                </a:lnTo>
                <a:lnTo>
                  <a:pt x="112" y="83"/>
                </a:lnTo>
                <a:lnTo>
                  <a:pt x="98" y="116"/>
                </a:lnTo>
                <a:lnTo>
                  <a:pt x="68" y="132"/>
                </a:lnTo>
                <a:lnTo>
                  <a:pt x="52" y="112"/>
                </a:lnTo>
                <a:lnTo>
                  <a:pt x="24" y="124"/>
                </a:lnTo>
                <a:lnTo>
                  <a:pt x="22" y="87"/>
                </a:lnTo>
                <a:lnTo>
                  <a:pt x="0" y="62"/>
                </a:lnTo>
                <a:lnTo>
                  <a:pt x="11" y="52"/>
                </a:lnTo>
                <a:lnTo>
                  <a:pt x="0" y="41"/>
                </a:lnTo>
                <a:lnTo>
                  <a:pt x="4" y="8"/>
                </a:lnTo>
                <a:lnTo>
                  <a:pt x="31" y="0"/>
                </a:lnTo>
                <a:close/>
              </a:path>
            </a:pathLst>
          </a:custGeom>
          <a:solidFill>
            <a:srgbClr val="FEB57E"/>
          </a:solidFill>
          <a:ln w="12700" cap="flat" cmpd="sng">
            <a:solidFill>
              <a:srgbClr val="FEB57E"/>
            </a:solidFill>
            <a:prstDash val="solid"/>
            <a:round/>
            <a:headEnd type="none" w="med" len="med"/>
            <a:tailEnd type="none" w="med" len="med"/>
          </a:ln>
        </p:spPr>
        <p:txBody>
          <a:bodyPr/>
          <a:lstStyle/>
          <a:p>
            <a:endParaRPr lang="ja-JP" altLang="en-US"/>
          </a:p>
        </p:txBody>
      </p:sp>
      <p:sp>
        <p:nvSpPr>
          <p:cNvPr id="23577" name="Freeform 34"/>
          <p:cNvSpPr>
            <a:spLocks/>
          </p:cNvSpPr>
          <p:nvPr/>
        </p:nvSpPr>
        <p:spPr bwMode="auto">
          <a:xfrm>
            <a:off x="2867025" y="3482975"/>
            <a:ext cx="146050" cy="66675"/>
          </a:xfrm>
          <a:custGeom>
            <a:avLst/>
            <a:gdLst>
              <a:gd name="T0" fmla="*/ 92 w 92"/>
              <a:gd name="T1" fmla="*/ 17 h 38"/>
              <a:gd name="T2" fmla="*/ 52 w 92"/>
              <a:gd name="T3" fmla="*/ 0 h 38"/>
              <a:gd name="T4" fmla="*/ 0 w 92"/>
              <a:gd name="T5" fmla="*/ 2 h 38"/>
              <a:gd name="T6" fmla="*/ 7 w 92"/>
              <a:gd name="T7" fmla="*/ 38 h 38"/>
              <a:gd name="T8" fmla="*/ 57 w 92"/>
              <a:gd name="T9" fmla="*/ 38 h 38"/>
              <a:gd name="T10" fmla="*/ 85 w 92"/>
              <a:gd name="T11" fmla="*/ 27 h 38"/>
              <a:gd name="T12" fmla="*/ 92 w 92"/>
              <a:gd name="T13" fmla="*/ 17 h 38"/>
              <a:gd name="T14" fmla="*/ 0 60000 65536"/>
              <a:gd name="T15" fmla="*/ 0 60000 65536"/>
              <a:gd name="T16" fmla="*/ 0 60000 65536"/>
              <a:gd name="T17" fmla="*/ 0 60000 65536"/>
              <a:gd name="T18" fmla="*/ 0 60000 65536"/>
              <a:gd name="T19" fmla="*/ 0 60000 65536"/>
              <a:gd name="T20" fmla="*/ 0 60000 65536"/>
              <a:gd name="T21" fmla="*/ 0 w 92"/>
              <a:gd name="T22" fmla="*/ 0 h 38"/>
              <a:gd name="T23" fmla="*/ 92 w 92"/>
              <a:gd name="T24" fmla="*/ 38 h 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2" h="38">
                <a:moveTo>
                  <a:pt x="92" y="17"/>
                </a:moveTo>
                <a:lnTo>
                  <a:pt x="52" y="0"/>
                </a:lnTo>
                <a:lnTo>
                  <a:pt x="0" y="2"/>
                </a:lnTo>
                <a:lnTo>
                  <a:pt x="7" y="38"/>
                </a:lnTo>
                <a:lnTo>
                  <a:pt x="57" y="38"/>
                </a:lnTo>
                <a:lnTo>
                  <a:pt x="85" y="27"/>
                </a:lnTo>
                <a:lnTo>
                  <a:pt x="92" y="17"/>
                </a:lnTo>
                <a:close/>
              </a:path>
            </a:pathLst>
          </a:custGeom>
          <a:solidFill>
            <a:srgbClr val="FFFFFF"/>
          </a:solidFill>
          <a:ln w="12700" cap="flat">
            <a:solidFill>
              <a:srgbClr val="000000"/>
            </a:solidFill>
            <a:prstDash val="solid"/>
            <a:round/>
            <a:headEnd/>
            <a:tailEnd/>
          </a:ln>
        </p:spPr>
        <p:txBody>
          <a:bodyPr/>
          <a:lstStyle/>
          <a:p>
            <a:endParaRPr lang="ja-JP" altLang="en-US"/>
          </a:p>
        </p:txBody>
      </p:sp>
      <p:sp>
        <p:nvSpPr>
          <p:cNvPr id="23578" name="Freeform 35"/>
          <p:cNvSpPr>
            <a:spLocks/>
          </p:cNvSpPr>
          <p:nvPr/>
        </p:nvSpPr>
        <p:spPr bwMode="auto">
          <a:xfrm>
            <a:off x="2420938" y="3160713"/>
            <a:ext cx="668337" cy="938212"/>
          </a:xfrm>
          <a:custGeom>
            <a:avLst/>
            <a:gdLst>
              <a:gd name="T0" fmla="*/ 379 w 421"/>
              <a:gd name="T1" fmla="*/ 199 h 531"/>
              <a:gd name="T2" fmla="*/ 337 w 421"/>
              <a:gd name="T3" fmla="*/ 182 h 531"/>
              <a:gd name="T4" fmla="*/ 287 w 421"/>
              <a:gd name="T5" fmla="*/ 184 h 531"/>
              <a:gd name="T6" fmla="*/ 258 w 421"/>
              <a:gd name="T7" fmla="*/ 184 h 531"/>
              <a:gd name="T8" fmla="*/ 160 w 421"/>
              <a:gd name="T9" fmla="*/ 137 h 531"/>
              <a:gd name="T10" fmla="*/ 140 w 421"/>
              <a:gd name="T11" fmla="*/ 97 h 531"/>
              <a:gd name="T12" fmla="*/ 142 w 421"/>
              <a:gd name="T13" fmla="*/ 72 h 531"/>
              <a:gd name="T14" fmla="*/ 157 w 421"/>
              <a:gd name="T15" fmla="*/ 35 h 531"/>
              <a:gd name="T16" fmla="*/ 83 w 421"/>
              <a:gd name="T17" fmla="*/ 0 h 531"/>
              <a:gd name="T18" fmla="*/ 59 w 421"/>
              <a:gd name="T19" fmla="*/ 8 h 531"/>
              <a:gd name="T20" fmla="*/ 43 w 421"/>
              <a:gd name="T21" fmla="*/ 31 h 531"/>
              <a:gd name="T22" fmla="*/ 61 w 421"/>
              <a:gd name="T23" fmla="*/ 60 h 531"/>
              <a:gd name="T24" fmla="*/ 61 w 421"/>
              <a:gd name="T25" fmla="*/ 97 h 531"/>
              <a:gd name="T26" fmla="*/ 34 w 421"/>
              <a:gd name="T27" fmla="*/ 132 h 531"/>
              <a:gd name="T28" fmla="*/ 26 w 421"/>
              <a:gd name="T29" fmla="*/ 174 h 531"/>
              <a:gd name="T30" fmla="*/ 15 w 421"/>
              <a:gd name="T31" fmla="*/ 236 h 531"/>
              <a:gd name="T32" fmla="*/ 0 w 421"/>
              <a:gd name="T33" fmla="*/ 267 h 531"/>
              <a:gd name="T34" fmla="*/ 34 w 421"/>
              <a:gd name="T35" fmla="*/ 303 h 531"/>
              <a:gd name="T36" fmla="*/ 37 w 421"/>
              <a:gd name="T37" fmla="*/ 365 h 531"/>
              <a:gd name="T38" fmla="*/ 46 w 421"/>
              <a:gd name="T39" fmla="*/ 417 h 531"/>
              <a:gd name="T40" fmla="*/ 72 w 421"/>
              <a:gd name="T41" fmla="*/ 450 h 531"/>
              <a:gd name="T42" fmla="*/ 79 w 421"/>
              <a:gd name="T43" fmla="*/ 485 h 531"/>
              <a:gd name="T44" fmla="*/ 111 w 421"/>
              <a:gd name="T45" fmla="*/ 531 h 531"/>
              <a:gd name="T46" fmla="*/ 124 w 421"/>
              <a:gd name="T47" fmla="*/ 522 h 531"/>
              <a:gd name="T48" fmla="*/ 142 w 421"/>
              <a:gd name="T49" fmla="*/ 487 h 531"/>
              <a:gd name="T50" fmla="*/ 144 w 421"/>
              <a:gd name="T51" fmla="*/ 454 h 531"/>
              <a:gd name="T52" fmla="*/ 160 w 421"/>
              <a:gd name="T53" fmla="*/ 437 h 531"/>
              <a:gd name="T54" fmla="*/ 188 w 421"/>
              <a:gd name="T55" fmla="*/ 385 h 531"/>
              <a:gd name="T56" fmla="*/ 210 w 421"/>
              <a:gd name="T57" fmla="*/ 381 h 531"/>
              <a:gd name="T58" fmla="*/ 232 w 421"/>
              <a:gd name="T59" fmla="*/ 342 h 531"/>
              <a:gd name="T60" fmla="*/ 252 w 421"/>
              <a:gd name="T61" fmla="*/ 340 h 531"/>
              <a:gd name="T62" fmla="*/ 276 w 421"/>
              <a:gd name="T63" fmla="*/ 315 h 531"/>
              <a:gd name="T64" fmla="*/ 291 w 421"/>
              <a:gd name="T65" fmla="*/ 325 h 531"/>
              <a:gd name="T66" fmla="*/ 313 w 421"/>
              <a:gd name="T67" fmla="*/ 319 h 531"/>
              <a:gd name="T68" fmla="*/ 350 w 421"/>
              <a:gd name="T69" fmla="*/ 327 h 531"/>
              <a:gd name="T70" fmla="*/ 353 w 421"/>
              <a:gd name="T71" fmla="*/ 288 h 531"/>
              <a:gd name="T72" fmla="*/ 372 w 421"/>
              <a:gd name="T73" fmla="*/ 278 h 531"/>
              <a:gd name="T74" fmla="*/ 388 w 421"/>
              <a:gd name="T75" fmla="*/ 251 h 531"/>
              <a:gd name="T76" fmla="*/ 421 w 421"/>
              <a:gd name="T77" fmla="*/ 234 h 531"/>
              <a:gd name="T78" fmla="*/ 379 w 421"/>
              <a:gd name="T79" fmla="*/ 199 h 53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421"/>
              <a:gd name="T121" fmla="*/ 0 h 531"/>
              <a:gd name="T122" fmla="*/ 421 w 421"/>
              <a:gd name="T123" fmla="*/ 531 h 53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421" h="531">
                <a:moveTo>
                  <a:pt x="379" y="199"/>
                </a:moveTo>
                <a:lnTo>
                  <a:pt x="337" y="182"/>
                </a:lnTo>
                <a:lnTo>
                  <a:pt x="287" y="184"/>
                </a:lnTo>
                <a:lnTo>
                  <a:pt x="258" y="184"/>
                </a:lnTo>
                <a:lnTo>
                  <a:pt x="160" y="137"/>
                </a:lnTo>
                <a:lnTo>
                  <a:pt x="140" y="97"/>
                </a:lnTo>
                <a:lnTo>
                  <a:pt x="142" y="72"/>
                </a:lnTo>
                <a:lnTo>
                  <a:pt x="157" y="35"/>
                </a:lnTo>
                <a:lnTo>
                  <a:pt x="83" y="0"/>
                </a:lnTo>
                <a:lnTo>
                  <a:pt x="59" y="8"/>
                </a:lnTo>
                <a:lnTo>
                  <a:pt x="43" y="31"/>
                </a:lnTo>
                <a:lnTo>
                  <a:pt x="61" y="60"/>
                </a:lnTo>
                <a:lnTo>
                  <a:pt x="61" y="97"/>
                </a:lnTo>
                <a:lnTo>
                  <a:pt x="34" y="132"/>
                </a:lnTo>
                <a:lnTo>
                  <a:pt x="26" y="174"/>
                </a:lnTo>
                <a:lnTo>
                  <a:pt x="15" y="236"/>
                </a:lnTo>
                <a:lnTo>
                  <a:pt x="0" y="267"/>
                </a:lnTo>
                <a:lnTo>
                  <a:pt x="34" y="303"/>
                </a:lnTo>
                <a:lnTo>
                  <a:pt x="37" y="365"/>
                </a:lnTo>
                <a:lnTo>
                  <a:pt x="46" y="417"/>
                </a:lnTo>
                <a:lnTo>
                  <a:pt x="72" y="450"/>
                </a:lnTo>
                <a:lnTo>
                  <a:pt x="79" y="485"/>
                </a:lnTo>
                <a:lnTo>
                  <a:pt x="111" y="531"/>
                </a:lnTo>
                <a:lnTo>
                  <a:pt x="124" y="522"/>
                </a:lnTo>
                <a:lnTo>
                  <a:pt x="142" y="487"/>
                </a:lnTo>
                <a:lnTo>
                  <a:pt x="144" y="454"/>
                </a:lnTo>
                <a:lnTo>
                  <a:pt x="160" y="437"/>
                </a:lnTo>
                <a:lnTo>
                  <a:pt x="188" y="385"/>
                </a:lnTo>
                <a:lnTo>
                  <a:pt x="210" y="381"/>
                </a:lnTo>
                <a:lnTo>
                  <a:pt x="232" y="342"/>
                </a:lnTo>
                <a:lnTo>
                  <a:pt x="252" y="340"/>
                </a:lnTo>
                <a:lnTo>
                  <a:pt x="276" y="315"/>
                </a:lnTo>
                <a:lnTo>
                  <a:pt x="291" y="325"/>
                </a:lnTo>
                <a:lnTo>
                  <a:pt x="313" y="319"/>
                </a:lnTo>
                <a:lnTo>
                  <a:pt x="350" y="327"/>
                </a:lnTo>
                <a:lnTo>
                  <a:pt x="353" y="288"/>
                </a:lnTo>
                <a:lnTo>
                  <a:pt x="372" y="278"/>
                </a:lnTo>
                <a:lnTo>
                  <a:pt x="388" y="251"/>
                </a:lnTo>
                <a:lnTo>
                  <a:pt x="421" y="234"/>
                </a:lnTo>
                <a:lnTo>
                  <a:pt x="379" y="199"/>
                </a:lnTo>
                <a:close/>
              </a:path>
            </a:pathLst>
          </a:custGeom>
          <a:solidFill>
            <a:srgbClr val="FFFF00"/>
          </a:solidFill>
          <a:ln w="12700" cap="flat">
            <a:solidFill>
              <a:schemeClr val="tx2"/>
            </a:solidFill>
            <a:prstDash val="solid"/>
            <a:round/>
            <a:headEnd/>
            <a:tailEnd/>
          </a:ln>
        </p:spPr>
        <p:txBody>
          <a:bodyPr/>
          <a:lstStyle/>
          <a:p>
            <a:endParaRPr lang="ja-JP" altLang="en-US"/>
          </a:p>
        </p:txBody>
      </p:sp>
      <p:sp>
        <p:nvSpPr>
          <p:cNvPr id="23579" name="Freeform 36"/>
          <p:cNvSpPr>
            <a:spLocks/>
          </p:cNvSpPr>
          <p:nvPr/>
        </p:nvSpPr>
        <p:spPr bwMode="auto">
          <a:xfrm>
            <a:off x="2625725" y="4075113"/>
            <a:ext cx="53975" cy="109537"/>
          </a:xfrm>
          <a:custGeom>
            <a:avLst/>
            <a:gdLst>
              <a:gd name="T0" fmla="*/ 14 w 34"/>
              <a:gd name="T1" fmla="*/ 0 h 62"/>
              <a:gd name="T2" fmla="*/ 3 w 34"/>
              <a:gd name="T3" fmla="*/ 15 h 62"/>
              <a:gd name="T4" fmla="*/ 0 w 34"/>
              <a:gd name="T5" fmla="*/ 38 h 62"/>
              <a:gd name="T6" fmla="*/ 16 w 34"/>
              <a:gd name="T7" fmla="*/ 56 h 62"/>
              <a:gd name="T8" fmla="*/ 33 w 34"/>
              <a:gd name="T9" fmla="*/ 62 h 62"/>
              <a:gd name="T10" fmla="*/ 34 w 34"/>
              <a:gd name="T11" fmla="*/ 2 h 62"/>
              <a:gd name="T12" fmla="*/ 14 w 34"/>
              <a:gd name="T13" fmla="*/ 0 h 62"/>
              <a:gd name="T14" fmla="*/ 0 60000 65536"/>
              <a:gd name="T15" fmla="*/ 0 60000 65536"/>
              <a:gd name="T16" fmla="*/ 0 60000 65536"/>
              <a:gd name="T17" fmla="*/ 0 60000 65536"/>
              <a:gd name="T18" fmla="*/ 0 60000 65536"/>
              <a:gd name="T19" fmla="*/ 0 60000 65536"/>
              <a:gd name="T20" fmla="*/ 0 60000 65536"/>
              <a:gd name="T21" fmla="*/ 0 w 34"/>
              <a:gd name="T22" fmla="*/ 0 h 62"/>
              <a:gd name="T23" fmla="*/ 34 w 34"/>
              <a:gd name="T24" fmla="*/ 62 h 6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4" h="62">
                <a:moveTo>
                  <a:pt x="14" y="0"/>
                </a:moveTo>
                <a:lnTo>
                  <a:pt x="3" y="15"/>
                </a:lnTo>
                <a:lnTo>
                  <a:pt x="0" y="38"/>
                </a:lnTo>
                <a:lnTo>
                  <a:pt x="16" y="56"/>
                </a:lnTo>
                <a:lnTo>
                  <a:pt x="33" y="62"/>
                </a:lnTo>
                <a:lnTo>
                  <a:pt x="34" y="2"/>
                </a:lnTo>
                <a:lnTo>
                  <a:pt x="14" y="0"/>
                </a:lnTo>
                <a:close/>
              </a:path>
            </a:pathLst>
          </a:custGeom>
          <a:solidFill>
            <a:srgbClr val="FFFF00"/>
          </a:solidFill>
          <a:ln w="12700" cap="flat">
            <a:noFill/>
            <a:prstDash val="solid"/>
            <a:round/>
            <a:headEnd/>
            <a:tailEnd/>
          </a:ln>
        </p:spPr>
        <p:txBody>
          <a:bodyPr/>
          <a:lstStyle/>
          <a:p>
            <a:endParaRPr lang="ja-JP" altLang="en-US"/>
          </a:p>
        </p:txBody>
      </p:sp>
      <p:sp>
        <p:nvSpPr>
          <p:cNvPr id="23580" name="Line 37"/>
          <p:cNvSpPr>
            <a:spLocks noChangeShapeType="1"/>
          </p:cNvSpPr>
          <p:nvPr/>
        </p:nvSpPr>
        <p:spPr bwMode="auto">
          <a:xfrm>
            <a:off x="1619250" y="3622675"/>
            <a:ext cx="0" cy="0"/>
          </a:xfrm>
          <a:prstGeom prst="line">
            <a:avLst/>
          </a:prstGeom>
          <a:noFill/>
          <a:ln w="9525">
            <a:noFill/>
            <a:round/>
            <a:headEnd/>
            <a:tailEnd/>
          </a:ln>
        </p:spPr>
        <p:txBody>
          <a:bodyPr/>
          <a:lstStyle/>
          <a:p>
            <a:endParaRPr lang="ja-JP" altLang="en-US"/>
          </a:p>
        </p:txBody>
      </p:sp>
      <p:sp>
        <p:nvSpPr>
          <p:cNvPr id="23581" name="Line 38"/>
          <p:cNvSpPr>
            <a:spLocks noChangeShapeType="1"/>
          </p:cNvSpPr>
          <p:nvPr/>
        </p:nvSpPr>
        <p:spPr bwMode="auto">
          <a:xfrm>
            <a:off x="1619250" y="3622675"/>
            <a:ext cx="0" cy="0"/>
          </a:xfrm>
          <a:prstGeom prst="line">
            <a:avLst/>
          </a:prstGeom>
          <a:noFill/>
          <a:ln w="12700">
            <a:solidFill>
              <a:srgbClr val="000000"/>
            </a:solidFill>
            <a:round/>
            <a:headEnd/>
            <a:tailEnd/>
          </a:ln>
        </p:spPr>
        <p:txBody>
          <a:bodyPr/>
          <a:lstStyle/>
          <a:p>
            <a:endParaRPr lang="ja-JP" altLang="en-US"/>
          </a:p>
        </p:txBody>
      </p:sp>
      <p:sp useBgFill="1">
        <p:nvSpPr>
          <p:cNvPr id="23582" name="Freeform 39"/>
          <p:cNvSpPr>
            <a:spLocks/>
          </p:cNvSpPr>
          <p:nvPr/>
        </p:nvSpPr>
        <p:spPr bwMode="auto">
          <a:xfrm>
            <a:off x="1849438" y="2747963"/>
            <a:ext cx="142875" cy="369887"/>
          </a:xfrm>
          <a:custGeom>
            <a:avLst/>
            <a:gdLst>
              <a:gd name="T0" fmla="*/ 33 w 90"/>
              <a:gd name="T1" fmla="*/ 202 h 210"/>
              <a:gd name="T2" fmla="*/ 14 w 90"/>
              <a:gd name="T3" fmla="*/ 143 h 210"/>
              <a:gd name="T4" fmla="*/ 18 w 90"/>
              <a:gd name="T5" fmla="*/ 114 h 210"/>
              <a:gd name="T6" fmla="*/ 0 w 90"/>
              <a:gd name="T7" fmla="*/ 71 h 210"/>
              <a:gd name="T8" fmla="*/ 31 w 90"/>
              <a:gd name="T9" fmla="*/ 5 h 210"/>
              <a:gd name="T10" fmla="*/ 62 w 90"/>
              <a:gd name="T11" fmla="*/ 0 h 210"/>
              <a:gd name="T12" fmla="*/ 81 w 90"/>
              <a:gd name="T13" fmla="*/ 38 h 210"/>
              <a:gd name="T14" fmla="*/ 59 w 90"/>
              <a:gd name="T15" fmla="*/ 69 h 210"/>
              <a:gd name="T16" fmla="*/ 68 w 90"/>
              <a:gd name="T17" fmla="*/ 90 h 210"/>
              <a:gd name="T18" fmla="*/ 88 w 90"/>
              <a:gd name="T19" fmla="*/ 87 h 210"/>
              <a:gd name="T20" fmla="*/ 88 w 90"/>
              <a:gd name="T21" fmla="*/ 104 h 210"/>
              <a:gd name="T22" fmla="*/ 73 w 90"/>
              <a:gd name="T23" fmla="*/ 121 h 210"/>
              <a:gd name="T24" fmla="*/ 88 w 90"/>
              <a:gd name="T25" fmla="*/ 160 h 210"/>
              <a:gd name="T26" fmla="*/ 90 w 90"/>
              <a:gd name="T27" fmla="*/ 191 h 210"/>
              <a:gd name="T28" fmla="*/ 70 w 90"/>
              <a:gd name="T29" fmla="*/ 210 h 210"/>
              <a:gd name="T30" fmla="*/ 33 w 90"/>
              <a:gd name="T31" fmla="*/ 202 h 21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90"/>
              <a:gd name="T49" fmla="*/ 0 h 210"/>
              <a:gd name="T50" fmla="*/ 90 w 90"/>
              <a:gd name="T51" fmla="*/ 210 h 21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90" h="210">
                <a:moveTo>
                  <a:pt x="33" y="202"/>
                </a:moveTo>
                <a:lnTo>
                  <a:pt x="14" y="143"/>
                </a:lnTo>
                <a:lnTo>
                  <a:pt x="18" y="114"/>
                </a:lnTo>
                <a:lnTo>
                  <a:pt x="0" y="71"/>
                </a:lnTo>
                <a:lnTo>
                  <a:pt x="31" y="5"/>
                </a:lnTo>
                <a:lnTo>
                  <a:pt x="62" y="0"/>
                </a:lnTo>
                <a:lnTo>
                  <a:pt x="81" y="38"/>
                </a:lnTo>
                <a:lnTo>
                  <a:pt x="59" y="69"/>
                </a:lnTo>
                <a:lnTo>
                  <a:pt x="68" y="90"/>
                </a:lnTo>
                <a:lnTo>
                  <a:pt x="88" y="87"/>
                </a:lnTo>
                <a:lnTo>
                  <a:pt x="88" y="104"/>
                </a:lnTo>
                <a:lnTo>
                  <a:pt x="73" y="121"/>
                </a:lnTo>
                <a:lnTo>
                  <a:pt x="88" y="160"/>
                </a:lnTo>
                <a:lnTo>
                  <a:pt x="90" y="191"/>
                </a:lnTo>
                <a:lnTo>
                  <a:pt x="70" y="210"/>
                </a:lnTo>
                <a:lnTo>
                  <a:pt x="33" y="202"/>
                </a:lnTo>
                <a:close/>
              </a:path>
            </a:pathLst>
          </a:custGeom>
          <a:ln w="12700" cap="flat">
            <a:noFill/>
            <a:prstDash val="solid"/>
            <a:round/>
            <a:headEnd/>
            <a:tailEnd/>
          </a:ln>
        </p:spPr>
        <p:txBody>
          <a:bodyPr/>
          <a:lstStyle/>
          <a:p>
            <a:endParaRPr lang="ja-JP" altLang="en-US"/>
          </a:p>
        </p:txBody>
      </p:sp>
      <p:sp>
        <p:nvSpPr>
          <p:cNvPr id="23583" name="Freeform 9"/>
          <p:cNvSpPr>
            <a:spLocks/>
          </p:cNvSpPr>
          <p:nvPr/>
        </p:nvSpPr>
        <p:spPr bwMode="auto">
          <a:xfrm>
            <a:off x="7359650" y="3467100"/>
            <a:ext cx="233363" cy="120650"/>
          </a:xfrm>
          <a:custGeom>
            <a:avLst/>
            <a:gdLst>
              <a:gd name="T0" fmla="*/ 0 w 147"/>
              <a:gd name="T1" fmla="*/ 9 h 73"/>
              <a:gd name="T2" fmla="*/ 28 w 147"/>
              <a:gd name="T3" fmla="*/ 9 h 73"/>
              <a:gd name="T4" fmla="*/ 51 w 147"/>
              <a:gd name="T5" fmla="*/ 0 h 73"/>
              <a:gd name="T6" fmla="*/ 68 w 147"/>
              <a:gd name="T7" fmla="*/ 11 h 73"/>
              <a:gd name="T8" fmla="*/ 103 w 147"/>
              <a:gd name="T9" fmla="*/ 27 h 73"/>
              <a:gd name="T10" fmla="*/ 119 w 147"/>
              <a:gd name="T11" fmla="*/ 25 h 73"/>
              <a:gd name="T12" fmla="*/ 132 w 147"/>
              <a:gd name="T13" fmla="*/ 44 h 73"/>
              <a:gd name="T14" fmla="*/ 147 w 147"/>
              <a:gd name="T15" fmla="*/ 61 h 73"/>
              <a:gd name="T16" fmla="*/ 132 w 147"/>
              <a:gd name="T17" fmla="*/ 69 h 73"/>
              <a:gd name="T18" fmla="*/ 112 w 147"/>
              <a:gd name="T19" fmla="*/ 73 h 73"/>
              <a:gd name="T20" fmla="*/ 94 w 147"/>
              <a:gd name="T21" fmla="*/ 48 h 73"/>
              <a:gd name="T22" fmla="*/ 64 w 147"/>
              <a:gd name="T23" fmla="*/ 44 h 73"/>
              <a:gd name="T24" fmla="*/ 44 w 147"/>
              <a:gd name="T25" fmla="*/ 27 h 73"/>
              <a:gd name="T26" fmla="*/ 17 w 147"/>
              <a:gd name="T27" fmla="*/ 23 h 73"/>
              <a:gd name="T28" fmla="*/ 0 w 147"/>
              <a:gd name="T29" fmla="*/ 9 h 7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47"/>
              <a:gd name="T46" fmla="*/ 0 h 73"/>
              <a:gd name="T47" fmla="*/ 147 w 147"/>
              <a:gd name="T48" fmla="*/ 73 h 7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47" h="73">
                <a:moveTo>
                  <a:pt x="0" y="9"/>
                </a:moveTo>
                <a:lnTo>
                  <a:pt x="28" y="9"/>
                </a:lnTo>
                <a:lnTo>
                  <a:pt x="51" y="0"/>
                </a:lnTo>
                <a:lnTo>
                  <a:pt x="68" y="11"/>
                </a:lnTo>
                <a:lnTo>
                  <a:pt x="103" y="27"/>
                </a:lnTo>
                <a:lnTo>
                  <a:pt x="119" y="25"/>
                </a:lnTo>
                <a:lnTo>
                  <a:pt x="132" y="44"/>
                </a:lnTo>
                <a:lnTo>
                  <a:pt x="147" y="61"/>
                </a:lnTo>
                <a:lnTo>
                  <a:pt x="132" y="69"/>
                </a:lnTo>
                <a:lnTo>
                  <a:pt x="112" y="73"/>
                </a:lnTo>
                <a:lnTo>
                  <a:pt x="94" y="48"/>
                </a:lnTo>
                <a:lnTo>
                  <a:pt x="64" y="44"/>
                </a:lnTo>
                <a:lnTo>
                  <a:pt x="44" y="27"/>
                </a:lnTo>
                <a:lnTo>
                  <a:pt x="17" y="23"/>
                </a:lnTo>
                <a:lnTo>
                  <a:pt x="0" y="9"/>
                </a:lnTo>
                <a:close/>
              </a:path>
            </a:pathLst>
          </a:custGeom>
          <a:solidFill>
            <a:srgbClr val="5E5E5E"/>
          </a:solidFill>
          <a:ln w="12700" cap="flat">
            <a:noFill/>
            <a:prstDash val="solid"/>
            <a:round/>
            <a:headEnd/>
            <a:tailEnd/>
          </a:ln>
        </p:spPr>
        <p:txBody>
          <a:bodyPr/>
          <a:lstStyle/>
          <a:p>
            <a:endParaRPr lang="ja-JP" altLang="en-US"/>
          </a:p>
        </p:txBody>
      </p:sp>
      <p:sp>
        <p:nvSpPr>
          <p:cNvPr id="23584" name="Freeform 41"/>
          <p:cNvSpPr>
            <a:spLocks/>
          </p:cNvSpPr>
          <p:nvPr/>
        </p:nvSpPr>
        <p:spPr bwMode="auto">
          <a:xfrm>
            <a:off x="2543175" y="2582863"/>
            <a:ext cx="1487488" cy="1841500"/>
          </a:xfrm>
          <a:custGeom>
            <a:avLst/>
            <a:gdLst>
              <a:gd name="T0" fmla="*/ 844 w 937"/>
              <a:gd name="T1" fmla="*/ 95 h 1043"/>
              <a:gd name="T2" fmla="*/ 737 w 937"/>
              <a:gd name="T3" fmla="*/ 19 h 1043"/>
              <a:gd name="T4" fmla="*/ 708 w 937"/>
              <a:gd name="T5" fmla="*/ 75 h 1043"/>
              <a:gd name="T6" fmla="*/ 573 w 937"/>
              <a:gd name="T7" fmla="*/ 100 h 1043"/>
              <a:gd name="T8" fmla="*/ 463 w 937"/>
              <a:gd name="T9" fmla="*/ 52 h 1043"/>
              <a:gd name="T10" fmla="*/ 399 w 937"/>
              <a:gd name="T11" fmla="*/ 0 h 1043"/>
              <a:gd name="T12" fmla="*/ 340 w 937"/>
              <a:gd name="T13" fmla="*/ 50 h 1043"/>
              <a:gd name="T14" fmla="*/ 222 w 937"/>
              <a:gd name="T15" fmla="*/ 60 h 1043"/>
              <a:gd name="T16" fmla="*/ 103 w 937"/>
              <a:gd name="T17" fmla="*/ 160 h 1043"/>
              <a:gd name="T18" fmla="*/ 6 w 937"/>
              <a:gd name="T19" fmla="*/ 278 h 1043"/>
              <a:gd name="T20" fmla="*/ 74 w 937"/>
              <a:gd name="T21" fmla="*/ 363 h 1043"/>
              <a:gd name="T22" fmla="*/ 57 w 937"/>
              <a:gd name="T23" fmla="*/ 425 h 1043"/>
              <a:gd name="T24" fmla="*/ 118 w 937"/>
              <a:gd name="T25" fmla="*/ 485 h 1043"/>
              <a:gd name="T26" fmla="*/ 204 w 937"/>
              <a:gd name="T27" fmla="*/ 512 h 1043"/>
              <a:gd name="T28" fmla="*/ 296 w 937"/>
              <a:gd name="T29" fmla="*/ 527 h 1043"/>
              <a:gd name="T30" fmla="*/ 305 w 937"/>
              <a:gd name="T31" fmla="*/ 579 h 1043"/>
              <a:gd name="T32" fmla="*/ 270 w 937"/>
              <a:gd name="T33" fmla="*/ 616 h 1043"/>
              <a:gd name="T34" fmla="*/ 278 w 937"/>
              <a:gd name="T35" fmla="*/ 707 h 1043"/>
              <a:gd name="T36" fmla="*/ 324 w 937"/>
              <a:gd name="T37" fmla="*/ 761 h 1043"/>
              <a:gd name="T38" fmla="*/ 335 w 937"/>
              <a:gd name="T39" fmla="*/ 846 h 1043"/>
              <a:gd name="T40" fmla="*/ 351 w 937"/>
              <a:gd name="T41" fmla="*/ 919 h 1043"/>
              <a:gd name="T42" fmla="*/ 358 w 937"/>
              <a:gd name="T43" fmla="*/ 964 h 1043"/>
              <a:gd name="T44" fmla="*/ 386 w 937"/>
              <a:gd name="T45" fmla="*/ 1016 h 1043"/>
              <a:gd name="T46" fmla="*/ 432 w 937"/>
              <a:gd name="T47" fmla="*/ 1043 h 1043"/>
              <a:gd name="T48" fmla="*/ 423 w 937"/>
              <a:gd name="T49" fmla="*/ 985 h 1043"/>
              <a:gd name="T50" fmla="*/ 397 w 937"/>
              <a:gd name="T51" fmla="*/ 935 h 1043"/>
              <a:gd name="T52" fmla="*/ 358 w 937"/>
              <a:gd name="T53" fmla="*/ 871 h 1043"/>
              <a:gd name="T54" fmla="*/ 381 w 937"/>
              <a:gd name="T55" fmla="*/ 809 h 1043"/>
              <a:gd name="T56" fmla="*/ 410 w 937"/>
              <a:gd name="T57" fmla="*/ 842 h 1043"/>
              <a:gd name="T58" fmla="*/ 439 w 937"/>
              <a:gd name="T59" fmla="*/ 886 h 1043"/>
              <a:gd name="T60" fmla="*/ 474 w 937"/>
              <a:gd name="T61" fmla="*/ 892 h 1043"/>
              <a:gd name="T62" fmla="*/ 500 w 937"/>
              <a:gd name="T63" fmla="*/ 852 h 1043"/>
              <a:gd name="T64" fmla="*/ 511 w 937"/>
              <a:gd name="T65" fmla="*/ 792 h 1043"/>
              <a:gd name="T66" fmla="*/ 509 w 937"/>
              <a:gd name="T67" fmla="*/ 716 h 1043"/>
              <a:gd name="T68" fmla="*/ 487 w 937"/>
              <a:gd name="T69" fmla="*/ 682 h 1043"/>
              <a:gd name="T70" fmla="*/ 559 w 937"/>
              <a:gd name="T71" fmla="*/ 678 h 1043"/>
              <a:gd name="T72" fmla="*/ 647 w 937"/>
              <a:gd name="T73" fmla="*/ 614 h 1043"/>
              <a:gd name="T74" fmla="*/ 700 w 937"/>
              <a:gd name="T75" fmla="*/ 548 h 1043"/>
              <a:gd name="T76" fmla="*/ 702 w 937"/>
              <a:gd name="T77" fmla="*/ 438 h 1043"/>
              <a:gd name="T78" fmla="*/ 697 w 937"/>
              <a:gd name="T79" fmla="*/ 378 h 1043"/>
              <a:gd name="T80" fmla="*/ 669 w 937"/>
              <a:gd name="T81" fmla="*/ 355 h 1043"/>
              <a:gd name="T82" fmla="*/ 739 w 937"/>
              <a:gd name="T83" fmla="*/ 328 h 1043"/>
              <a:gd name="T84" fmla="*/ 796 w 937"/>
              <a:gd name="T85" fmla="*/ 386 h 1043"/>
              <a:gd name="T86" fmla="*/ 812 w 937"/>
              <a:gd name="T87" fmla="*/ 436 h 1043"/>
              <a:gd name="T88" fmla="*/ 858 w 937"/>
              <a:gd name="T89" fmla="*/ 419 h 1043"/>
              <a:gd name="T90" fmla="*/ 833 w 937"/>
              <a:gd name="T91" fmla="*/ 359 h 1043"/>
              <a:gd name="T92" fmla="*/ 855 w 937"/>
              <a:gd name="T93" fmla="*/ 301 h 1043"/>
              <a:gd name="T94" fmla="*/ 891 w 937"/>
              <a:gd name="T95" fmla="*/ 263 h 1043"/>
              <a:gd name="T96" fmla="*/ 893 w 937"/>
              <a:gd name="T97" fmla="*/ 197 h 1043"/>
              <a:gd name="T98" fmla="*/ 937 w 937"/>
              <a:gd name="T99" fmla="*/ 129 h 104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937"/>
              <a:gd name="T151" fmla="*/ 0 h 1043"/>
              <a:gd name="T152" fmla="*/ 937 w 937"/>
              <a:gd name="T153" fmla="*/ 1043 h 1043"/>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937" h="1043">
                <a:moveTo>
                  <a:pt x="886" y="125"/>
                </a:moveTo>
                <a:lnTo>
                  <a:pt x="844" y="95"/>
                </a:lnTo>
                <a:lnTo>
                  <a:pt x="807" y="27"/>
                </a:lnTo>
                <a:lnTo>
                  <a:pt x="737" y="19"/>
                </a:lnTo>
                <a:lnTo>
                  <a:pt x="704" y="35"/>
                </a:lnTo>
                <a:lnTo>
                  <a:pt x="708" y="75"/>
                </a:lnTo>
                <a:lnTo>
                  <a:pt x="669" y="95"/>
                </a:lnTo>
                <a:lnTo>
                  <a:pt x="573" y="100"/>
                </a:lnTo>
                <a:lnTo>
                  <a:pt x="531" y="66"/>
                </a:lnTo>
                <a:lnTo>
                  <a:pt x="463" y="52"/>
                </a:lnTo>
                <a:lnTo>
                  <a:pt x="439" y="8"/>
                </a:lnTo>
                <a:lnTo>
                  <a:pt x="399" y="0"/>
                </a:lnTo>
                <a:lnTo>
                  <a:pt x="375" y="29"/>
                </a:lnTo>
                <a:lnTo>
                  <a:pt x="340" y="50"/>
                </a:lnTo>
                <a:lnTo>
                  <a:pt x="265" y="54"/>
                </a:lnTo>
                <a:lnTo>
                  <a:pt x="222" y="60"/>
                </a:lnTo>
                <a:lnTo>
                  <a:pt x="166" y="127"/>
                </a:lnTo>
                <a:lnTo>
                  <a:pt x="103" y="160"/>
                </a:lnTo>
                <a:lnTo>
                  <a:pt x="77" y="220"/>
                </a:lnTo>
                <a:lnTo>
                  <a:pt x="6" y="278"/>
                </a:lnTo>
                <a:lnTo>
                  <a:pt x="0" y="328"/>
                </a:lnTo>
                <a:lnTo>
                  <a:pt x="74" y="363"/>
                </a:lnTo>
                <a:lnTo>
                  <a:pt x="59" y="400"/>
                </a:lnTo>
                <a:lnTo>
                  <a:pt x="57" y="425"/>
                </a:lnTo>
                <a:lnTo>
                  <a:pt x="77" y="465"/>
                </a:lnTo>
                <a:lnTo>
                  <a:pt x="118" y="485"/>
                </a:lnTo>
                <a:lnTo>
                  <a:pt x="175" y="512"/>
                </a:lnTo>
                <a:lnTo>
                  <a:pt x="204" y="512"/>
                </a:lnTo>
                <a:lnTo>
                  <a:pt x="256" y="510"/>
                </a:lnTo>
                <a:lnTo>
                  <a:pt x="296" y="527"/>
                </a:lnTo>
                <a:lnTo>
                  <a:pt x="338" y="562"/>
                </a:lnTo>
                <a:lnTo>
                  <a:pt x="305" y="579"/>
                </a:lnTo>
                <a:lnTo>
                  <a:pt x="289" y="606"/>
                </a:lnTo>
                <a:lnTo>
                  <a:pt x="270" y="616"/>
                </a:lnTo>
                <a:lnTo>
                  <a:pt x="267" y="655"/>
                </a:lnTo>
                <a:lnTo>
                  <a:pt x="278" y="707"/>
                </a:lnTo>
                <a:lnTo>
                  <a:pt x="303" y="774"/>
                </a:lnTo>
                <a:lnTo>
                  <a:pt x="324" y="761"/>
                </a:lnTo>
                <a:lnTo>
                  <a:pt x="342" y="790"/>
                </a:lnTo>
                <a:lnTo>
                  <a:pt x="335" y="846"/>
                </a:lnTo>
                <a:lnTo>
                  <a:pt x="338" y="865"/>
                </a:lnTo>
                <a:lnTo>
                  <a:pt x="351" y="919"/>
                </a:lnTo>
                <a:lnTo>
                  <a:pt x="357" y="956"/>
                </a:lnTo>
                <a:lnTo>
                  <a:pt x="358" y="964"/>
                </a:lnTo>
                <a:lnTo>
                  <a:pt x="379" y="989"/>
                </a:lnTo>
                <a:lnTo>
                  <a:pt x="386" y="1016"/>
                </a:lnTo>
                <a:lnTo>
                  <a:pt x="408" y="1041"/>
                </a:lnTo>
                <a:lnTo>
                  <a:pt x="432" y="1043"/>
                </a:lnTo>
                <a:lnTo>
                  <a:pt x="439" y="1025"/>
                </a:lnTo>
                <a:lnTo>
                  <a:pt x="423" y="985"/>
                </a:lnTo>
                <a:lnTo>
                  <a:pt x="406" y="952"/>
                </a:lnTo>
                <a:lnTo>
                  <a:pt x="397" y="935"/>
                </a:lnTo>
                <a:lnTo>
                  <a:pt x="373" y="927"/>
                </a:lnTo>
                <a:lnTo>
                  <a:pt x="358" y="871"/>
                </a:lnTo>
                <a:lnTo>
                  <a:pt x="362" y="828"/>
                </a:lnTo>
                <a:lnTo>
                  <a:pt x="381" y="809"/>
                </a:lnTo>
                <a:lnTo>
                  <a:pt x="390" y="832"/>
                </a:lnTo>
                <a:lnTo>
                  <a:pt x="410" y="842"/>
                </a:lnTo>
                <a:lnTo>
                  <a:pt x="421" y="869"/>
                </a:lnTo>
                <a:lnTo>
                  <a:pt x="439" y="886"/>
                </a:lnTo>
                <a:lnTo>
                  <a:pt x="456" y="906"/>
                </a:lnTo>
                <a:lnTo>
                  <a:pt x="474" y="892"/>
                </a:lnTo>
                <a:lnTo>
                  <a:pt x="480" y="869"/>
                </a:lnTo>
                <a:lnTo>
                  <a:pt x="500" y="852"/>
                </a:lnTo>
                <a:lnTo>
                  <a:pt x="504" y="815"/>
                </a:lnTo>
                <a:lnTo>
                  <a:pt x="511" y="792"/>
                </a:lnTo>
                <a:lnTo>
                  <a:pt x="504" y="732"/>
                </a:lnTo>
                <a:lnTo>
                  <a:pt x="509" y="716"/>
                </a:lnTo>
                <a:lnTo>
                  <a:pt x="485" y="701"/>
                </a:lnTo>
                <a:lnTo>
                  <a:pt x="487" y="682"/>
                </a:lnTo>
                <a:lnTo>
                  <a:pt x="504" y="670"/>
                </a:lnTo>
                <a:lnTo>
                  <a:pt x="559" y="678"/>
                </a:lnTo>
                <a:lnTo>
                  <a:pt x="621" y="653"/>
                </a:lnTo>
                <a:lnTo>
                  <a:pt x="647" y="614"/>
                </a:lnTo>
                <a:lnTo>
                  <a:pt x="673" y="597"/>
                </a:lnTo>
                <a:lnTo>
                  <a:pt x="700" y="548"/>
                </a:lnTo>
                <a:lnTo>
                  <a:pt x="708" y="481"/>
                </a:lnTo>
                <a:lnTo>
                  <a:pt x="702" y="438"/>
                </a:lnTo>
                <a:lnTo>
                  <a:pt x="717" y="400"/>
                </a:lnTo>
                <a:lnTo>
                  <a:pt x="697" y="378"/>
                </a:lnTo>
                <a:lnTo>
                  <a:pt x="676" y="384"/>
                </a:lnTo>
                <a:lnTo>
                  <a:pt x="669" y="355"/>
                </a:lnTo>
                <a:lnTo>
                  <a:pt x="691" y="334"/>
                </a:lnTo>
                <a:lnTo>
                  <a:pt x="739" y="328"/>
                </a:lnTo>
                <a:lnTo>
                  <a:pt x="768" y="342"/>
                </a:lnTo>
                <a:lnTo>
                  <a:pt x="796" y="386"/>
                </a:lnTo>
                <a:lnTo>
                  <a:pt x="810" y="409"/>
                </a:lnTo>
                <a:lnTo>
                  <a:pt x="812" y="436"/>
                </a:lnTo>
                <a:lnTo>
                  <a:pt x="827" y="452"/>
                </a:lnTo>
                <a:lnTo>
                  <a:pt x="858" y="419"/>
                </a:lnTo>
                <a:lnTo>
                  <a:pt x="847" y="386"/>
                </a:lnTo>
                <a:lnTo>
                  <a:pt x="833" y="359"/>
                </a:lnTo>
                <a:lnTo>
                  <a:pt x="833" y="330"/>
                </a:lnTo>
                <a:lnTo>
                  <a:pt x="855" y="301"/>
                </a:lnTo>
                <a:lnTo>
                  <a:pt x="869" y="276"/>
                </a:lnTo>
                <a:lnTo>
                  <a:pt x="891" y="263"/>
                </a:lnTo>
                <a:lnTo>
                  <a:pt x="884" y="243"/>
                </a:lnTo>
                <a:lnTo>
                  <a:pt x="893" y="197"/>
                </a:lnTo>
                <a:lnTo>
                  <a:pt x="935" y="160"/>
                </a:lnTo>
                <a:lnTo>
                  <a:pt x="937" y="129"/>
                </a:lnTo>
                <a:lnTo>
                  <a:pt x="886" y="125"/>
                </a:lnTo>
                <a:close/>
              </a:path>
            </a:pathLst>
          </a:custGeom>
          <a:solidFill>
            <a:srgbClr val="FF6699"/>
          </a:solidFill>
          <a:ln w="12700" cap="flat" cmpd="sng">
            <a:solidFill>
              <a:srgbClr val="FF6699"/>
            </a:solidFill>
            <a:prstDash val="solid"/>
            <a:round/>
            <a:headEnd type="none" w="med" len="med"/>
            <a:tailEnd type="none" w="med" len="med"/>
          </a:ln>
        </p:spPr>
        <p:txBody>
          <a:bodyPr/>
          <a:lstStyle/>
          <a:p>
            <a:endParaRPr lang="ja-JP" altLang="en-US"/>
          </a:p>
        </p:txBody>
      </p:sp>
      <p:sp>
        <p:nvSpPr>
          <p:cNvPr id="23585" name="Freeform 42"/>
          <p:cNvSpPr>
            <a:spLocks/>
          </p:cNvSpPr>
          <p:nvPr/>
        </p:nvSpPr>
        <p:spPr bwMode="auto">
          <a:xfrm>
            <a:off x="474663" y="3033713"/>
            <a:ext cx="2033587" cy="1160462"/>
          </a:xfrm>
          <a:custGeom>
            <a:avLst/>
            <a:gdLst>
              <a:gd name="T0" fmla="*/ 1263 w 1281"/>
              <a:gd name="T1" fmla="*/ 104 h 658"/>
              <a:gd name="T2" fmla="*/ 1242 w 1281"/>
              <a:gd name="T3" fmla="*/ 50 h 658"/>
              <a:gd name="T4" fmla="*/ 1143 w 1281"/>
              <a:gd name="T5" fmla="*/ 91 h 658"/>
              <a:gd name="T6" fmla="*/ 1079 w 1281"/>
              <a:gd name="T7" fmla="*/ 62 h 658"/>
              <a:gd name="T8" fmla="*/ 967 w 1281"/>
              <a:gd name="T9" fmla="*/ 29 h 658"/>
              <a:gd name="T10" fmla="*/ 956 w 1281"/>
              <a:gd name="T11" fmla="*/ 29 h 658"/>
              <a:gd name="T12" fmla="*/ 899 w 1281"/>
              <a:gd name="T13" fmla="*/ 40 h 658"/>
              <a:gd name="T14" fmla="*/ 847 w 1281"/>
              <a:gd name="T15" fmla="*/ 13 h 658"/>
              <a:gd name="T16" fmla="*/ 792 w 1281"/>
              <a:gd name="T17" fmla="*/ 56 h 658"/>
              <a:gd name="T18" fmla="*/ 735 w 1281"/>
              <a:gd name="T19" fmla="*/ 114 h 658"/>
              <a:gd name="T20" fmla="*/ 700 w 1281"/>
              <a:gd name="T21" fmla="*/ 100 h 658"/>
              <a:gd name="T22" fmla="*/ 605 w 1281"/>
              <a:gd name="T23" fmla="*/ 149 h 658"/>
              <a:gd name="T24" fmla="*/ 522 w 1281"/>
              <a:gd name="T25" fmla="*/ 108 h 658"/>
              <a:gd name="T26" fmla="*/ 452 w 1281"/>
              <a:gd name="T27" fmla="*/ 118 h 658"/>
              <a:gd name="T28" fmla="*/ 381 w 1281"/>
              <a:gd name="T29" fmla="*/ 98 h 658"/>
              <a:gd name="T30" fmla="*/ 355 w 1281"/>
              <a:gd name="T31" fmla="*/ 21 h 658"/>
              <a:gd name="T32" fmla="*/ 292 w 1281"/>
              <a:gd name="T33" fmla="*/ 8 h 658"/>
              <a:gd name="T34" fmla="*/ 206 w 1281"/>
              <a:gd name="T35" fmla="*/ 23 h 658"/>
              <a:gd name="T36" fmla="*/ 90 w 1281"/>
              <a:gd name="T37" fmla="*/ 37 h 658"/>
              <a:gd name="T38" fmla="*/ 0 w 1281"/>
              <a:gd name="T39" fmla="*/ 147 h 658"/>
              <a:gd name="T40" fmla="*/ 66 w 1281"/>
              <a:gd name="T41" fmla="*/ 218 h 658"/>
              <a:gd name="T42" fmla="*/ 184 w 1281"/>
              <a:gd name="T43" fmla="*/ 349 h 658"/>
              <a:gd name="T44" fmla="*/ 313 w 1281"/>
              <a:gd name="T45" fmla="*/ 268 h 658"/>
              <a:gd name="T46" fmla="*/ 417 w 1281"/>
              <a:gd name="T47" fmla="*/ 274 h 658"/>
              <a:gd name="T48" fmla="*/ 511 w 1281"/>
              <a:gd name="T49" fmla="*/ 427 h 658"/>
              <a:gd name="T50" fmla="*/ 473 w 1281"/>
              <a:gd name="T51" fmla="*/ 510 h 658"/>
              <a:gd name="T52" fmla="*/ 548 w 1281"/>
              <a:gd name="T53" fmla="*/ 606 h 658"/>
              <a:gd name="T54" fmla="*/ 603 w 1281"/>
              <a:gd name="T55" fmla="*/ 658 h 658"/>
              <a:gd name="T56" fmla="*/ 647 w 1281"/>
              <a:gd name="T57" fmla="*/ 566 h 658"/>
              <a:gd name="T58" fmla="*/ 664 w 1281"/>
              <a:gd name="T59" fmla="*/ 517 h 658"/>
              <a:gd name="T60" fmla="*/ 702 w 1281"/>
              <a:gd name="T61" fmla="*/ 477 h 658"/>
              <a:gd name="T62" fmla="*/ 717 w 1281"/>
              <a:gd name="T63" fmla="*/ 423 h 658"/>
              <a:gd name="T64" fmla="*/ 721 w 1281"/>
              <a:gd name="T65" fmla="*/ 334 h 658"/>
              <a:gd name="T66" fmla="*/ 673 w 1281"/>
              <a:gd name="T67" fmla="*/ 216 h 658"/>
              <a:gd name="T68" fmla="*/ 706 w 1281"/>
              <a:gd name="T69" fmla="*/ 218 h 658"/>
              <a:gd name="T70" fmla="*/ 789 w 1281"/>
              <a:gd name="T71" fmla="*/ 425 h 658"/>
              <a:gd name="T72" fmla="*/ 825 w 1281"/>
              <a:gd name="T73" fmla="*/ 490 h 658"/>
              <a:gd name="T74" fmla="*/ 877 w 1281"/>
              <a:gd name="T75" fmla="*/ 473 h 658"/>
              <a:gd name="T76" fmla="*/ 932 w 1281"/>
              <a:gd name="T77" fmla="*/ 456 h 658"/>
              <a:gd name="T78" fmla="*/ 969 w 1281"/>
              <a:gd name="T79" fmla="*/ 421 h 658"/>
              <a:gd name="T80" fmla="*/ 1053 w 1281"/>
              <a:gd name="T81" fmla="*/ 359 h 658"/>
              <a:gd name="T82" fmla="*/ 1011 w 1281"/>
              <a:gd name="T83" fmla="*/ 288 h 658"/>
              <a:gd name="T84" fmla="*/ 928 w 1281"/>
              <a:gd name="T85" fmla="*/ 259 h 658"/>
              <a:gd name="T86" fmla="*/ 893 w 1281"/>
              <a:gd name="T87" fmla="*/ 208 h 658"/>
              <a:gd name="T88" fmla="*/ 921 w 1281"/>
              <a:gd name="T89" fmla="*/ 191 h 658"/>
              <a:gd name="T90" fmla="*/ 1018 w 1281"/>
              <a:gd name="T91" fmla="*/ 274 h 658"/>
              <a:gd name="T92" fmla="*/ 1081 w 1281"/>
              <a:gd name="T93" fmla="*/ 288 h 658"/>
              <a:gd name="T94" fmla="*/ 1154 w 1281"/>
              <a:gd name="T95" fmla="*/ 299 h 658"/>
              <a:gd name="T96" fmla="*/ 1220 w 1281"/>
              <a:gd name="T97" fmla="*/ 340 h 658"/>
              <a:gd name="T98" fmla="*/ 1246 w 1281"/>
              <a:gd name="T99" fmla="*/ 247 h 658"/>
              <a:gd name="T100" fmla="*/ 1281 w 1281"/>
              <a:gd name="T101" fmla="*/ 170 h 65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281"/>
              <a:gd name="T154" fmla="*/ 0 h 658"/>
              <a:gd name="T155" fmla="*/ 1281 w 1281"/>
              <a:gd name="T156" fmla="*/ 658 h 65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281" h="658">
                <a:moveTo>
                  <a:pt x="1281" y="133"/>
                </a:moveTo>
                <a:lnTo>
                  <a:pt x="1263" y="104"/>
                </a:lnTo>
                <a:lnTo>
                  <a:pt x="1279" y="81"/>
                </a:lnTo>
                <a:lnTo>
                  <a:pt x="1242" y="50"/>
                </a:lnTo>
                <a:lnTo>
                  <a:pt x="1174" y="62"/>
                </a:lnTo>
                <a:lnTo>
                  <a:pt x="1143" y="91"/>
                </a:lnTo>
                <a:lnTo>
                  <a:pt x="1099" y="91"/>
                </a:lnTo>
                <a:lnTo>
                  <a:pt x="1079" y="62"/>
                </a:lnTo>
                <a:lnTo>
                  <a:pt x="1020" y="25"/>
                </a:lnTo>
                <a:lnTo>
                  <a:pt x="967" y="29"/>
                </a:lnTo>
                <a:lnTo>
                  <a:pt x="956" y="27"/>
                </a:lnTo>
                <a:lnTo>
                  <a:pt x="956" y="29"/>
                </a:lnTo>
                <a:lnTo>
                  <a:pt x="936" y="48"/>
                </a:lnTo>
                <a:lnTo>
                  <a:pt x="899" y="40"/>
                </a:lnTo>
                <a:lnTo>
                  <a:pt x="892" y="17"/>
                </a:lnTo>
                <a:lnTo>
                  <a:pt x="847" y="13"/>
                </a:lnTo>
                <a:lnTo>
                  <a:pt x="835" y="56"/>
                </a:lnTo>
                <a:lnTo>
                  <a:pt x="792" y="56"/>
                </a:lnTo>
                <a:lnTo>
                  <a:pt x="781" y="108"/>
                </a:lnTo>
                <a:lnTo>
                  <a:pt x="735" y="114"/>
                </a:lnTo>
                <a:lnTo>
                  <a:pt x="711" y="87"/>
                </a:lnTo>
                <a:lnTo>
                  <a:pt x="700" y="100"/>
                </a:lnTo>
                <a:lnTo>
                  <a:pt x="689" y="160"/>
                </a:lnTo>
                <a:lnTo>
                  <a:pt x="605" y="149"/>
                </a:lnTo>
                <a:lnTo>
                  <a:pt x="542" y="131"/>
                </a:lnTo>
                <a:lnTo>
                  <a:pt x="522" y="108"/>
                </a:lnTo>
                <a:lnTo>
                  <a:pt x="480" y="106"/>
                </a:lnTo>
                <a:lnTo>
                  <a:pt x="452" y="118"/>
                </a:lnTo>
                <a:lnTo>
                  <a:pt x="428" y="96"/>
                </a:lnTo>
                <a:lnTo>
                  <a:pt x="381" y="98"/>
                </a:lnTo>
                <a:lnTo>
                  <a:pt x="359" y="81"/>
                </a:lnTo>
                <a:lnTo>
                  <a:pt x="355" y="21"/>
                </a:lnTo>
                <a:lnTo>
                  <a:pt x="335" y="0"/>
                </a:lnTo>
                <a:lnTo>
                  <a:pt x="292" y="8"/>
                </a:lnTo>
                <a:lnTo>
                  <a:pt x="243" y="0"/>
                </a:lnTo>
                <a:lnTo>
                  <a:pt x="206" y="23"/>
                </a:lnTo>
                <a:lnTo>
                  <a:pt x="166" y="25"/>
                </a:lnTo>
                <a:lnTo>
                  <a:pt x="90" y="37"/>
                </a:lnTo>
                <a:lnTo>
                  <a:pt x="24" y="100"/>
                </a:lnTo>
                <a:lnTo>
                  <a:pt x="0" y="147"/>
                </a:lnTo>
                <a:lnTo>
                  <a:pt x="57" y="162"/>
                </a:lnTo>
                <a:lnTo>
                  <a:pt x="66" y="218"/>
                </a:lnTo>
                <a:lnTo>
                  <a:pt x="125" y="264"/>
                </a:lnTo>
                <a:lnTo>
                  <a:pt x="184" y="349"/>
                </a:lnTo>
                <a:lnTo>
                  <a:pt x="263" y="280"/>
                </a:lnTo>
                <a:lnTo>
                  <a:pt x="313" y="268"/>
                </a:lnTo>
                <a:lnTo>
                  <a:pt x="381" y="297"/>
                </a:lnTo>
                <a:lnTo>
                  <a:pt x="417" y="274"/>
                </a:lnTo>
                <a:lnTo>
                  <a:pt x="506" y="353"/>
                </a:lnTo>
                <a:lnTo>
                  <a:pt x="511" y="427"/>
                </a:lnTo>
                <a:lnTo>
                  <a:pt x="484" y="446"/>
                </a:lnTo>
                <a:lnTo>
                  <a:pt x="473" y="510"/>
                </a:lnTo>
                <a:lnTo>
                  <a:pt x="515" y="548"/>
                </a:lnTo>
                <a:lnTo>
                  <a:pt x="548" y="606"/>
                </a:lnTo>
                <a:lnTo>
                  <a:pt x="585" y="629"/>
                </a:lnTo>
                <a:lnTo>
                  <a:pt x="603" y="658"/>
                </a:lnTo>
                <a:lnTo>
                  <a:pt x="671" y="626"/>
                </a:lnTo>
                <a:lnTo>
                  <a:pt x="647" y="566"/>
                </a:lnTo>
                <a:lnTo>
                  <a:pt x="671" y="539"/>
                </a:lnTo>
                <a:lnTo>
                  <a:pt x="664" y="517"/>
                </a:lnTo>
                <a:lnTo>
                  <a:pt x="678" y="502"/>
                </a:lnTo>
                <a:lnTo>
                  <a:pt x="702" y="477"/>
                </a:lnTo>
                <a:lnTo>
                  <a:pt x="706" y="444"/>
                </a:lnTo>
                <a:lnTo>
                  <a:pt x="717" y="423"/>
                </a:lnTo>
                <a:lnTo>
                  <a:pt x="744" y="417"/>
                </a:lnTo>
                <a:lnTo>
                  <a:pt x="721" y="334"/>
                </a:lnTo>
                <a:lnTo>
                  <a:pt x="702" y="284"/>
                </a:lnTo>
                <a:lnTo>
                  <a:pt x="673" y="216"/>
                </a:lnTo>
                <a:lnTo>
                  <a:pt x="708" y="201"/>
                </a:lnTo>
                <a:lnTo>
                  <a:pt x="706" y="218"/>
                </a:lnTo>
                <a:lnTo>
                  <a:pt x="735" y="299"/>
                </a:lnTo>
                <a:lnTo>
                  <a:pt x="789" y="425"/>
                </a:lnTo>
                <a:lnTo>
                  <a:pt x="789" y="456"/>
                </a:lnTo>
                <a:lnTo>
                  <a:pt x="825" y="490"/>
                </a:lnTo>
                <a:lnTo>
                  <a:pt x="838" y="473"/>
                </a:lnTo>
                <a:lnTo>
                  <a:pt x="877" y="473"/>
                </a:lnTo>
                <a:lnTo>
                  <a:pt x="915" y="463"/>
                </a:lnTo>
                <a:lnTo>
                  <a:pt x="932" y="456"/>
                </a:lnTo>
                <a:lnTo>
                  <a:pt x="950" y="427"/>
                </a:lnTo>
                <a:lnTo>
                  <a:pt x="969" y="421"/>
                </a:lnTo>
                <a:lnTo>
                  <a:pt x="1016" y="398"/>
                </a:lnTo>
                <a:lnTo>
                  <a:pt x="1053" y="359"/>
                </a:lnTo>
                <a:lnTo>
                  <a:pt x="1020" y="303"/>
                </a:lnTo>
                <a:lnTo>
                  <a:pt x="1011" y="288"/>
                </a:lnTo>
                <a:lnTo>
                  <a:pt x="974" y="303"/>
                </a:lnTo>
                <a:lnTo>
                  <a:pt x="928" y="259"/>
                </a:lnTo>
                <a:lnTo>
                  <a:pt x="917" y="237"/>
                </a:lnTo>
                <a:lnTo>
                  <a:pt x="893" y="208"/>
                </a:lnTo>
                <a:lnTo>
                  <a:pt x="903" y="191"/>
                </a:lnTo>
                <a:lnTo>
                  <a:pt x="921" y="191"/>
                </a:lnTo>
                <a:lnTo>
                  <a:pt x="961" y="241"/>
                </a:lnTo>
                <a:lnTo>
                  <a:pt x="1018" y="274"/>
                </a:lnTo>
                <a:lnTo>
                  <a:pt x="1048" y="282"/>
                </a:lnTo>
                <a:lnTo>
                  <a:pt x="1081" y="288"/>
                </a:lnTo>
                <a:lnTo>
                  <a:pt x="1123" y="301"/>
                </a:lnTo>
                <a:lnTo>
                  <a:pt x="1154" y="299"/>
                </a:lnTo>
                <a:lnTo>
                  <a:pt x="1187" y="322"/>
                </a:lnTo>
                <a:lnTo>
                  <a:pt x="1220" y="340"/>
                </a:lnTo>
                <a:lnTo>
                  <a:pt x="1235" y="309"/>
                </a:lnTo>
                <a:lnTo>
                  <a:pt x="1246" y="247"/>
                </a:lnTo>
                <a:lnTo>
                  <a:pt x="1254" y="205"/>
                </a:lnTo>
                <a:lnTo>
                  <a:pt x="1281" y="170"/>
                </a:lnTo>
                <a:lnTo>
                  <a:pt x="1281" y="133"/>
                </a:lnTo>
                <a:close/>
              </a:path>
            </a:pathLst>
          </a:custGeom>
          <a:solidFill>
            <a:srgbClr val="996600"/>
          </a:solidFill>
          <a:ln w="12700" cap="flat">
            <a:solidFill>
              <a:srgbClr val="996600"/>
            </a:solidFill>
            <a:prstDash val="solid"/>
            <a:round/>
            <a:headEnd/>
            <a:tailEnd/>
          </a:ln>
        </p:spPr>
        <p:txBody>
          <a:bodyPr/>
          <a:lstStyle/>
          <a:p>
            <a:endParaRPr lang="ja-JP" altLang="en-US"/>
          </a:p>
        </p:txBody>
      </p:sp>
      <p:sp>
        <p:nvSpPr>
          <p:cNvPr id="23586" name="Freeform 43"/>
          <p:cNvSpPr>
            <a:spLocks noEditPoints="1"/>
          </p:cNvSpPr>
          <p:nvPr/>
        </p:nvSpPr>
        <p:spPr bwMode="auto">
          <a:xfrm>
            <a:off x="561975" y="909638"/>
            <a:ext cx="4778375" cy="2324100"/>
          </a:xfrm>
          <a:custGeom>
            <a:avLst/>
            <a:gdLst>
              <a:gd name="T0" fmla="*/ 175 w 3010"/>
              <a:gd name="T1" fmla="*/ 962 h 1447"/>
              <a:gd name="T2" fmla="*/ 120 w 3010"/>
              <a:gd name="T3" fmla="*/ 794 h 1447"/>
              <a:gd name="T4" fmla="*/ 105 w 3010"/>
              <a:gd name="T5" fmla="*/ 929 h 1447"/>
              <a:gd name="T6" fmla="*/ 6 w 3010"/>
              <a:gd name="T7" fmla="*/ 995 h 1447"/>
              <a:gd name="T8" fmla="*/ 2948 w 3010"/>
              <a:gd name="T9" fmla="*/ 659 h 1447"/>
              <a:gd name="T10" fmla="*/ 2735 w 3010"/>
              <a:gd name="T11" fmla="*/ 529 h 1447"/>
              <a:gd name="T12" fmla="*/ 2608 w 3010"/>
              <a:gd name="T13" fmla="*/ 497 h 1447"/>
              <a:gd name="T14" fmla="*/ 2380 w 3010"/>
              <a:gd name="T15" fmla="*/ 371 h 1447"/>
              <a:gd name="T16" fmla="*/ 2081 w 3010"/>
              <a:gd name="T17" fmla="*/ 269 h 1447"/>
              <a:gd name="T18" fmla="*/ 1807 w 3010"/>
              <a:gd name="T19" fmla="*/ 288 h 1447"/>
              <a:gd name="T20" fmla="*/ 1777 w 3010"/>
              <a:gd name="T21" fmla="*/ 49 h 1447"/>
              <a:gd name="T22" fmla="*/ 1614 w 3010"/>
              <a:gd name="T23" fmla="*/ 43 h 1447"/>
              <a:gd name="T24" fmla="*/ 1402 w 3010"/>
              <a:gd name="T25" fmla="*/ 280 h 1447"/>
              <a:gd name="T26" fmla="*/ 1334 w 3010"/>
              <a:gd name="T27" fmla="*/ 267 h 1447"/>
              <a:gd name="T28" fmla="*/ 1303 w 3010"/>
              <a:gd name="T29" fmla="*/ 444 h 1447"/>
              <a:gd name="T30" fmla="*/ 1380 w 3010"/>
              <a:gd name="T31" fmla="*/ 570 h 1447"/>
              <a:gd name="T32" fmla="*/ 1285 w 3010"/>
              <a:gd name="T33" fmla="*/ 537 h 1447"/>
              <a:gd name="T34" fmla="*/ 1270 w 3010"/>
              <a:gd name="T35" fmla="*/ 493 h 1447"/>
              <a:gd name="T36" fmla="*/ 1281 w 3010"/>
              <a:gd name="T37" fmla="*/ 267 h 1447"/>
              <a:gd name="T38" fmla="*/ 1191 w 3010"/>
              <a:gd name="T39" fmla="*/ 437 h 1447"/>
              <a:gd name="T40" fmla="*/ 993 w 3010"/>
              <a:gd name="T41" fmla="*/ 495 h 1447"/>
              <a:gd name="T42" fmla="*/ 860 w 3010"/>
              <a:gd name="T43" fmla="*/ 481 h 1447"/>
              <a:gd name="T44" fmla="*/ 691 w 3010"/>
              <a:gd name="T45" fmla="*/ 587 h 1447"/>
              <a:gd name="T46" fmla="*/ 719 w 3010"/>
              <a:gd name="T47" fmla="*/ 410 h 1447"/>
              <a:gd name="T48" fmla="*/ 476 w 3010"/>
              <a:gd name="T49" fmla="*/ 379 h 1447"/>
              <a:gd name="T50" fmla="*/ 283 w 3010"/>
              <a:gd name="T51" fmla="*/ 647 h 1447"/>
              <a:gd name="T52" fmla="*/ 285 w 3010"/>
              <a:gd name="T53" fmla="*/ 811 h 1447"/>
              <a:gd name="T54" fmla="*/ 364 w 3010"/>
              <a:gd name="T55" fmla="*/ 873 h 1447"/>
              <a:gd name="T56" fmla="*/ 425 w 3010"/>
              <a:gd name="T57" fmla="*/ 678 h 1447"/>
              <a:gd name="T58" fmla="*/ 491 w 3010"/>
              <a:gd name="T59" fmla="*/ 651 h 1447"/>
              <a:gd name="T60" fmla="*/ 478 w 3010"/>
              <a:gd name="T61" fmla="*/ 869 h 1447"/>
              <a:gd name="T62" fmla="*/ 438 w 3010"/>
              <a:gd name="T63" fmla="*/ 833 h 1447"/>
              <a:gd name="T64" fmla="*/ 395 w 3010"/>
              <a:gd name="T65" fmla="*/ 881 h 1447"/>
              <a:gd name="T66" fmla="*/ 313 w 3010"/>
              <a:gd name="T67" fmla="*/ 912 h 1447"/>
              <a:gd name="T68" fmla="*/ 232 w 3010"/>
              <a:gd name="T69" fmla="*/ 952 h 1447"/>
              <a:gd name="T70" fmla="*/ 116 w 3010"/>
              <a:gd name="T71" fmla="*/ 1134 h 1447"/>
              <a:gd name="T72" fmla="*/ 21 w 3010"/>
              <a:gd name="T73" fmla="*/ 1325 h 1447"/>
              <a:gd name="T74" fmla="*/ 190 w 3010"/>
              <a:gd name="T75" fmla="*/ 1211 h 1447"/>
              <a:gd name="T76" fmla="*/ 351 w 3010"/>
              <a:gd name="T77" fmla="*/ 1329 h 1447"/>
              <a:gd name="T78" fmla="*/ 355 w 3010"/>
              <a:gd name="T79" fmla="*/ 1219 h 1447"/>
              <a:gd name="T80" fmla="*/ 384 w 3010"/>
              <a:gd name="T81" fmla="*/ 1209 h 1447"/>
              <a:gd name="T82" fmla="*/ 476 w 3010"/>
              <a:gd name="T83" fmla="*/ 1308 h 1447"/>
              <a:gd name="T84" fmla="*/ 539 w 3010"/>
              <a:gd name="T85" fmla="*/ 1269 h 1447"/>
              <a:gd name="T86" fmla="*/ 680 w 3010"/>
              <a:gd name="T87" fmla="*/ 1447 h 1447"/>
              <a:gd name="T88" fmla="*/ 825 w 3010"/>
              <a:gd name="T89" fmla="*/ 1314 h 1447"/>
              <a:gd name="T90" fmla="*/ 870 w 3010"/>
              <a:gd name="T91" fmla="*/ 1240 h 1447"/>
              <a:gd name="T92" fmla="*/ 901 w 3010"/>
              <a:gd name="T93" fmla="*/ 1360 h 1447"/>
              <a:gd name="T94" fmla="*/ 1119 w 3010"/>
              <a:gd name="T95" fmla="*/ 1395 h 1447"/>
              <a:gd name="T96" fmla="*/ 1351 w 3010"/>
              <a:gd name="T97" fmla="*/ 1238 h 1447"/>
              <a:gd name="T98" fmla="*/ 1647 w 3010"/>
              <a:gd name="T99" fmla="*/ 1078 h 1447"/>
              <a:gd name="T100" fmla="*/ 1956 w 3010"/>
              <a:gd name="T101" fmla="*/ 1153 h 1447"/>
              <a:gd name="T102" fmla="*/ 2185 w 3010"/>
              <a:gd name="T103" fmla="*/ 1207 h 1447"/>
              <a:gd name="T104" fmla="*/ 2207 w 3010"/>
              <a:gd name="T105" fmla="*/ 1288 h 1447"/>
              <a:gd name="T106" fmla="*/ 2224 w 3010"/>
              <a:gd name="T107" fmla="*/ 1047 h 1447"/>
              <a:gd name="T108" fmla="*/ 2533 w 3010"/>
              <a:gd name="T109" fmla="*/ 864 h 1447"/>
              <a:gd name="T110" fmla="*/ 2558 w 3010"/>
              <a:gd name="T111" fmla="*/ 947 h 1447"/>
              <a:gd name="T112" fmla="*/ 2573 w 3010"/>
              <a:gd name="T113" fmla="*/ 1066 h 1447"/>
              <a:gd name="T114" fmla="*/ 2806 w 3010"/>
              <a:gd name="T115" fmla="*/ 852 h 1447"/>
              <a:gd name="T116" fmla="*/ 2992 w 3010"/>
              <a:gd name="T117" fmla="*/ 746 h 144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010"/>
              <a:gd name="T178" fmla="*/ 0 h 1447"/>
              <a:gd name="T179" fmla="*/ 3010 w 3010"/>
              <a:gd name="T180" fmla="*/ 1447 h 144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010" h="1447">
                <a:moveTo>
                  <a:pt x="105" y="929"/>
                </a:moveTo>
                <a:lnTo>
                  <a:pt x="96" y="958"/>
                </a:lnTo>
                <a:lnTo>
                  <a:pt x="76" y="1008"/>
                </a:lnTo>
                <a:lnTo>
                  <a:pt x="83" y="1032"/>
                </a:lnTo>
                <a:lnTo>
                  <a:pt x="127" y="1012"/>
                </a:lnTo>
                <a:lnTo>
                  <a:pt x="175" y="962"/>
                </a:lnTo>
                <a:lnTo>
                  <a:pt x="162" y="958"/>
                </a:lnTo>
                <a:lnTo>
                  <a:pt x="160" y="937"/>
                </a:lnTo>
                <a:lnTo>
                  <a:pt x="149" y="916"/>
                </a:lnTo>
                <a:lnTo>
                  <a:pt x="129" y="869"/>
                </a:lnTo>
                <a:lnTo>
                  <a:pt x="133" y="827"/>
                </a:lnTo>
                <a:lnTo>
                  <a:pt x="120" y="794"/>
                </a:lnTo>
                <a:lnTo>
                  <a:pt x="101" y="777"/>
                </a:lnTo>
                <a:lnTo>
                  <a:pt x="89" y="798"/>
                </a:lnTo>
                <a:lnTo>
                  <a:pt x="74" y="815"/>
                </a:lnTo>
                <a:lnTo>
                  <a:pt x="67" y="864"/>
                </a:lnTo>
                <a:lnTo>
                  <a:pt x="89" y="881"/>
                </a:lnTo>
                <a:lnTo>
                  <a:pt x="105" y="929"/>
                </a:lnTo>
                <a:close/>
                <a:moveTo>
                  <a:pt x="56" y="956"/>
                </a:moveTo>
                <a:lnTo>
                  <a:pt x="67" y="927"/>
                </a:lnTo>
                <a:lnTo>
                  <a:pt x="56" y="889"/>
                </a:lnTo>
                <a:lnTo>
                  <a:pt x="35" y="873"/>
                </a:lnTo>
                <a:lnTo>
                  <a:pt x="0" y="931"/>
                </a:lnTo>
                <a:lnTo>
                  <a:pt x="6" y="995"/>
                </a:lnTo>
                <a:lnTo>
                  <a:pt x="37" y="979"/>
                </a:lnTo>
                <a:lnTo>
                  <a:pt x="56" y="956"/>
                </a:lnTo>
                <a:close/>
                <a:moveTo>
                  <a:pt x="2992" y="730"/>
                </a:moveTo>
                <a:lnTo>
                  <a:pt x="3010" y="705"/>
                </a:lnTo>
                <a:lnTo>
                  <a:pt x="2999" y="676"/>
                </a:lnTo>
                <a:lnTo>
                  <a:pt x="2948" y="659"/>
                </a:lnTo>
                <a:lnTo>
                  <a:pt x="2941" y="601"/>
                </a:lnTo>
                <a:lnTo>
                  <a:pt x="2891" y="568"/>
                </a:lnTo>
                <a:lnTo>
                  <a:pt x="2828" y="535"/>
                </a:lnTo>
                <a:lnTo>
                  <a:pt x="2806" y="502"/>
                </a:lnTo>
                <a:lnTo>
                  <a:pt x="2771" y="522"/>
                </a:lnTo>
                <a:lnTo>
                  <a:pt x="2735" y="529"/>
                </a:lnTo>
                <a:lnTo>
                  <a:pt x="2733" y="568"/>
                </a:lnTo>
                <a:lnTo>
                  <a:pt x="2705" y="535"/>
                </a:lnTo>
                <a:lnTo>
                  <a:pt x="2669" y="535"/>
                </a:lnTo>
                <a:lnTo>
                  <a:pt x="2643" y="514"/>
                </a:lnTo>
                <a:lnTo>
                  <a:pt x="2623" y="529"/>
                </a:lnTo>
                <a:lnTo>
                  <a:pt x="2608" y="497"/>
                </a:lnTo>
                <a:lnTo>
                  <a:pt x="2571" y="460"/>
                </a:lnTo>
                <a:lnTo>
                  <a:pt x="2525" y="435"/>
                </a:lnTo>
                <a:lnTo>
                  <a:pt x="2476" y="439"/>
                </a:lnTo>
                <a:lnTo>
                  <a:pt x="2432" y="400"/>
                </a:lnTo>
                <a:lnTo>
                  <a:pt x="2415" y="369"/>
                </a:lnTo>
                <a:lnTo>
                  <a:pt x="2380" y="371"/>
                </a:lnTo>
                <a:lnTo>
                  <a:pt x="2373" y="350"/>
                </a:lnTo>
                <a:lnTo>
                  <a:pt x="2290" y="317"/>
                </a:lnTo>
                <a:lnTo>
                  <a:pt x="2215" y="269"/>
                </a:lnTo>
                <a:lnTo>
                  <a:pt x="2178" y="278"/>
                </a:lnTo>
                <a:lnTo>
                  <a:pt x="2149" y="259"/>
                </a:lnTo>
                <a:lnTo>
                  <a:pt x="2081" y="269"/>
                </a:lnTo>
                <a:lnTo>
                  <a:pt x="2070" y="317"/>
                </a:lnTo>
                <a:lnTo>
                  <a:pt x="2031" y="296"/>
                </a:lnTo>
                <a:lnTo>
                  <a:pt x="1904" y="263"/>
                </a:lnTo>
                <a:lnTo>
                  <a:pt x="1851" y="288"/>
                </a:lnTo>
                <a:lnTo>
                  <a:pt x="1807" y="309"/>
                </a:lnTo>
                <a:lnTo>
                  <a:pt x="1807" y="288"/>
                </a:lnTo>
                <a:lnTo>
                  <a:pt x="1851" y="242"/>
                </a:lnTo>
                <a:lnTo>
                  <a:pt x="1851" y="147"/>
                </a:lnTo>
                <a:lnTo>
                  <a:pt x="1866" y="101"/>
                </a:lnTo>
                <a:lnTo>
                  <a:pt x="1843" y="49"/>
                </a:lnTo>
                <a:lnTo>
                  <a:pt x="1818" y="10"/>
                </a:lnTo>
                <a:lnTo>
                  <a:pt x="1777" y="49"/>
                </a:lnTo>
                <a:lnTo>
                  <a:pt x="1777" y="4"/>
                </a:lnTo>
                <a:lnTo>
                  <a:pt x="1752" y="0"/>
                </a:lnTo>
                <a:lnTo>
                  <a:pt x="1730" y="12"/>
                </a:lnTo>
                <a:lnTo>
                  <a:pt x="1689" y="25"/>
                </a:lnTo>
                <a:lnTo>
                  <a:pt x="1660" y="12"/>
                </a:lnTo>
                <a:lnTo>
                  <a:pt x="1614" y="43"/>
                </a:lnTo>
                <a:lnTo>
                  <a:pt x="1573" y="62"/>
                </a:lnTo>
                <a:lnTo>
                  <a:pt x="1513" y="118"/>
                </a:lnTo>
                <a:lnTo>
                  <a:pt x="1489" y="118"/>
                </a:lnTo>
                <a:lnTo>
                  <a:pt x="1470" y="151"/>
                </a:lnTo>
                <a:lnTo>
                  <a:pt x="1415" y="168"/>
                </a:lnTo>
                <a:lnTo>
                  <a:pt x="1402" y="280"/>
                </a:lnTo>
                <a:lnTo>
                  <a:pt x="1436" y="334"/>
                </a:lnTo>
                <a:lnTo>
                  <a:pt x="1432" y="367"/>
                </a:lnTo>
                <a:lnTo>
                  <a:pt x="1401" y="352"/>
                </a:lnTo>
                <a:lnTo>
                  <a:pt x="1379" y="313"/>
                </a:lnTo>
                <a:lnTo>
                  <a:pt x="1349" y="311"/>
                </a:lnTo>
                <a:lnTo>
                  <a:pt x="1334" y="267"/>
                </a:lnTo>
                <a:lnTo>
                  <a:pt x="1318" y="261"/>
                </a:lnTo>
                <a:lnTo>
                  <a:pt x="1312" y="286"/>
                </a:lnTo>
                <a:lnTo>
                  <a:pt x="1320" y="321"/>
                </a:lnTo>
                <a:lnTo>
                  <a:pt x="1300" y="336"/>
                </a:lnTo>
                <a:lnTo>
                  <a:pt x="1292" y="400"/>
                </a:lnTo>
                <a:lnTo>
                  <a:pt x="1303" y="444"/>
                </a:lnTo>
                <a:lnTo>
                  <a:pt x="1329" y="446"/>
                </a:lnTo>
                <a:lnTo>
                  <a:pt x="1371" y="470"/>
                </a:lnTo>
                <a:lnTo>
                  <a:pt x="1384" y="506"/>
                </a:lnTo>
                <a:lnTo>
                  <a:pt x="1425" y="601"/>
                </a:lnTo>
                <a:lnTo>
                  <a:pt x="1410" y="611"/>
                </a:lnTo>
                <a:lnTo>
                  <a:pt x="1380" y="570"/>
                </a:lnTo>
                <a:lnTo>
                  <a:pt x="1369" y="593"/>
                </a:lnTo>
                <a:lnTo>
                  <a:pt x="1344" y="555"/>
                </a:lnTo>
                <a:lnTo>
                  <a:pt x="1340" y="531"/>
                </a:lnTo>
                <a:lnTo>
                  <a:pt x="1325" y="502"/>
                </a:lnTo>
                <a:lnTo>
                  <a:pt x="1296" y="487"/>
                </a:lnTo>
                <a:lnTo>
                  <a:pt x="1285" y="537"/>
                </a:lnTo>
                <a:lnTo>
                  <a:pt x="1263" y="570"/>
                </a:lnTo>
                <a:lnTo>
                  <a:pt x="1248" y="611"/>
                </a:lnTo>
                <a:lnTo>
                  <a:pt x="1232" y="589"/>
                </a:lnTo>
                <a:lnTo>
                  <a:pt x="1248" y="560"/>
                </a:lnTo>
                <a:lnTo>
                  <a:pt x="1252" y="522"/>
                </a:lnTo>
                <a:lnTo>
                  <a:pt x="1270" y="493"/>
                </a:lnTo>
                <a:lnTo>
                  <a:pt x="1252" y="431"/>
                </a:lnTo>
                <a:lnTo>
                  <a:pt x="1261" y="396"/>
                </a:lnTo>
                <a:lnTo>
                  <a:pt x="1270" y="358"/>
                </a:lnTo>
                <a:lnTo>
                  <a:pt x="1268" y="329"/>
                </a:lnTo>
                <a:lnTo>
                  <a:pt x="1292" y="294"/>
                </a:lnTo>
                <a:lnTo>
                  <a:pt x="1281" y="267"/>
                </a:lnTo>
                <a:lnTo>
                  <a:pt x="1241" y="263"/>
                </a:lnTo>
                <a:lnTo>
                  <a:pt x="1230" y="302"/>
                </a:lnTo>
                <a:lnTo>
                  <a:pt x="1211" y="327"/>
                </a:lnTo>
                <a:lnTo>
                  <a:pt x="1195" y="325"/>
                </a:lnTo>
                <a:lnTo>
                  <a:pt x="1158" y="419"/>
                </a:lnTo>
                <a:lnTo>
                  <a:pt x="1191" y="437"/>
                </a:lnTo>
                <a:lnTo>
                  <a:pt x="1187" y="462"/>
                </a:lnTo>
                <a:lnTo>
                  <a:pt x="1105" y="419"/>
                </a:lnTo>
                <a:lnTo>
                  <a:pt x="1088" y="456"/>
                </a:lnTo>
                <a:lnTo>
                  <a:pt x="1053" y="460"/>
                </a:lnTo>
                <a:lnTo>
                  <a:pt x="1004" y="477"/>
                </a:lnTo>
                <a:lnTo>
                  <a:pt x="993" y="495"/>
                </a:lnTo>
                <a:lnTo>
                  <a:pt x="947" y="493"/>
                </a:lnTo>
                <a:lnTo>
                  <a:pt x="967" y="456"/>
                </a:lnTo>
                <a:lnTo>
                  <a:pt x="899" y="481"/>
                </a:lnTo>
                <a:lnTo>
                  <a:pt x="873" y="514"/>
                </a:lnTo>
                <a:lnTo>
                  <a:pt x="838" y="512"/>
                </a:lnTo>
                <a:lnTo>
                  <a:pt x="860" y="481"/>
                </a:lnTo>
                <a:lnTo>
                  <a:pt x="829" y="435"/>
                </a:lnTo>
                <a:lnTo>
                  <a:pt x="816" y="481"/>
                </a:lnTo>
                <a:lnTo>
                  <a:pt x="816" y="512"/>
                </a:lnTo>
                <a:lnTo>
                  <a:pt x="778" y="555"/>
                </a:lnTo>
                <a:lnTo>
                  <a:pt x="699" y="628"/>
                </a:lnTo>
                <a:lnTo>
                  <a:pt x="691" y="587"/>
                </a:lnTo>
                <a:lnTo>
                  <a:pt x="684" y="529"/>
                </a:lnTo>
                <a:lnTo>
                  <a:pt x="721" y="545"/>
                </a:lnTo>
                <a:lnTo>
                  <a:pt x="752" y="543"/>
                </a:lnTo>
                <a:lnTo>
                  <a:pt x="781" y="502"/>
                </a:lnTo>
                <a:lnTo>
                  <a:pt x="772" y="448"/>
                </a:lnTo>
                <a:lnTo>
                  <a:pt x="719" y="410"/>
                </a:lnTo>
                <a:lnTo>
                  <a:pt x="645" y="375"/>
                </a:lnTo>
                <a:lnTo>
                  <a:pt x="625" y="363"/>
                </a:lnTo>
                <a:lnTo>
                  <a:pt x="607" y="334"/>
                </a:lnTo>
                <a:lnTo>
                  <a:pt x="557" y="329"/>
                </a:lnTo>
                <a:lnTo>
                  <a:pt x="497" y="344"/>
                </a:lnTo>
                <a:lnTo>
                  <a:pt x="476" y="379"/>
                </a:lnTo>
                <a:lnTo>
                  <a:pt x="436" y="427"/>
                </a:lnTo>
                <a:lnTo>
                  <a:pt x="410" y="448"/>
                </a:lnTo>
                <a:lnTo>
                  <a:pt x="392" y="477"/>
                </a:lnTo>
                <a:lnTo>
                  <a:pt x="370" y="529"/>
                </a:lnTo>
                <a:lnTo>
                  <a:pt x="322" y="601"/>
                </a:lnTo>
                <a:lnTo>
                  <a:pt x="283" y="647"/>
                </a:lnTo>
                <a:lnTo>
                  <a:pt x="245" y="688"/>
                </a:lnTo>
                <a:lnTo>
                  <a:pt x="245" y="715"/>
                </a:lnTo>
                <a:lnTo>
                  <a:pt x="256" y="736"/>
                </a:lnTo>
                <a:lnTo>
                  <a:pt x="248" y="763"/>
                </a:lnTo>
                <a:lnTo>
                  <a:pt x="261" y="819"/>
                </a:lnTo>
                <a:lnTo>
                  <a:pt x="285" y="811"/>
                </a:lnTo>
                <a:lnTo>
                  <a:pt x="307" y="773"/>
                </a:lnTo>
                <a:lnTo>
                  <a:pt x="322" y="769"/>
                </a:lnTo>
                <a:lnTo>
                  <a:pt x="333" y="786"/>
                </a:lnTo>
                <a:lnTo>
                  <a:pt x="329" y="819"/>
                </a:lnTo>
                <a:lnTo>
                  <a:pt x="340" y="852"/>
                </a:lnTo>
                <a:lnTo>
                  <a:pt x="364" y="873"/>
                </a:lnTo>
                <a:lnTo>
                  <a:pt x="399" y="840"/>
                </a:lnTo>
                <a:lnTo>
                  <a:pt x="408" y="811"/>
                </a:lnTo>
                <a:lnTo>
                  <a:pt x="436" y="773"/>
                </a:lnTo>
                <a:lnTo>
                  <a:pt x="421" y="740"/>
                </a:lnTo>
                <a:lnTo>
                  <a:pt x="430" y="721"/>
                </a:lnTo>
                <a:lnTo>
                  <a:pt x="425" y="678"/>
                </a:lnTo>
                <a:lnTo>
                  <a:pt x="443" y="630"/>
                </a:lnTo>
                <a:lnTo>
                  <a:pt x="486" y="587"/>
                </a:lnTo>
                <a:lnTo>
                  <a:pt x="530" y="555"/>
                </a:lnTo>
                <a:lnTo>
                  <a:pt x="541" y="568"/>
                </a:lnTo>
                <a:lnTo>
                  <a:pt x="526" y="603"/>
                </a:lnTo>
                <a:lnTo>
                  <a:pt x="491" y="651"/>
                </a:lnTo>
                <a:lnTo>
                  <a:pt x="482" y="697"/>
                </a:lnTo>
                <a:lnTo>
                  <a:pt x="482" y="755"/>
                </a:lnTo>
                <a:lnTo>
                  <a:pt x="519" y="769"/>
                </a:lnTo>
                <a:lnTo>
                  <a:pt x="563" y="771"/>
                </a:lnTo>
                <a:lnTo>
                  <a:pt x="500" y="821"/>
                </a:lnTo>
                <a:lnTo>
                  <a:pt x="478" y="869"/>
                </a:lnTo>
                <a:lnTo>
                  <a:pt x="443" y="914"/>
                </a:lnTo>
                <a:lnTo>
                  <a:pt x="454" y="898"/>
                </a:lnTo>
                <a:lnTo>
                  <a:pt x="478" y="869"/>
                </a:lnTo>
                <a:lnTo>
                  <a:pt x="487" y="852"/>
                </a:lnTo>
                <a:lnTo>
                  <a:pt x="449" y="827"/>
                </a:lnTo>
                <a:lnTo>
                  <a:pt x="438" y="833"/>
                </a:lnTo>
                <a:lnTo>
                  <a:pt x="434" y="848"/>
                </a:lnTo>
                <a:lnTo>
                  <a:pt x="440" y="864"/>
                </a:lnTo>
                <a:lnTo>
                  <a:pt x="432" y="883"/>
                </a:lnTo>
                <a:lnTo>
                  <a:pt x="414" y="889"/>
                </a:lnTo>
                <a:lnTo>
                  <a:pt x="407" y="885"/>
                </a:lnTo>
                <a:lnTo>
                  <a:pt x="395" y="881"/>
                </a:lnTo>
                <a:lnTo>
                  <a:pt x="381" y="904"/>
                </a:lnTo>
                <a:lnTo>
                  <a:pt x="392" y="929"/>
                </a:lnTo>
                <a:lnTo>
                  <a:pt x="377" y="935"/>
                </a:lnTo>
                <a:lnTo>
                  <a:pt x="351" y="929"/>
                </a:lnTo>
                <a:lnTo>
                  <a:pt x="322" y="931"/>
                </a:lnTo>
                <a:lnTo>
                  <a:pt x="313" y="912"/>
                </a:lnTo>
                <a:lnTo>
                  <a:pt x="315" y="869"/>
                </a:lnTo>
                <a:lnTo>
                  <a:pt x="304" y="856"/>
                </a:lnTo>
                <a:lnTo>
                  <a:pt x="289" y="873"/>
                </a:lnTo>
                <a:lnTo>
                  <a:pt x="283" y="914"/>
                </a:lnTo>
                <a:lnTo>
                  <a:pt x="263" y="939"/>
                </a:lnTo>
                <a:lnTo>
                  <a:pt x="232" y="952"/>
                </a:lnTo>
                <a:lnTo>
                  <a:pt x="203" y="987"/>
                </a:lnTo>
                <a:lnTo>
                  <a:pt x="188" y="999"/>
                </a:lnTo>
                <a:lnTo>
                  <a:pt x="151" y="1037"/>
                </a:lnTo>
                <a:lnTo>
                  <a:pt x="103" y="1074"/>
                </a:lnTo>
                <a:lnTo>
                  <a:pt x="105" y="1097"/>
                </a:lnTo>
                <a:lnTo>
                  <a:pt x="116" y="1134"/>
                </a:lnTo>
                <a:lnTo>
                  <a:pt x="101" y="1153"/>
                </a:lnTo>
                <a:lnTo>
                  <a:pt x="107" y="1186"/>
                </a:lnTo>
                <a:lnTo>
                  <a:pt x="15" y="1190"/>
                </a:lnTo>
                <a:lnTo>
                  <a:pt x="11" y="1234"/>
                </a:lnTo>
                <a:lnTo>
                  <a:pt x="8" y="1304"/>
                </a:lnTo>
                <a:lnTo>
                  <a:pt x="21" y="1325"/>
                </a:lnTo>
                <a:lnTo>
                  <a:pt x="70" y="1325"/>
                </a:lnTo>
                <a:lnTo>
                  <a:pt x="118" y="1312"/>
                </a:lnTo>
                <a:lnTo>
                  <a:pt x="129" y="1267"/>
                </a:lnTo>
                <a:lnTo>
                  <a:pt x="155" y="1246"/>
                </a:lnTo>
                <a:lnTo>
                  <a:pt x="164" y="1234"/>
                </a:lnTo>
                <a:lnTo>
                  <a:pt x="190" y="1211"/>
                </a:lnTo>
                <a:lnTo>
                  <a:pt x="237" y="1207"/>
                </a:lnTo>
                <a:lnTo>
                  <a:pt x="256" y="1198"/>
                </a:lnTo>
                <a:lnTo>
                  <a:pt x="271" y="1182"/>
                </a:lnTo>
                <a:lnTo>
                  <a:pt x="289" y="1207"/>
                </a:lnTo>
                <a:lnTo>
                  <a:pt x="351" y="1275"/>
                </a:lnTo>
                <a:lnTo>
                  <a:pt x="351" y="1329"/>
                </a:lnTo>
                <a:lnTo>
                  <a:pt x="366" y="1317"/>
                </a:lnTo>
                <a:lnTo>
                  <a:pt x="373" y="1298"/>
                </a:lnTo>
                <a:lnTo>
                  <a:pt x="386" y="1304"/>
                </a:lnTo>
                <a:lnTo>
                  <a:pt x="395" y="1283"/>
                </a:lnTo>
                <a:lnTo>
                  <a:pt x="377" y="1256"/>
                </a:lnTo>
                <a:lnTo>
                  <a:pt x="355" y="1219"/>
                </a:lnTo>
                <a:lnTo>
                  <a:pt x="329" y="1186"/>
                </a:lnTo>
                <a:lnTo>
                  <a:pt x="327" y="1163"/>
                </a:lnTo>
                <a:lnTo>
                  <a:pt x="346" y="1163"/>
                </a:lnTo>
                <a:lnTo>
                  <a:pt x="361" y="1176"/>
                </a:lnTo>
                <a:lnTo>
                  <a:pt x="377" y="1200"/>
                </a:lnTo>
                <a:lnTo>
                  <a:pt x="384" y="1209"/>
                </a:lnTo>
                <a:lnTo>
                  <a:pt x="405" y="1236"/>
                </a:lnTo>
                <a:lnTo>
                  <a:pt x="414" y="1250"/>
                </a:lnTo>
                <a:lnTo>
                  <a:pt x="438" y="1288"/>
                </a:lnTo>
                <a:lnTo>
                  <a:pt x="447" y="1333"/>
                </a:lnTo>
                <a:lnTo>
                  <a:pt x="469" y="1344"/>
                </a:lnTo>
                <a:lnTo>
                  <a:pt x="476" y="1308"/>
                </a:lnTo>
                <a:lnTo>
                  <a:pt x="493" y="1294"/>
                </a:lnTo>
                <a:lnTo>
                  <a:pt x="497" y="1273"/>
                </a:lnTo>
                <a:lnTo>
                  <a:pt x="487" y="1246"/>
                </a:lnTo>
                <a:lnTo>
                  <a:pt x="541" y="1256"/>
                </a:lnTo>
                <a:lnTo>
                  <a:pt x="541" y="1271"/>
                </a:lnTo>
                <a:lnTo>
                  <a:pt x="539" y="1269"/>
                </a:lnTo>
                <a:lnTo>
                  <a:pt x="535" y="1356"/>
                </a:lnTo>
                <a:lnTo>
                  <a:pt x="581" y="1395"/>
                </a:lnTo>
                <a:lnTo>
                  <a:pt x="640" y="1375"/>
                </a:lnTo>
                <a:lnTo>
                  <a:pt x="658" y="1389"/>
                </a:lnTo>
                <a:lnTo>
                  <a:pt x="656" y="1420"/>
                </a:lnTo>
                <a:lnTo>
                  <a:pt x="680" y="1447"/>
                </a:lnTo>
                <a:lnTo>
                  <a:pt x="726" y="1441"/>
                </a:lnTo>
                <a:lnTo>
                  <a:pt x="737" y="1389"/>
                </a:lnTo>
                <a:lnTo>
                  <a:pt x="780" y="1389"/>
                </a:lnTo>
                <a:lnTo>
                  <a:pt x="792" y="1346"/>
                </a:lnTo>
                <a:lnTo>
                  <a:pt x="837" y="1350"/>
                </a:lnTo>
                <a:lnTo>
                  <a:pt x="825" y="1314"/>
                </a:lnTo>
                <a:lnTo>
                  <a:pt x="829" y="1285"/>
                </a:lnTo>
                <a:lnTo>
                  <a:pt x="811" y="1242"/>
                </a:lnTo>
                <a:lnTo>
                  <a:pt x="842" y="1176"/>
                </a:lnTo>
                <a:lnTo>
                  <a:pt x="873" y="1171"/>
                </a:lnTo>
                <a:lnTo>
                  <a:pt x="892" y="1209"/>
                </a:lnTo>
                <a:lnTo>
                  <a:pt x="870" y="1240"/>
                </a:lnTo>
                <a:lnTo>
                  <a:pt x="879" y="1261"/>
                </a:lnTo>
                <a:lnTo>
                  <a:pt x="899" y="1258"/>
                </a:lnTo>
                <a:lnTo>
                  <a:pt x="899" y="1275"/>
                </a:lnTo>
                <a:lnTo>
                  <a:pt x="884" y="1292"/>
                </a:lnTo>
                <a:lnTo>
                  <a:pt x="899" y="1331"/>
                </a:lnTo>
                <a:lnTo>
                  <a:pt x="901" y="1360"/>
                </a:lnTo>
                <a:lnTo>
                  <a:pt x="912" y="1362"/>
                </a:lnTo>
                <a:lnTo>
                  <a:pt x="965" y="1358"/>
                </a:lnTo>
                <a:lnTo>
                  <a:pt x="1024" y="1395"/>
                </a:lnTo>
                <a:lnTo>
                  <a:pt x="1044" y="1424"/>
                </a:lnTo>
                <a:lnTo>
                  <a:pt x="1088" y="1424"/>
                </a:lnTo>
                <a:lnTo>
                  <a:pt x="1119" y="1395"/>
                </a:lnTo>
                <a:lnTo>
                  <a:pt x="1187" y="1383"/>
                </a:lnTo>
                <a:lnTo>
                  <a:pt x="1224" y="1414"/>
                </a:lnTo>
                <a:lnTo>
                  <a:pt x="1248" y="1406"/>
                </a:lnTo>
                <a:lnTo>
                  <a:pt x="1254" y="1356"/>
                </a:lnTo>
                <a:lnTo>
                  <a:pt x="1325" y="1298"/>
                </a:lnTo>
                <a:lnTo>
                  <a:pt x="1351" y="1238"/>
                </a:lnTo>
                <a:lnTo>
                  <a:pt x="1414" y="1205"/>
                </a:lnTo>
                <a:lnTo>
                  <a:pt x="1470" y="1138"/>
                </a:lnTo>
                <a:lnTo>
                  <a:pt x="1513" y="1132"/>
                </a:lnTo>
                <a:lnTo>
                  <a:pt x="1588" y="1128"/>
                </a:lnTo>
                <a:lnTo>
                  <a:pt x="1623" y="1107"/>
                </a:lnTo>
                <a:lnTo>
                  <a:pt x="1647" y="1078"/>
                </a:lnTo>
                <a:lnTo>
                  <a:pt x="1687" y="1086"/>
                </a:lnTo>
                <a:lnTo>
                  <a:pt x="1711" y="1130"/>
                </a:lnTo>
                <a:lnTo>
                  <a:pt x="1779" y="1144"/>
                </a:lnTo>
                <a:lnTo>
                  <a:pt x="1821" y="1178"/>
                </a:lnTo>
                <a:lnTo>
                  <a:pt x="1917" y="1173"/>
                </a:lnTo>
                <a:lnTo>
                  <a:pt x="1956" y="1153"/>
                </a:lnTo>
                <a:lnTo>
                  <a:pt x="1952" y="1113"/>
                </a:lnTo>
                <a:lnTo>
                  <a:pt x="1985" y="1097"/>
                </a:lnTo>
                <a:lnTo>
                  <a:pt x="2055" y="1105"/>
                </a:lnTo>
                <a:lnTo>
                  <a:pt x="2092" y="1173"/>
                </a:lnTo>
                <a:lnTo>
                  <a:pt x="2134" y="1203"/>
                </a:lnTo>
                <a:lnTo>
                  <a:pt x="2185" y="1207"/>
                </a:lnTo>
                <a:lnTo>
                  <a:pt x="2183" y="1238"/>
                </a:lnTo>
                <a:lnTo>
                  <a:pt x="2141" y="1275"/>
                </a:lnTo>
                <a:lnTo>
                  <a:pt x="2132" y="1321"/>
                </a:lnTo>
                <a:lnTo>
                  <a:pt x="2139" y="1341"/>
                </a:lnTo>
                <a:lnTo>
                  <a:pt x="2171" y="1331"/>
                </a:lnTo>
                <a:lnTo>
                  <a:pt x="2207" y="1288"/>
                </a:lnTo>
                <a:lnTo>
                  <a:pt x="2226" y="1240"/>
                </a:lnTo>
                <a:lnTo>
                  <a:pt x="2239" y="1213"/>
                </a:lnTo>
                <a:lnTo>
                  <a:pt x="2261" y="1171"/>
                </a:lnTo>
                <a:lnTo>
                  <a:pt x="2275" y="1072"/>
                </a:lnTo>
                <a:lnTo>
                  <a:pt x="2239" y="1070"/>
                </a:lnTo>
                <a:lnTo>
                  <a:pt x="2224" y="1047"/>
                </a:lnTo>
                <a:lnTo>
                  <a:pt x="2281" y="966"/>
                </a:lnTo>
                <a:lnTo>
                  <a:pt x="2297" y="929"/>
                </a:lnTo>
                <a:lnTo>
                  <a:pt x="2354" y="931"/>
                </a:lnTo>
                <a:lnTo>
                  <a:pt x="2437" y="929"/>
                </a:lnTo>
                <a:lnTo>
                  <a:pt x="2476" y="887"/>
                </a:lnTo>
                <a:lnTo>
                  <a:pt x="2533" y="864"/>
                </a:lnTo>
                <a:lnTo>
                  <a:pt x="2547" y="835"/>
                </a:lnTo>
                <a:lnTo>
                  <a:pt x="2562" y="840"/>
                </a:lnTo>
                <a:lnTo>
                  <a:pt x="2566" y="860"/>
                </a:lnTo>
                <a:lnTo>
                  <a:pt x="2606" y="844"/>
                </a:lnTo>
                <a:lnTo>
                  <a:pt x="2602" y="879"/>
                </a:lnTo>
                <a:lnTo>
                  <a:pt x="2558" y="947"/>
                </a:lnTo>
                <a:lnTo>
                  <a:pt x="2512" y="995"/>
                </a:lnTo>
                <a:lnTo>
                  <a:pt x="2492" y="1039"/>
                </a:lnTo>
                <a:lnTo>
                  <a:pt x="2481" y="1088"/>
                </a:lnTo>
                <a:lnTo>
                  <a:pt x="2490" y="1171"/>
                </a:lnTo>
                <a:lnTo>
                  <a:pt x="2533" y="1115"/>
                </a:lnTo>
                <a:lnTo>
                  <a:pt x="2573" y="1066"/>
                </a:lnTo>
                <a:lnTo>
                  <a:pt x="2608" y="999"/>
                </a:lnTo>
                <a:lnTo>
                  <a:pt x="2601" y="952"/>
                </a:lnTo>
                <a:lnTo>
                  <a:pt x="2624" y="918"/>
                </a:lnTo>
                <a:lnTo>
                  <a:pt x="2718" y="906"/>
                </a:lnTo>
                <a:lnTo>
                  <a:pt x="2742" y="871"/>
                </a:lnTo>
                <a:lnTo>
                  <a:pt x="2806" y="852"/>
                </a:lnTo>
                <a:lnTo>
                  <a:pt x="2858" y="823"/>
                </a:lnTo>
                <a:lnTo>
                  <a:pt x="2836" y="773"/>
                </a:lnTo>
                <a:lnTo>
                  <a:pt x="2895" y="719"/>
                </a:lnTo>
                <a:lnTo>
                  <a:pt x="2922" y="748"/>
                </a:lnTo>
                <a:lnTo>
                  <a:pt x="2959" y="779"/>
                </a:lnTo>
                <a:lnTo>
                  <a:pt x="2992" y="746"/>
                </a:lnTo>
                <a:lnTo>
                  <a:pt x="2963" y="738"/>
                </a:lnTo>
                <a:lnTo>
                  <a:pt x="2970" y="715"/>
                </a:lnTo>
                <a:lnTo>
                  <a:pt x="2992" y="730"/>
                </a:lnTo>
                <a:close/>
              </a:path>
            </a:pathLst>
          </a:custGeom>
          <a:solidFill>
            <a:srgbClr val="FEA15C"/>
          </a:solidFill>
          <a:ln w="12700" cap="flat">
            <a:solidFill>
              <a:srgbClr val="FEA15C"/>
            </a:solidFill>
            <a:prstDash val="solid"/>
            <a:round/>
            <a:headEnd/>
            <a:tailEnd/>
          </a:ln>
        </p:spPr>
        <p:txBody>
          <a:bodyPr/>
          <a:lstStyle/>
          <a:p>
            <a:endParaRPr lang="ja-JP" altLang="en-US"/>
          </a:p>
        </p:txBody>
      </p:sp>
      <p:sp>
        <p:nvSpPr>
          <p:cNvPr id="23587" name="Freeform 44"/>
          <p:cNvSpPr>
            <a:spLocks noEditPoints="1"/>
          </p:cNvSpPr>
          <p:nvPr/>
        </p:nvSpPr>
        <p:spPr bwMode="auto">
          <a:xfrm>
            <a:off x="320675" y="3290888"/>
            <a:ext cx="1587500" cy="2138362"/>
          </a:xfrm>
          <a:custGeom>
            <a:avLst/>
            <a:gdLst>
              <a:gd name="T0" fmla="*/ 946 w 1000"/>
              <a:gd name="T1" fmla="*/ 793 h 1211"/>
              <a:gd name="T2" fmla="*/ 900 w 1000"/>
              <a:gd name="T3" fmla="*/ 828 h 1211"/>
              <a:gd name="T4" fmla="*/ 882 w 1000"/>
              <a:gd name="T5" fmla="*/ 853 h 1211"/>
              <a:gd name="T6" fmla="*/ 869 w 1000"/>
              <a:gd name="T7" fmla="*/ 985 h 1211"/>
              <a:gd name="T8" fmla="*/ 908 w 1000"/>
              <a:gd name="T9" fmla="*/ 992 h 1211"/>
              <a:gd name="T10" fmla="*/ 926 w 1000"/>
              <a:gd name="T11" fmla="*/ 927 h 1211"/>
              <a:gd name="T12" fmla="*/ 959 w 1000"/>
              <a:gd name="T13" fmla="*/ 846 h 1211"/>
              <a:gd name="T14" fmla="*/ 970 w 1000"/>
              <a:gd name="T15" fmla="*/ 784 h 1211"/>
              <a:gd name="T16" fmla="*/ 884 w 1000"/>
              <a:gd name="T17" fmla="*/ 343 h 1211"/>
              <a:gd name="T18" fmla="*/ 841 w 1000"/>
              <a:gd name="T19" fmla="*/ 270 h 1211"/>
              <a:gd name="T20" fmla="*/ 803 w 1000"/>
              <a:gd name="T21" fmla="*/ 297 h 1211"/>
              <a:gd name="T22" fmla="*/ 799 w 1000"/>
              <a:gd name="T23" fmla="*/ 330 h 1211"/>
              <a:gd name="T24" fmla="*/ 761 w 1000"/>
              <a:gd name="T25" fmla="*/ 370 h 1211"/>
              <a:gd name="T26" fmla="*/ 744 w 1000"/>
              <a:gd name="T27" fmla="*/ 419 h 1211"/>
              <a:gd name="T28" fmla="*/ 748 w 1000"/>
              <a:gd name="T29" fmla="*/ 488 h 1211"/>
              <a:gd name="T30" fmla="*/ 682 w 1000"/>
              <a:gd name="T31" fmla="*/ 482 h 1211"/>
              <a:gd name="T32" fmla="*/ 612 w 1000"/>
              <a:gd name="T33" fmla="*/ 401 h 1211"/>
              <a:gd name="T34" fmla="*/ 581 w 1000"/>
              <a:gd name="T35" fmla="*/ 299 h 1211"/>
              <a:gd name="T36" fmla="*/ 603 w 1000"/>
              <a:gd name="T37" fmla="*/ 206 h 1211"/>
              <a:gd name="T38" fmla="*/ 478 w 1000"/>
              <a:gd name="T39" fmla="*/ 150 h 1211"/>
              <a:gd name="T40" fmla="*/ 360 w 1000"/>
              <a:gd name="T41" fmla="*/ 133 h 1211"/>
              <a:gd name="T42" fmla="*/ 222 w 1000"/>
              <a:gd name="T43" fmla="*/ 117 h 1211"/>
              <a:gd name="T44" fmla="*/ 154 w 1000"/>
              <a:gd name="T45" fmla="*/ 15 h 1211"/>
              <a:gd name="T46" fmla="*/ 62 w 1000"/>
              <a:gd name="T47" fmla="*/ 36 h 1211"/>
              <a:gd name="T48" fmla="*/ 29 w 1000"/>
              <a:gd name="T49" fmla="*/ 123 h 1211"/>
              <a:gd name="T50" fmla="*/ 22 w 1000"/>
              <a:gd name="T51" fmla="*/ 218 h 1211"/>
              <a:gd name="T52" fmla="*/ 0 w 1000"/>
              <a:gd name="T53" fmla="*/ 262 h 1211"/>
              <a:gd name="T54" fmla="*/ 26 w 1000"/>
              <a:gd name="T55" fmla="*/ 301 h 1211"/>
              <a:gd name="T56" fmla="*/ 33 w 1000"/>
              <a:gd name="T57" fmla="*/ 334 h 1211"/>
              <a:gd name="T58" fmla="*/ 61 w 1000"/>
              <a:gd name="T59" fmla="*/ 382 h 1211"/>
              <a:gd name="T60" fmla="*/ 127 w 1000"/>
              <a:gd name="T61" fmla="*/ 432 h 1211"/>
              <a:gd name="T62" fmla="*/ 151 w 1000"/>
              <a:gd name="T63" fmla="*/ 436 h 1211"/>
              <a:gd name="T64" fmla="*/ 226 w 1000"/>
              <a:gd name="T65" fmla="*/ 423 h 1211"/>
              <a:gd name="T66" fmla="*/ 270 w 1000"/>
              <a:gd name="T67" fmla="*/ 413 h 1211"/>
              <a:gd name="T68" fmla="*/ 321 w 1000"/>
              <a:gd name="T69" fmla="*/ 415 h 1211"/>
              <a:gd name="T70" fmla="*/ 386 w 1000"/>
              <a:gd name="T71" fmla="*/ 448 h 1211"/>
              <a:gd name="T72" fmla="*/ 386 w 1000"/>
              <a:gd name="T73" fmla="*/ 504 h 1211"/>
              <a:gd name="T74" fmla="*/ 417 w 1000"/>
              <a:gd name="T75" fmla="*/ 608 h 1211"/>
              <a:gd name="T76" fmla="*/ 434 w 1000"/>
              <a:gd name="T77" fmla="*/ 668 h 1211"/>
              <a:gd name="T78" fmla="*/ 443 w 1000"/>
              <a:gd name="T79" fmla="*/ 730 h 1211"/>
              <a:gd name="T80" fmla="*/ 408 w 1000"/>
              <a:gd name="T81" fmla="*/ 824 h 1211"/>
              <a:gd name="T82" fmla="*/ 434 w 1000"/>
              <a:gd name="T83" fmla="*/ 902 h 1211"/>
              <a:gd name="T84" fmla="*/ 465 w 1000"/>
              <a:gd name="T85" fmla="*/ 1021 h 1211"/>
              <a:gd name="T86" fmla="*/ 470 w 1000"/>
              <a:gd name="T87" fmla="*/ 1118 h 1211"/>
              <a:gd name="T88" fmla="*/ 540 w 1000"/>
              <a:gd name="T89" fmla="*/ 1182 h 1211"/>
              <a:gd name="T90" fmla="*/ 606 w 1000"/>
              <a:gd name="T91" fmla="*/ 1145 h 1211"/>
              <a:gd name="T92" fmla="*/ 707 w 1000"/>
              <a:gd name="T93" fmla="*/ 1035 h 1211"/>
              <a:gd name="T94" fmla="*/ 774 w 1000"/>
              <a:gd name="T95" fmla="*/ 878 h 1211"/>
              <a:gd name="T96" fmla="*/ 832 w 1000"/>
              <a:gd name="T97" fmla="*/ 801 h 1211"/>
              <a:gd name="T98" fmla="*/ 840 w 1000"/>
              <a:gd name="T99" fmla="*/ 739 h 1211"/>
              <a:gd name="T100" fmla="*/ 836 w 1000"/>
              <a:gd name="T101" fmla="*/ 629 h 1211"/>
              <a:gd name="T102" fmla="*/ 851 w 1000"/>
              <a:gd name="T103" fmla="*/ 585 h 1211"/>
              <a:gd name="T104" fmla="*/ 908 w 1000"/>
              <a:gd name="T105" fmla="*/ 546 h 1211"/>
              <a:gd name="T106" fmla="*/ 943 w 1000"/>
              <a:gd name="T107" fmla="*/ 496 h 1211"/>
              <a:gd name="T108" fmla="*/ 996 w 1000"/>
              <a:gd name="T109" fmla="*/ 384 h 1211"/>
              <a:gd name="T110" fmla="*/ 897 w 1000"/>
              <a:gd name="T111" fmla="*/ 363 h 1211"/>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000"/>
              <a:gd name="T169" fmla="*/ 0 h 1211"/>
              <a:gd name="T170" fmla="*/ 1000 w 1000"/>
              <a:gd name="T171" fmla="*/ 1211 h 1211"/>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000" h="1211">
                <a:moveTo>
                  <a:pt x="959" y="778"/>
                </a:moveTo>
                <a:lnTo>
                  <a:pt x="946" y="793"/>
                </a:lnTo>
                <a:lnTo>
                  <a:pt x="915" y="824"/>
                </a:lnTo>
                <a:lnTo>
                  <a:pt x="900" y="828"/>
                </a:lnTo>
                <a:lnTo>
                  <a:pt x="895" y="844"/>
                </a:lnTo>
                <a:lnTo>
                  <a:pt x="882" y="853"/>
                </a:lnTo>
                <a:lnTo>
                  <a:pt x="865" y="927"/>
                </a:lnTo>
                <a:lnTo>
                  <a:pt x="869" y="985"/>
                </a:lnTo>
                <a:lnTo>
                  <a:pt x="897" y="1019"/>
                </a:lnTo>
                <a:lnTo>
                  <a:pt x="908" y="992"/>
                </a:lnTo>
                <a:lnTo>
                  <a:pt x="922" y="969"/>
                </a:lnTo>
                <a:lnTo>
                  <a:pt x="926" y="927"/>
                </a:lnTo>
                <a:lnTo>
                  <a:pt x="952" y="911"/>
                </a:lnTo>
                <a:lnTo>
                  <a:pt x="959" y="846"/>
                </a:lnTo>
                <a:lnTo>
                  <a:pt x="970" y="828"/>
                </a:lnTo>
                <a:lnTo>
                  <a:pt x="970" y="784"/>
                </a:lnTo>
                <a:lnTo>
                  <a:pt x="959" y="778"/>
                </a:lnTo>
                <a:close/>
                <a:moveTo>
                  <a:pt x="884" y="343"/>
                </a:moveTo>
                <a:lnTo>
                  <a:pt x="851" y="291"/>
                </a:lnTo>
                <a:lnTo>
                  <a:pt x="841" y="270"/>
                </a:lnTo>
                <a:lnTo>
                  <a:pt x="814" y="276"/>
                </a:lnTo>
                <a:lnTo>
                  <a:pt x="803" y="297"/>
                </a:lnTo>
                <a:lnTo>
                  <a:pt x="799" y="320"/>
                </a:lnTo>
                <a:lnTo>
                  <a:pt x="799" y="330"/>
                </a:lnTo>
                <a:lnTo>
                  <a:pt x="775" y="355"/>
                </a:lnTo>
                <a:lnTo>
                  <a:pt x="761" y="370"/>
                </a:lnTo>
                <a:lnTo>
                  <a:pt x="768" y="392"/>
                </a:lnTo>
                <a:lnTo>
                  <a:pt x="744" y="419"/>
                </a:lnTo>
                <a:lnTo>
                  <a:pt x="768" y="479"/>
                </a:lnTo>
                <a:lnTo>
                  <a:pt x="748" y="488"/>
                </a:lnTo>
                <a:lnTo>
                  <a:pt x="700" y="511"/>
                </a:lnTo>
                <a:lnTo>
                  <a:pt x="682" y="482"/>
                </a:lnTo>
                <a:lnTo>
                  <a:pt x="645" y="459"/>
                </a:lnTo>
                <a:lnTo>
                  <a:pt x="612" y="401"/>
                </a:lnTo>
                <a:lnTo>
                  <a:pt x="570" y="363"/>
                </a:lnTo>
                <a:lnTo>
                  <a:pt x="581" y="299"/>
                </a:lnTo>
                <a:lnTo>
                  <a:pt x="608" y="280"/>
                </a:lnTo>
                <a:lnTo>
                  <a:pt x="603" y="206"/>
                </a:lnTo>
                <a:lnTo>
                  <a:pt x="514" y="127"/>
                </a:lnTo>
                <a:lnTo>
                  <a:pt x="478" y="150"/>
                </a:lnTo>
                <a:lnTo>
                  <a:pt x="410" y="121"/>
                </a:lnTo>
                <a:lnTo>
                  <a:pt x="360" y="133"/>
                </a:lnTo>
                <a:lnTo>
                  <a:pt x="281" y="202"/>
                </a:lnTo>
                <a:lnTo>
                  <a:pt x="222" y="117"/>
                </a:lnTo>
                <a:lnTo>
                  <a:pt x="163" y="71"/>
                </a:lnTo>
                <a:lnTo>
                  <a:pt x="154" y="15"/>
                </a:lnTo>
                <a:lnTo>
                  <a:pt x="97" y="0"/>
                </a:lnTo>
                <a:lnTo>
                  <a:pt x="62" y="36"/>
                </a:lnTo>
                <a:lnTo>
                  <a:pt x="33" y="87"/>
                </a:lnTo>
                <a:lnTo>
                  <a:pt x="29" y="123"/>
                </a:lnTo>
                <a:lnTo>
                  <a:pt x="15" y="183"/>
                </a:lnTo>
                <a:lnTo>
                  <a:pt x="22" y="218"/>
                </a:lnTo>
                <a:lnTo>
                  <a:pt x="4" y="241"/>
                </a:lnTo>
                <a:lnTo>
                  <a:pt x="0" y="262"/>
                </a:lnTo>
                <a:lnTo>
                  <a:pt x="18" y="291"/>
                </a:lnTo>
                <a:lnTo>
                  <a:pt x="26" y="301"/>
                </a:lnTo>
                <a:lnTo>
                  <a:pt x="26" y="316"/>
                </a:lnTo>
                <a:lnTo>
                  <a:pt x="33" y="334"/>
                </a:lnTo>
                <a:lnTo>
                  <a:pt x="48" y="351"/>
                </a:lnTo>
                <a:lnTo>
                  <a:pt x="61" y="382"/>
                </a:lnTo>
                <a:lnTo>
                  <a:pt x="84" y="405"/>
                </a:lnTo>
                <a:lnTo>
                  <a:pt x="127" y="432"/>
                </a:lnTo>
                <a:lnTo>
                  <a:pt x="140" y="444"/>
                </a:lnTo>
                <a:lnTo>
                  <a:pt x="151" y="436"/>
                </a:lnTo>
                <a:lnTo>
                  <a:pt x="195" y="426"/>
                </a:lnTo>
                <a:lnTo>
                  <a:pt x="226" y="423"/>
                </a:lnTo>
                <a:lnTo>
                  <a:pt x="248" y="426"/>
                </a:lnTo>
                <a:lnTo>
                  <a:pt x="270" y="413"/>
                </a:lnTo>
                <a:lnTo>
                  <a:pt x="299" y="413"/>
                </a:lnTo>
                <a:lnTo>
                  <a:pt x="321" y="415"/>
                </a:lnTo>
                <a:lnTo>
                  <a:pt x="344" y="432"/>
                </a:lnTo>
                <a:lnTo>
                  <a:pt x="386" y="448"/>
                </a:lnTo>
                <a:lnTo>
                  <a:pt x="395" y="471"/>
                </a:lnTo>
                <a:lnTo>
                  <a:pt x="386" y="504"/>
                </a:lnTo>
                <a:lnTo>
                  <a:pt x="389" y="569"/>
                </a:lnTo>
                <a:lnTo>
                  <a:pt x="417" y="608"/>
                </a:lnTo>
                <a:lnTo>
                  <a:pt x="434" y="643"/>
                </a:lnTo>
                <a:lnTo>
                  <a:pt x="434" y="668"/>
                </a:lnTo>
                <a:lnTo>
                  <a:pt x="452" y="693"/>
                </a:lnTo>
                <a:lnTo>
                  <a:pt x="443" y="730"/>
                </a:lnTo>
                <a:lnTo>
                  <a:pt x="412" y="774"/>
                </a:lnTo>
                <a:lnTo>
                  <a:pt x="408" y="824"/>
                </a:lnTo>
                <a:lnTo>
                  <a:pt x="408" y="865"/>
                </a:lnTo>
                <a:lnTo>
                  <a:pt x="434" y="902"/>
                </a:lnTo>
                <a:lnTo>
                  <a:pt x="441" y="975"/>
                </a:lnTo>
                <a:lnTo>
                  <a:pt x="465" y="1021"/>
                </a:lnTo>
                <a:lnTo>
                  <a:pt x="481" y="1079"/>
                </a:lnTo>
                <a:lnTo>
                  <a:pt x="470" y="1118"/>
                </a:lnTo>
                <a:lnTo>
                  <a:pt x="516" y="1211"/>
                </a:lnTo>
                <a:lnTo>
                  <a:pt x="540" y="1182"/>
                </a:lnTo>
                <a:lnTo>
                  <a:pt x="581" y="1143"/>
                </a:lnTo>
                <a:lnTo>
                  <a:pt x="606" y="1145"/>
                </a:lnTo>
                <a:lnTo>
                  <a:pt x="645" y="1116"/>
                </a:lnTo>
                <a:lnTo>
                  <a:pt x="707" y="1035"/>
                </a:lnTo>
                <a:lnTo>
                  <a:pt x="748" y="965"/>
                </a:lnTo>
                <a:lnTo>
                  <a:pt x="774" y="878"/>
                </a:lnTo>
                <a:lnTo>
                  <a:pt x="808" y="861"/>
                </a:lnTo>
                <a:lnTo>
                  <a:pt x="832" y="801"/>
                </a:lnTo>
                <a:lnTo>
                  <a:pt x="834" y="751"/>
                </a:lnTo>
                <a:lnTo>
                  <a:pt x="840" y="739"/>
                </a:lnTo>
                <a:lnTo>
                  <a:pt x="823" y="710"/>
                </a:lnTo>
                <a:lnTo>
                  <a:pt x="836" y="629"/>
                </a:lnTo>
                <a:lnTo>
                  <a:pt x="838" y="598"/>
                </a:lnTo>
                <a:lnTo>
                  <a:pt x="851" y="585"/>
                </a:lnTo>
                <a:lnTo>
                  <a:pt x="893" y="544"/>
                </a:lnTo>
                <a:lnTo>
                  <a:pt x="908" y="546"/>
                </a:lnTo>
                <a:lnTo>
                  <a:pt x="933" y="521"/>
                </a:lnTo>
                <a:lnTo>
                  <a:pt x="943" y="496"/>
                </a:lnTo>
                <a:lnTo>
                  <a:pt x="1000" y="411"/>
                </a:lnTo>
                <a:lnTo>
                  <a:pt x="996" y="384"/>
                </a:lnTo>
                <a:lnTo>
                  <a:pt x="930" y="380"/>
                </a:lnTo>
                <a:lnTo>
                  <a:pt x="897" y="363"/>
                </a:lnTo>
                <a:lnTo>
                  <a:pt x="884" y="343"/>
                </a:lnTo>
                <a:close/>
              </a:path>
            </a:pathLst>
          </a:custGeom>
          <a:solidFill>
            <a:srgbClr val="99FF66"/>
          </a:solidFill>
          <a:ln w="9525">
            <a:noFill/>
            <a:round/>
            <a:headEnd/>
            <a:tailEnd/>
          </a:ln>
        </p:spPr>
        <p:txBody>
          <a:bodyPr/>
          <a:lstStyle/>
          <a:p>
            <a:endParaRPr lang="ja-JP" altLang="en-US"/>
          </a:p>
        </p:txBody>
      </p:sp>
      <p:sp>
        <p:nvSpPr>
          <p:cNvPr id="23588" name="Freeform 50"/>
          <p:cNvSpPr>
            <a:spLocks noEditPoints="1"/>
          </p:cNvSpPr>
          <p:nvPr/>
        </p:nvSpPr>
        <p:spPr bwMode="auto">
          <a:xfrm>
            <a:off x="7142163" y="3562350"/>
            <a:ext cx="1395412" cy="2632075"/>
          </a:xfrm>
          <a:custGeom>
            <a:avLst/>
            <a:gdLst>
              <a:gd name="T0" fmla="*/ 283 w 879"/>
              <a:gd name="T1" fmla="*/ 1442 h 1492"/>
              <a:gd name="T2" fmla="*/ 292 w 879"/>
              <a:gd name="T3" fmla="*/ 1479 h 1492"/>
              <a:gd name="T4" fmla="*/ 337 w 879"/>
              <a:gd name="T5" fmla="*/ 1477 h 1492"/>
              <a:gd name="T6" fmla="*/ 306 w 879"/>
              <a:gd name="T7" fmla="*/ 1435 h 1492"/>
              <a:gd name="T8" fmla="*/ 850 w 879"/>
              <a:gd name="T9" fmla="*/ 456 h 1492"/>
              <a:gd name="T10" fmla="*/ 757 w 879"/>
              <a:gd name="T11" fmla="*/ 414 h 1492"/>
              <a:gd name="T12" fmla="*/ 653 w 879"/>
              <a:gd name="T13" fmla="*/ 342 h 1492"/>
              <a:gd name="T14" fmla="*/ 604 w 879"/>
              <a:gd name="T15" fmla="*/ 290 h 1492"/>
              <a:gd name="T16" fmla="*/ 550 w 879"/>
              <a:gd name="T17" fmla="*/ 272 h 1492"/>
              <a:gd name="T18" fmla="*/ 509 w 879"/>
              <a:gd name="T19" fmla="*/ 226 h 1492"/>
              <a:gd name="T20" fmla="*/ 463 w 879"/>
              <a:gd name="T21" fmla="*/ 157 h 1492"/>
              <a:gd name="T22" fmla="*/ 397 w 879"/>
              <a:gd name="T23" fmla="*/ 161 h 1492"/>
              <a:gd name="T24" fmla="*/ 325 w 879"/>
              <a:gd name="T25" fmla="*/ 148 h 1492"/>
              <a:gd name="T26" fmla="*/ 267 w 879"/>
              <a:gd name="T27" fmla="*/ 174 h 1492"/>
              <a:gd name="T28" fmla="*/ 170 w 879"/>
              <a:gd name="T29" fmla="*/ 168 h 1492"/>
              <a:gd name="T30" fmla="*/ 155 w 879"/>
              <a:gd name="T31" fmla="*/ 96 h 1492"/>
              <a:gd name="T32" fmla="*/ 135 w 879"/>
              <a:gd name="T33" fmla="*/ 61 h 1492"/>
              <a:gd name="T34" fmla="*/ 112 w 879"/>
              <a:gd name="T35" fmla="*/ 26 h 1492"/>
              <a:gd name="T36" fmla="*/ 42 w 879"/>
              <a:gd name="T37" fmla="*/ 26 h 1492"/>
              <a:gd name="T38" fmla="*/ 0 w 879"/>
              <a:gd name="T39" fmla="*/ 89 h 1492"/>
              <a:gd name="T40" fmla="*/ 50 w 879"/>
              <a:gd name="T41" fmla="*/ 117 h 1492"/>
              <a:gd name="T42" fmla="*/ 97 w 879"/>
              <a:gd name="T43" fmla="*/ 137 h 1492"/>
              <a:gd name="T44" fmla="*/ 124 w 879"/>
              <a:gd name="T45" fmla="*/ 196 h 1492"/>
              <a:gd name="T46" fmla="*/ 192 w 879"/>
              <a:gd name="T47" fmla="*/ 213 h 1492"/>
              <a:gd name="T48" fmla="*/ 238 w 879"/>
              <a:gd name="T49" fmla="*/ 233 h 1492"/>
              <a:gd name="T50" fmla="*/ 211 w 879"/>
              <a:gd name="T51" fmla="*/ 305 h 1492"/>
              <a:gd name="T52" fmla="*/ 172 w 879"/>
              <a:gd name="T53" fmla="*/ 403 h 1492"/>
              <a:gd name="T54" fmla="*/ 209 w 879"/>
              <a:gd name="T55" fmla="*/ 536 h 1492"/>
              <a:gd name="T56" fmla="*/ 248 w 879"/>
              <a:gd name="T57" fmla="*/ 641 h 1492"/>
              <a:gd name="T58" fmla="*/ 306 w 879"/>
              <a:gd name="T59" fmla="*/ 680 h 1492"/>
              <a:gd name="T60" fmla="*/ 310 w 879"/>
              <a:gd name="T61" fmla="*/ 785 h 1492"/>
              <a:gd name="T62" fmla="*/ 292 w 879"/>
              <a:gd name="T63" fmla="*/ 933 h 1492"/>
              <a:gd name="T64" fmla="*/ 265 w 879"/>
              <a:gd name="T65" fmla="*/ 1043 h 1492"/>
              <a:gd name="T66" fmla="*/ 242 w 879"/>
              <a:gd name="T67" fmla="*/ 1169 h 1492"/>
              <a:gd name="T68" fmla="*/ 225 w 879"/>
              <a:gd name="T69" fmla="*/ 1300 h 1492"/>
              <a:gd name="T70" fmla="*/ 242 w 879"/>
              <a:gd name="T71" fmla="*/ 1409 h 1492"/>
              <a:gd name="T72" fmla="*/ 273 w 879"/>
              <a:gd name="T73" fmla="*/ 1433 h 1492"/>
              <a:gd name="T74" fmla="*/ 296 w 879"/>
              <a:gd name="T75" fmla="*/ 1363 h 1492"/>
              <a:gd name="T76" fmla="*/ 343 w 879"/>
              <a:gd name="T77" fmla="*/ 1276 h 1492"/>
              <a:gd name="T78" fmla="*/ 343 w 879"/>
              <a:gd name="T79" fmla="*/ 1235 h 1492"/>
              <a:gd name="T80" fmla="*/ 380 w 879"/>
              <a:gd name="T81" fmla="*/ 1189 h 1492"/>
              <a:gd name="T82" fmla="*/ 389 w 879"/>
              <a:gd name="T83" fmla="*/ 1136 h 1492"/>
              <a:gd name="T84" fmla="*/ 434 w 879"/>
              <a:gd name="T85" fmla="*/ 1095 h 1492"/>
              <a:gd name="T86" fmla="*/ 488 w 879"/>
              <a:gd name="T87" fmla="*/ 1078 h 1492"/>
              <a:gd name="T88" fmla="*/ 509 w 879"/>
              <a:gd name="T89" fmla="*/ 1001 h 1492"/>
              <a:gd name="T90" fmla="*/ 552 w 879"/>
              <a:gd name="T91" fmla="*/ 1001 h 1492"/>
              <a:gd name="T92" fmla="*/ 589 w 879"/>
              <a:gd name="T93" fmla="*/ 953 h 1492"/>
              <a:gd name="T94" fmla="*/ 635 w 879"/>
              <a:gd name="T95" fmla="*/ 877 h 1492"/>
              <a:gd name="T96" fmla="*/ 680 w 879"/>
              <a:gd name="T97" fmla="*/ 805 h 1492"/>
              <a:gd name="T98" fmla="*/ 748 w 879"/>
              <a:gd name="T99" fmla="*/ 787 h 1492"/>
              <a:gd name="T100" fmla="*/ 794 w 879"/>
              <a:gd name="T101" fmla="*/ 696 h 1492"/>
              <a:gd name="T102" fmla="*/ 839 w 879"/>
              <a:gd name="T103" fmla="*/ 606 h 1492"/>
              <a:gd name="T104" fmla="*/ 879 w 879"/>
              <a:gd name="T105" fmla="*/ 499 h 1492"/>
              <a:gd name="T106" fmla="*/ 850 w 879"/>
              <a:gd name="T107" fmla="*/ 456 h 1492"/>
              <a:gd name="T108" fmla="*/ 356 w 879"/>
              <a:gd name="T109" fmla="*/ 52 h 1492"/>
              <a:gd name="T110" fmla="*/ 325 w 879"/>
              <a:gd name="T111" fmla="*/ 0 h 1492"/>
              <a:gd name="T112" fmla="*/ 321 w 879"/>
              <a:gd name="T113" fmla="*/ 32 h 1492"/>
              <a:gd name="T114" fmla="*/ 327 w 879"/>
              <a:gd name="T115" fmla="*/ 61 h 149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879"/>
              <a:gd name="T175" fmla="*/ 0 h 1492"/>
              <a:gd name="T176" fmla="*/ 879 w 879"/>
              <a:gd name="T177" fmla="*/ 1492 h 1492"/>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879" h="1492">
                <a:moveTo>
                  <a:pt x="306" y="1435"/>
                </a:moveTo>
                <a:lnTo>
                  <a:pt x="283" y="1442"/>
                </a:lnTo>
                <a:lnTo>
                  <a:pt x="273" y="1468"/>
                </a:lnTo>
                <a:lnTo>
                  <a:pt x="292" y="1479"/>
                </a:lnTo>
                <a:lnTo>
                  <a:pt x="304" y="1492"/>
                </a:lnTo>
                <a:lnTo>
                  <a:pt x="337" y="1477"/>
                </a:lnTo>
                <a:lnTo>
                  <a:pt x="325" y="1451"/>
                </a:lnTo>
                <a:lnTo>
                  <a:pt x="306" y="1435"/>
                </a:lnTo>
                <a:close/>
                <a:moveTo>
                  <a:pt x="850" y="456"/>
                </a:moveTo>
                <a:lnTo>
                  <a:pt x="794" y="440"/>
                </a:lnTo>
                <a:lnTo>
                  <a:pt x="757" y="414"/>
                </a:lnTo>
                <a:lnTo>
                  <a:pt x="678" y="370"/>
                </a:lnTo>
                <a:lnTo>
                  <a:pt x="653" y="342"/>
                </a:lnTo>
                <a:lnTo>
                  <a:pt x="635" y="301"/>
                </a:lnTo>
                <a:lnTo>
                  <a:pt x="604" y="290"/>
                </a:lnTo>
                <a:lnTo>
                  <a:pt x="577" y="266"/>
                </a:lnTo>
                <a:lnTo>
                  <a:pt x="550" y="272"/>
                </a:lnTo>
                <a:lnTo>
                  <a:pt x="533" y="248"/>
                </a:lnTo>
                <a:lnTo>
                  <a:pt x="509" y="226"/>
                </a:lnTo>
                <a:lnTo>
                  <a:pt x="496" y="187"/>
                </a:lnTo>
                <a:lnTo>
                  <a:pt x="463" y="157"/>
                </a:lnTo>
                <a:lnTo>
                  <a:pt x="440" y="172"/>
                </a:lnTo>
                <a:lnTo>
                  <a:pt x="397" y="161"/>
                </a:lnTo>
                <a:lnTo>
                  <a:pt x="372" y="148"/>
                </a:lnTo>
                <a:lnTo>
                  <a:pt x="325" y="148"/>
                </a:lnTo>
                <a:lnTo>
                  <a:pt x="296" y="141"/>
                </a:lnTo>
                <a:lnTo>
                  <a:pt x="267" y="174"/>
                </a:lnTo>
                <a:lnTo>
                  <a:pt x="199" y="178"/>
                </a:lnTo>
                <a:lnTo>
                  <a:pt x="170" y="168"/>
                </a:lnTo>
                <a:lnTo>
                  <a:pt x="168" y="141"/>
                </a:lnTo>
                <a:lnTo>
                  <a:pt x="155" y="96"/>
                </a:lnTo>
                <a:lnTo>
                  <a:pt x="151" y="78"/>
                </a:lnTo>
                <a:lnTo>
                  <a:pt x="135" y="61"/>
                </a:lnTo>
                <a:lnTo>
                  <a:pt x="106" y="54"/>
                </a:lnTo>
                <a:lnTo>
                  <a:pt x="112" y="26"/>
                </a:lnTo>
                <a:lnTo>
                  <a:pt x="66" y="19"/>
                </a:lnTo>
                <a:lnTo>
                  <a:pt x="42" y="26"/>
                </a:lnTo>
                <a:lnTo>
                  <a:pt x="37" y="52"/>
                </a:lnTo>
                <a:lnTo>
                  <a:pt x="0" y="89"/>
                </a:lnTo>
                <a:lnTo>
                  <a:pt x="21" y="111"/>
                </a:lnTo>
                <a:lnTo>
                  <a:pt x="50" y="117"/>
                </a:lnTo>
                <a:lnTo>
                  <a:pt x="75" y="130"/>
                </a:lnTo>
                <a:lnTo>
                  <a:pt x="97" y="137"/>
                </a:lnTo>
                <a:lnTo>
                  <a:pt x="120" y="168"/>
                </a:lnTo>
                <a:lnTo>
                  <a:pt x="124" y="196"/>
                </a:lnTo>
                <a:lnTo>
                  <a:pt x="163" y="218"/>
                </a:lnTo>
                <a:lnTo>
                  <a:pt x="192" y="213"/>
                </a:lnTo>
                <a:lnTo>
                  <a:pt x="228" y="213"/>
                </a:lnTo>
                <a:lnTo>
                  <a:pt x="238" y="233"/>
                </a:lnTo>
                <a:lnTo>
                  <a:pt x="238" y="268"/>
                </a:lnTo>
                <a:lnTo>
                  <a:pt x="211" y="305"/>
                </a:lnTo>
                <a:lnTo>
                  <a:pt x="174" y="357"/>
                </a:lnTo>
                <a:lnTo>
                  <a:pt x="172" y="403"/>
                </a:lnTo>
                <a:lnTo>
                  <a:pt x="186" y="464"/>
                </a:lnTo>
                <a:lnTo>
                  <a:pt x="209" y="536"/>
                </a:lnTo>
                <a:lnTo>
                  <a:pt x="232" y="589"/>
                </a:lnTo>
                <a:lnTo>
                  <a:pt x="248" y="641"/>
                </a:lnTo>
                <a:lnTo>
                  <a:pt x="275" y="656"/>
                </a:lnTo>
                <a:lnTo>
                  <a:pt x="306" y="680"/>
                </a:lnTo>
                <a:lnTo>
                  <a:pt x="312" y="728"/>
                </a:lnTo>
                <a:lnTo>
                  <a:pt x="310" y="785"/>
                </a:lnTo>
                <a:lnTo>
                  <a:pt x="281" y="899"/>
                </a:lnTo>
                <a:lnTo>
                  <a:pt x="292" y="933"/>
                </a:lnTo>
                <a:lnTo>
                  <a:pt x="256" y="1003"/>
                </a:lnTo>
                <a:lnTo>
                  <a:pt x="265" y="1043"/>
                </a:lnTo>
                <a:lnTo>
                  <a:pt x="242" y="1108"/>
                </a:lnTo>
                <a:lnTo>
                  <a:pt x="242" y="1169"/>
                </a:lnTo>
                <a:lnTo>
                  <a:pt x="219" y="1246"/>
                </a:lnTo>
                <a:lnTo>
                  <a:pt x="225" y="1300"/>
                </a:lnTo>
                <a:lnTo>
                  <a:pt x="219" y="1385"/>
                </a:lnTo>
                <a:lnTo>
                  <a:pt x="242" y="1409"/>
                </a:lnTo>
                <a:lnTo>
                  <a:pt x="256" y="1451"/>
                </a:lnTo>
                <a:lnTo>
                  <a:pt x="273" y="1433"/>
                </a:lnTo>
                <a:lnTo>
                  <a:pt x="296" y="1400"/>
                </a:lnTo>
                <a:lnTo>
                  <a:pt x="296" y="1363"/>
                </a:lnTo>
                <a:lnTo>
                  <a:pt x="321" y="1331"/>
                </a:lnTo>
                <a:lnTo>
                  <a:pt x="343" y="1276"/>
                </a:lnTo>
                <a:lnTo>
                  <a:pt x="333" y="1250"/>
                </a:lnTo>
                <a:lnTo>
                  <a:pt x="343" y="1235"/>
                </a:lnTo>
                <a:lnTo>
                  <a:pt x="349" y="1204"/>
                </a:lnTo>
                <a:lnTo>
                  <a:pt x="380" y="1189"/>
                </a:lnTo>
                <a:lnTo>
                  <a:pt x="389" y="1158"/>
                </a:lnTo>
                <a:lnTo>
                  <a:pt x="389" y="1136"/>
                </a:lnTo>
                <a:lnTo>
                  <a:pt x="416" y="1117"/>
                </a:lnTo>
                <a:lnTo>
                  <a:pt x="434" y="1095"/>
                </a:lnTo>
                <a:lnTo>
                  <a:pt x="457" y="1099"/>
                </a:lnTo>
                <a:lnTo>
                  <a:pt x="488" y="1078"/>
                </a:lnTo>
                <a:lnTo>
                  <a:pt x="517" y="1043"/>
                </a:lnTo>
                <a:lnTo>
                  <a:pt x="509" y="1001"/>
                </a:lnTo>
                <a:lnTo>
                  <a:pt x="540" y="999"/>
                </a:lnTo>
                <a:lnTo>
                  <a:pt x="552" y="1001"/>
                </a:lnTo>
                <a:lnTo>
                  <a:pt x="579" y="977"/>
                </a:lnTo>
                <a:lnTo>
                  <a:pt x="589" y="953"/>
                </a:lnTo>
                <a:lnTo>
                  <a:pt x="608" y="899"/>
                </a:lnTo>
                <a:lnTo>
                  <a:pt x="635" y="877"/>
                </a:lnTo>
                <a:lnTo>
                  <a:pt x="670" y="837"/>
                </a:lnTo>
                <a:lnTo>
                  <a:pt x="680" y="805"/>
                </a:lnTo>
                <a:lnTo>
                  <a:pt x="715" y="787"/>
                </a:lnTo>
                <a:lnTo>
                  <a:pt x="748" y="787"/>
                </a:lnTo>
                <a:lnTo>
                  <a:pt x="794" y="733"/>
                </a:lnTo>
                <a:lnTo>
                  <a:pt x="794" y="696"/>
                </a:lnTo>
                <a:lnTo>
                  <a:pt x="812" y="663"/>
                </a:lnTo>
                <a:lnTo>
                  <a:pt x="839" y="606"/>
                </a:lnTo>
                <a:lnTo>
                  <a:pt x="870" y="558"/>
                </a:lnTo>
                <a:lnTo>
                  <a:pt x="879" y="499"/>
                </a:lnTo>
                <a:lnTo>
                  <a:pt x="850" y="456"/>
                </a:lnTo>
                <a:close/>
                <a:moveTo>
                  <a:pt x="327" y="61"/>
                </a:moveTo>
                <a:lnTo>
                  <a:pt x="356" y="52"/>
                </a:lnTo>
                <a:lnTo>
                  <a:pt x="358" y="17"/>
                </a:lnTo>
                <a:lnTo>
                  <a:pt x="325" y="0"/>
                </a:lnTo>
                <a:lnTo>
                  <a:pt x="306" y="17"/>
                </a:lnTo>
                <a:lnTo>
                  <a:pt x="321" y="32"/>
                </a:lnTo>
                <a:lnTo>
                  <a:pt x="327" y="61"/>
                </a:lnTo>
                <a:close/>
              </a:path>
            </a:pathLst>
          </a:custGeom>
          <a:solidFill>
            <a:srgbClr val="777777"/>
          </a:solidFill>
          <a:ln w="9525">
            <a:noFill/>
            <a:round/>
            <a:headEnd/>
            <a:tailEnd/>
          </a:ln>
        </p:spPr>
        <p:txBody>
          <a:bodyPr/>
          <a:lstStyle/>
          <a:p>
            <a:endParaRPr lang="ja-JP" altLang="en-US"/>
          </a:p>
        </p:txBody>
      </p:sp>
      <p:sp>
        <p:nvSpPr>
          <p:cNvPr id="23589" name="Freeform 51"/>
          <p:cNvSpPr>
            <a:spLocks/>
          </p:cNvSpPr>
          <p:nvPr/>
        </p:nvSpPr>
        <p:spPr bwMode="auto">
          <a:xfrm>
            <a:off x="7575550" y="6092825"/>
            <a:ext cx="101600" cy="101600"/>
          </a:xfrm>
          <a:custGeom>
            <a:avLst/>
            <a:gdLst>
              <a:gd name="T0" fmla="*/ 33 w 64"/>
              <a:gd name="T1" fmla="*/ 0 h 57"/>
              <a:gd name="T2" fmla="*/ 10 w 64"/>
              <a:gd name="T3" fmla="*/ 7 h 57"/>
              <a:gd name="T4" fmla="*/ 0 w 64"/>
              <a:gd name="T5" fmla="*/ 33 h 57"/>
              <a:gd name="T6" fmla="*/ 19 w 64"/>
              <a:gd name="T7" fmla="*/ 44 h 57"/>
              <a:gd name="T8" fmla="*/ 31 w 64"/>
              <a:gd name="T9" fmla="*/ 57 h 57"/>
              <a:gd name="T10" fmla="*/ 64 w 64"/>
              <a:gd name="T11" fmla="*/ 42 h 57"/>
              <a:gd name="T12" fmla="*/ 52 w 64"/>
              <a:gd name="T13" fmla="*/ 16 h 57"/>
              <a:gd name="T14" fmla="*/ 33 w 64"/>
              <a:gd name="T15" fmla="*/ 0 h 57"/>
              <a:gd name="T16" fmla="*/ 33 w 64"/>
              <a:gd name="T17" fmla="*/ 0 h 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
              <a:gd name="T28" fmla="*/ 0 h 57"/>
              <a:gd name="T29" fmla="*/ 64 w 64"/>
              <a:gd name="T30" fmla="*/ 57 h 5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 h="57">
                <a:moveTo>
                  <a:pt x="33" y="0"/>
                </a:moveTo>
                <a:lnTo>
                  <a:pt x="10" y="7"/>
                </a:lnTo>
                <a:lnTo>
                  <a:pt x="0" y="33"/>
                </a:lnTo>
                <a:lnTo>
                  <a:pt x="19" y="44"/>
                </a:lnTo>
                <a:lnTo>
                  <a:pt x="31" y="57"/>
                </a:lnTo>
                <a:lnTo>
                  <a:pt x="64" y="42"/>
                </a:lnTo>
                <a:lnTo>
                  <a:pt x="52" y="16"/>
                </a:lnTo>
                <a:lnTo>
                  <a:pt x="33" y="0"/>
                </a:lnTo>
                <a:close/>
              </a:path>
            </a:pathLst>
          </a:custGeom>
          <a:noFill/>
          <a:ln w="14288" cap="rnd">
            <a:solidFill>
              <a:srgbClr val="000000"/>
            </a:solidFill>
            <a:prstDash val="solid"/>
            <a:round/>
            <a:headEnd/>
            <a:tailEnd/>
          </a:ln>
        </p:spPr>
        <p:txBody>
          <a:bodyPr/>
          <a:lstStyle/>
          <a:p>
            <a:endParaRPr lang="ja-JP" altLang="en-US"/>
          </a:p>
        </p:txBody>
      </p:sp>
      <p:sp>
        <p:nvSpPr>
          <p:cNvPr id="23590" name="Freeform 54"/>
          <p:cNvSpPr>
            <a:spLocks noEditPoints="1"/>
          </p:cNvSpPr>
          <p:nvPr/>
        </p:nvSpPr>
        <p:spPr bwMode="auto">
          <a:xfrm>
            <a:off x="5340350" y="949325"/>
            <a:ext cx="3544888" cy="2770188"/>
          </a:xfrm>
          <a:custGeom>
            <a:avLst/>
            <a:gdLst>
              <a:gd name="T0" fmla="*/ 533 w 1080"/>
              <a:gd name="T1" fmla="*/ 84 h 771"/>
              <a:gd name="T2" fmla="*/ 505 w 1080"/>
              <a:gd name="T3" fmla="*/ 33 h 771"/>
              <a:gd name="T4" fmla="*/ 628 w 1080"/>
              <a:gd name="T5" fmla="*/ 96 h 771"/>
              <a:gd name="T6" fmla="*/ 626 w 1080"/>
              <a:gd name="T7" fmla="*/ 75 h 771"/>
              <a:gd name="T8" fmla="*/ 799 w 1080"/>
              <a:gd name="T9" fmla="*/ 276 h 771"/>
              <a:gd name="T10" fmla="*/ 750 w 1080"/>
              <a:gd name="T11" fmla="*/ 191 h 771"/>
              <a:gd name="T12" fmla="*/ 646 w 1080"/>
              <a:gd name="T13" fmla="*/ 157 h 771"/>
              <a:gd name="T14" fmla="*/ 600 w 1080"/>
              <a:gd name="T15" fmla="*/ 165 h 771"/>
              <a:gd name="T16" fmla="*/ 725 w 1080"/>
              <a:gd name="T17" fmla="*/ 223 h 771"/>
              <a:gd name="T18" fmla="*/ 756 w 1080"/>
              <a:gd name="T19" fmla="*/ 314 h 771"/>
              <a:gd name="T20" fmla="*/ 784 w 1080"/>
              <a:gd name="T21" fmla="*/ 261 h 771"/>
              <a:gd name="T22" fmla="*/ 559 w 1080"/>
              <a:gd name="T23" fmla="*/ 107 h 771"/>
              <a:gd name="T24" fmla="*/ 544 w 1080"/>
              <a:gd name="T25" fmla="*/ 175 h 771"/>
              <a:gd name="T26" fmla="*/ 551 w 1080"/>
              <a:gd name="T27" fmla="*/ 216 h 771"/>
              <a:gd name="T28" fmla="*/ 447 w 1080"/>
              <a:gd name="T29" fmla="*/ 212 h 771"/>
              <a:gd name="T30" fmla="*/ 499 w 1080"/>
              <a:gd name="T31" fmla="*/ 151 h 771"/>
              <a:gd name="T32" fmla="*/ 424 w 1080"/>
              <a:gd name="T33" fmla="*/ 138 h 771"/>
              <a:gd name="T34" fmla="*/ 844 w 1080"/>
              <a:gd name="T35" fmla="*/ 492 h 771"/>
              <a:gd name="T36" fmla="*/ 859 w 1080"/>
              <a:gd name="T37" fmla="*/ 516 h 771"/>
              <a:gd name="T38" fmla="*/ 791 w 1080"/>
              <a:gd name="T39" fmla="*/ 370 h 771"/>
              <a:gd name="T40" fmla="*/ 690 w 1080"/>
              <a:gd name="T41" fmla="*/ 348 h 771"/>
              <a:gd name="T42" fmla="*/ 644 w 1080"/>
              <a:gd name="T43" fmla="*/ 429 h 771"/>
              <a:gd name="T44" fmla="*/ 552 w 1080"/>
              <a:gd name="T45" fmla="*/ 360 h 771"/>
              <a:gd name="T46" fmla="*/ 632 w 1080"/>
              <a:gd name="T47" fmla="*/ 269 h 771"/>
              <a:gd name="T48" fmla="*/ 588 w 1080"/>
              <a:gd name="T49" fmla="*/ 189 h 771"/>
              <a:gd name="T50" fmla="*/ 619 w 1080"/>
              <a:gd name="T51" fmla="*/ 109 h 771"/>
              <a:gd name="T52" fmla="*/ 558 w 1080"/>
              <a:gd name="T53" fmla="*/ 175 h 771"/>
              <a:gd name="T54" fmla="*/ 465 w 1080"/>
              <a:gd name="T55" fmla="*/ 222 h 771"/>
              <a:gd name="T56" fmla="*/ 326 w 1080"/>
              <a:gd name="T57" fmla="*/ 185 h 771"/>
              <a:gd name="T58" fmla="*/ 202 w 1080"/>
              <a:gd name="T59" fmla="*/ 172 h 771"/>
              <a:gd name="T60" fmla="*/ 56 w 1080"/>
              <a:gd name="T61" fmla="*/ 164 h 771"/>
              <a:gd name="T62" fmla="*/ 41 w 1080"/>
              <a:gd name="T63" fmla="*/ 243 h 771"/>
              <a:gd name="T64" fmla="*/ 28 w 1080"/>
              <a:gd name="T65" fmla="*/ 292 h 771"/>
              <a:gd name="T66" fmla="*/ 81 w 1080"/>
              <a:gd name="T67" fmla="*/ 355 h 771"/>
              <a:gd name="T68" fmla="*/ 101 w 1080"/>
              <a:gd name="T69" fmla="*/ 359 h 771"/>
              <a:gd name="T70" fmla="*/ 187 w 1080"/>
              <a:gd name="T71" fmla="*/ 337 h 771"/>
              <a:gd name="T72" fmla="*/ 280 w 1080"/>
              <a:gd name="T73" fmla="*/ 398 h 771"/>
              <a:gd name="T74" fmla="*/ 325 w 1080"/>
              <a:gd name="T75" fmla="*/ 542 h 771"/>
              <a:gd name="T76" fmla="*/ 406 w 1080"/>
              <a:gd name="T77" fmla="*/ 689 h 771"/>
              <a:gd name="T78" fmla="*/ 423 w 1080"/>
              <a:gd name="T79" fmla="*/ 664 h 771"/>
              <a:gd name="T80" fmla="*/ 528 w 1080"/>
              <a:gd name="T81" fmla="*/ 761 h 771"/>
              <a:gd name="T82" fmla="*/ 569 w 1080"/>
              <a:gd name="T83" fmla="*/ 734 h 771"/>
              <a:gd name="T84" fmla="*/ 552 w 1080"/>
              <a:gd name="T85" fmla="*/ 662 h 771"/>
              <a:gd name="T86" fmla="*/ 679 w 1080"/>
              <a:gd name="T87" fmla="*/ 618 h 771"/>
              <a:gd name="T88" fmla="*/ 780 w 1080"/>
              <a:gd name="T89" fmla="*/ 506 h 771"/>
              <a:gd name="T90" fmla="*/ 633 w 1080"/>
              <a:gd name="T91" fmla="*/ 299 h 771"/>
              <a:gd name="T92" fmla="*/ 414 w 1080"/>
              <a:gd name="T93" fmla="*/ 81 h 771"/>
              <a:gd name="T94" fmla="*/ 473 w 1080"/>
              <a:gd name="T95" fmla="*/ 79 h 771"/>
              <a:gd name="T96" fmla="*/ 416 w 1080"/>
              <a:gd name="T97" fmla="*/ 59 h 771"/>
              <a:gd name="T98" fmla="*/ 402 w 1080"/>
              <a:gd name="T99" fmla="*/ 131 h 771"/>
              <a:gd name="T100" fmla="*/ 362 w 1080"/>
              <a:gd name="T101" fmla="*/ 119 h 771"/>
              <a:gd name="T102" fmla="*/ 1062 w 1080"/>
              <a:gd name="T103" fmla="*/ 25 h 771"/>
              <a:gd name="T104" fmla="*/ 738 w 1080"/>
              <a:gd name="T105" fmla="*/ 34 h 771"/>
              <a:gd name="T106" fmla="*/ 760 w 1080"/>
              <a:gd name="T107" fmla="*/ 58 h 771"/>
              <a:gd name="T108" fmla="*/ 842 w 1080"/>
              <a:gd name="T109" fmla="*/ 173 h 771"/>
              <a:gd name="T110" fmla="*/ 833 w 1080"/>
              <a:gd name="T111" fmla="*/ 226 h 771"/>
              <a:gd name="T112" fmla="*/ 860 w 1080"/>
              <a:gd name="T113" fmla="*/ 328 h 771"/>
              <a:gd name="T114" fmla="*/ 916 w 1080"/>
              <a:gd name="T115" fmla="*/ 279 h 771"/>
              <a:gd name="T116" fmla="*/ 996 w 1080"/>
              <a:gd name="T117" fmla="*/ 229 h 771"/>
              <a:gd name="T118" fmla="*/ 1050 w 1080"/>
              <a:gd name="T119" fmla="*/ 163 h 771"/>
              <a:gd name="T120" fmla="*/ 1058 w 1080"/>
              <a:gd name="T121" fmla="*/ 129 h 771"/>
              <a:gd name="T122" fmla="*/ 1078 w 1080"/>
              <a:gd name="T123" fmla="*/ 52 h 77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080"/>
              <a:gd name="T187" fmla="*/ 0 h 771"/>
              <a:gd name="T188" fmla="*/ 1080 w 1080"/>
              <a:gd name="T189" fmla="*/ 771 h 77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080" h="771">
                <a:moveTo>
                  <a:pt x="505" y="33"/>
                </a:moveTo>
                <a:cubicBezTo>
                  <a:pt x="498" y="29"/>
                  <a:pt x="498" y="29"/>
                  <a:pt x="498" y="29"/>
                </a:cubicBezTo>
                <a:cubicBezTo>
                  <a:pt x="500" y="44"/>
                  <a:pt x="500" y="44"/>
                  <a:pt x="500" y="44"/>
                </a:cubicBezTo>
                <a:cubicBezTo>
                  <a:pt x="494" y="57"/>
                  <a:pt x="494" y="57"/>
                  <a:pt x="494" y="57"/>
                </a:cubicBezTo>
                <a:cubicBezTo>
                  <a:pt x="502" y="63"/>
                  <a:pt x="502" y="63"/>
                  <a:pt x="502" y="63"/>
                </a:cubicBezTo>
                <a:cubicBezTo>
                  <a:pt x="505" y="71"/>
                  <a:pt x="505" y="71"/>
                  <a:pt x="505" y="71"/>
                </a:cubicBezTo>
                <a:cubicBezTo>
                  <a:pt x="516" y="76"/>
                  <a:pt x="516" y="76"/>
                  <a:pt x="516" y="76"/>
                </a:cubicBezTo>
                <a:cubicBezTo>
                  <a:pt x="527" y="80"/>
                  <a:pt x="527" y="80"/>
                  <a:pt x="527" y="80"/>
                </a:cubicBezTo>
                <a:cubicBezTo>
                  <a:pt x="533" y="84"/>
                  <a:pt x="533" y="84"/>
                  <a:pt x="533" y="84"/>
                </a:cubicBezTo>
                <a:cubicBezTo>
                  <a:pt x="535" y="95"/>
                  <a:pt x="535" y="95"/>
                  <a:pt x="535" y="95"/>
                </a:cubicBezTo>
                <a:cubicBezTo>
                  <a:pt x="544" y="90"/>
                  <a:pt x="544" y="90"/>
                  <a:pt x="544" y="90"/>
                </a:cubicBezTo>
                <a:cubicBezTo>
                  <a:pt x="548" y="81"/>
                  <a:pt x="548" y="81"/>
                  <a:pt x="548" y="81"/>
                </a:cubicBezTo>
                <a:cubicBezTo>
                  <a:pt x="559" y="71"/>
                  <a:pt x="559" y="71"/>
                  <a:pt x="559" y="71"/>
                </a:cubicBezTo>
                <a:cubicBezTo>
                  <a:pt x="556" y="61"/>
                  <a:pt x="556" y="61"/>
                  <a:pt x="556" y="61"/>
                </a:cubicBezTo>
                <a:cubicBezTo>
                  <a:pt x="539" y="60"/>
                  <a:pt x="539" y="60"/>
                  <a:pt x="539" y="60"/>
                </a:cubicBezTo>
                <a:cubicBezTo>
                  <a:pt x="524" y="53"/>
                  <a:pt x="524" y="53"/>
                  <a:pt x="524" y="53"/>
                </a:cubicBezTo>
                <a:cubicBezTo>
                  <a:pt x="513" y="43"/>
                  <a:pt x="513" y="43"/>
                  <a:pt x="513" y="43"/>
                </a:cubicBezTo>
                <a:cubicBezTo>
                  <a:pt x="505" y="33"/>
                  <a:pt x="505" y="33"/>
                  <a:pt x="505" y="33"/>
                </a:cubicBezTo>
                <a:close/>
                <a:moveTo>
                  <a:pt x="569" y="95"/>
                </a:moveTo>
                <a:cubicBezTo>
                  <a:pt x="574" y="89"/>
                  <a:pt x="574" y="89"/>
                  <a:pt x="574" y="89"/>
                </a:cubicBezTo>
                <a:cubicBezTo>
                  <a:pt x="558" y="85"/>
                  <a:pt x="558" y="85"/>
                  <a:pt x="558" y="85"/>
                </a:cubicBezTo>
                <a:cubicBezTo>
                  <a:pt x="556" y="91"/>
                  <a:pt x="556" y="91"/>
                  <a:pt x="556" y="91"/>
                </a:cubicBezTo>
                <a:cubicBezTo>
                  <a:pt x="567" y="104"/>
                  <a:pt x="567" y="104"/>
                  <a:pt x="567" y="104"/>
                </a:cubicBezTo>
                <a:cubicBezTo>
                  <a:pt x="569" y="95"/>
                  <a:pt x="569" y="95"/>
                  <a:pt x="569" y="95"/>
                </a:cubicBezTo>
                <a:close/>
                <a:moveTo>
                  <a:pt x="595" y="89"/>
                </a:moveTo>
                <a:cubicBezTo>
                  <a:pt x="607" y="98"/>
                  <a:pt x="607" y="98"/>
                  <a:pt x="607" y="98"/>
                </a:cubicBezTo>
                <a:cubicBezTo>
                  <a:pt x="628" y="96"/>
                  <a:pt x="628" y="96"/>
                  <a:pt x="628" y="96"/>
                </a:cubicBezTo>
                <a:cubicBezTo>
                  <a:pt x="633" y="91"/>
                  <a:pt x="633" y="91"/>
                  <a:pt x="633" y="91"/>
                </a:cubicBezTo>
                <a:cubicBezTo>
                  <a:pt x="657" y="99"/>
                  <a:pt x="657" y="99"/>
                  <a:pt x="657" y="99"/>
                </a:cubicBezTo>
                <a:cubicBezTo>
                  <a:pt x="667" y="94"/>
                  <a:pt x="667" y="94"/>
                  <a:pt x="667" y="94"/>
                </a:cubicBezTo>
                <a:cubicBezTo>
                  <a:pt x="681" y="92"/>
                  <a:pt x="681" y="92"/>
                  <a:pt x="681" y="92"/>
                </a:cubicBezTo>
                <a:cubicBezTo>
                  <a:pt x="696" y="81"/>
                  <a:pt x="696" y="81"/>
                  <a:pt x="696" y="81"/>
                </a:cubicBezTo>
                <a:cubicBezTo>
                  <a:pt x="690" y="74"/>
                  <a:pt x="690" y="74"/>
                  <a:pt x="690" y="74"/>
                </a:cubicBezTo>
                <a:cubicBezTo>
                  <a:pt x="663" y="75"/>
                  <a:pt x="663" y="75"/>
                  <a:pt x="663" y="75"/>
                </a:cubicBezTo>
                <a:cubicBezTo>
                  <a:pt x="637" y="74"/>
                  <a:pt x="637" y="74"/>
                  <a:pt x="637" y="74"/>
                </a:cubicBezTo>
                <a:cubicBezTo>
                  <a:pt x="626" y="75"/>
                  <a:pt x="626" y="75"/>
                  <a:pt x="626" y="75"/>
                </a:cubicBezTo>
                <a:cubicBezTo>
                  <a:pt x="603" y="70"/>
                  <a:pt x="603" y="70"/>
                  <a:pt x="603" y="70"/>
                </a:cubicBezTo>
                <a:cubicBezTo>
                  <a:pt x="584" y="63"/>
                  <a:pt x="584" y="63"/>
                  <a:pt x="584" y="63"/>
                </a:cubicBezTo>
                <a:cubicBezTo>
                  <a:pt x="570" y="52"/>
                  <a:pt x="570" y="52"/>
                  <a:pt x="570" y="52"/>
                </a:cubicBezTo>
                <a:cubicBezTo>
                  <a:pt x="573" y="66"/>
                  <a:pt x="573" y="66"/>
                  <a:pt x="573" y="66"/>
                </a:cubicBezTo>
                <a:cubicBezTo>
                  <a:pt x="570" y="75"/>
                  <a:pt x="570" y="75"/>
                  <a:pt x="570" y="75"/>
                </a:cubicBezTo>
                <a:cubicBezTo>
                  <a:pt x="584" y="90"/>
                  <a:pt x="584" y="90"/>
                  <a:pt x="584" y="90"/>
                </a:cubicBezTo>
                <a:cubicBezTo>
                  <a:pt x="595" y="89"/>
                  <a:pt x="595" y="89"/>
                  <a:pt x="595" y="89"/>
                </a:cubicBezTo>
                <a:close/>
                <a:moveTo>
                  <a:pt x="784" y="261"/>
                </a:moveTo>
                <a:cubicBezTo>
                  <a:pt x="799" y="276"/>
                  <a:pt x="799" y="276"/>
                  <a:pt x="799" y="276"/>
                </a:cubicBezTo>
                <a:cubicBezTo>
                  <a:pt x="807" y="278"/>
                  <a:pt x="807" y="278"/>
                  <a:pt x="807" y="278"/>
                </a:cubicBezTo>
                <a:cubicBezTo>
                  <a:pt x="816" y="272"/>
                  <a:pt x="816" y="272"/>
                  <a:pt x="816" y="272"/>
                </a:cubicBezTo>
                <a:cubicBezTo>
                  <a:pt x="815" y="257"/>
                  <a:pt x="815" y="257"/>
                  <a:pt x="815" y="257"/>
                </a:cubicBezTo>
                <a:cubicBezTo>
                  <a:pt x="810" y="253"/>
                  <a:pt x="810" y="253"/>
                  <a:pt x="810" y="253"/>
                </a:cubicBezTo>
                <a:cubicBezTo>
                  <a:pt x="794" y="253"/>
                  <a:pt x="794" y="253"/>
                  <a:pt x="794" y="253"/>
                </a:cubicBezTo>
                <a:cubicBezTo>
                  <a:pt x="787" y="238"/>
                  <a:pt x="787" y="238"/>
                  <a:pt x="787" y="238"/>
                </a:cubicBezTo>
                <a:cubicBezTo>
                  <a:pt x="776" y="226"/>
                  <a:pt x="776" y="226"/>
                  <a:pt x="776" y="226"/>
                </a:cubicBezTo>
                <a:cubicBezTo>
                  <a:pt x="774" y="216"/>
                  <a:pt x="774" y="216"/>
                  <a:pt x="774" y="216"/>
                </a:cubicBezTo>
                <a:cubicBezTo>
                  <a:pt x="750" y="191"/>
                  <a:pt x="750" y="191"/>
                  <a:pt x="750" y="191"/>
                </a:cubicBezTo>
                <a:cubicBezTo>
                  <a:pt x="730" y="181"/>
                  <a:pt x="730" y="181"/>
                  <a:pt x="730" y="181"/>
                </a:cubicBezTo>
                <a:cubicBezTo>
                  <a:pt x="706" y="165"/>
                  <a:pt x="706" y="165"/>
                  <a:pt x="706" y="165"/>
                </a:cubicBezTo>
                <a:cubicBezTo>
                  <a:pt x="695" y="168"/>
                  <a:pt x="695" y="168"/>
                  <a:pt x="695" y="168"/>
                </a:cubicBezTo>
                <a:cubicBezTo>
                  <a:pt x="677" y="164"/>
                  <a:pt x="677" y="164"/>
                  <a:pt x="677" y="164"/>
                </a:cubicBezTo>
                <a:cubicBezTo>
                  <a:pt x="677" y="153"/>
                  <a:pt x="677" y="153"/>
                  <a:pt x="677" y="153"/>
                </a:cubicBezTo>
                <a:cubicBezTo>
                  <a:pt x="674" y="142"/>
                  <a:pt x="674" y="142"/>
                  <a:pt x="674" y="142"/>
                </a:cubicBezTo>
                <a:cubicBezTo>
                  <a:pt x="658" y="148"/>
                  <a:pt x="658" y="148"/>
                  <a:pt x="658" y="148"/>
                </a:cubicBezTo>
                <a:cubicBezTo>
                  <a:pt x="652" y="158"/>
                  <a:pt x="652" y="158"/>
                  <a:pt x="652" y="158"/>
                </a:cubicBezTo>
                <a:cubicBezTo>
                  <a:pt x="646" y="157"/>
                  <a:pt x="646" y="157"/>
                  <a:pt x="646" y="157"/>
                </a:cubicBezTo>
                <a:cubicBezTo>
                  <a:pt x="647" y="143"/>
                  <a:pt x="647" y="143"/>
                  <a:pt x="647" y="143"/>
                </a:cubicBezTo>
                <a:cubicBezTo>
                  <a:pt x="655" y="137"/>
                  <a:pt x="655" y="137"/>
                  <a:pt x="655" y="137"/>
                </a:cubicBezTo>
                <a:cubicBezTo>
                  <a:pt x="650" y="125"/>
                  <a:pt x="650" y="125"/>
                  <a:pt x="650" y="125"/>
                </a:cubicBezTo>
                <a:cubicBezTo>
                  <a:pt x="650" y="114"/>
                  <a:pt x="650" y="114"/>
                  <a:pt x="650" y="114"/>
                </a:cubicBezTo>
                <a:cubicBezTo>
                  <a:pt x="632" y="125"/>
                  <a:pt x="632" y="125"/>
                  <a:pt x="632" y="125"/>
                </a:cubicBezTo>
                <a:cubicBezTo>
                  <a:pt x="629" y="136"/>
                  <a:pt x="629" y="136"/>
                  <a:pt x="629" y="136"/>
                </a:cubicBezTo>
                <a:cubicBezTo>
                  <a:pt x="618" y="143"/>
                  <a:pt x="618" y="143"/>
                  <a:pt x="618" y="143"/>
                </a:cubicBezTo>
                <a:cubicBezTo>
                  <a:pt x="611" y="154"/>
                  <a:pt x="611" y="154"/>
                  <a:pt x="611" y="154"/>
                </a:cubicBezTo>
                <a:cubicBezTo>
                  <a:pt x="600" y="165"/>
                  <a:pt x="600" y="165"/>
                  <a:pt x="600" y="165"/>
                </a:cubicBezTo>
                <a:cubicBezTo>
                  <a:pt x="614" y="174"/>
                  <a:pt x="614" y="174"/>
                  <a:pt x="614" y="174"/>
                </a:cubicBezTo>
                <a:cubicBezTo>
                  <a:pt x="628" y="190"/>
                  <a:pt x="628" y="190"/>
                  <a:pt x="628" y="190"/>
                </a:cubicBezTo>
                <a:cubicBezTo>
                  <a:pt x="644" y="195"/>
                  <a:pt x="644" y="195"/>
                  <a:pt x="644" y="195"/>
                </a:cubicBezTo>
                <a:cubicBezTo>
                  <a:pt x="655" y="205"/>
                  <a:pt x="655" y="205"/>
                  <a:pt x="655" y="205"/>
                </a:cubicBezTo>
                <a:cubicBezTo>
                  <a:pt x="674" y="206"/>
                  <a:pt x="674" y="206"/>
                  <a:pt x="674" y="206"/>
                </a:cubicBezTo>
                <a:cubicBezTo>
                  <a:pt x="691" y="216"/>
                  <a:pt x="691" y="216"/>
                  <a:pt x="691" y="216"/>
                </a:cubicBezTo>
                <a:cubicBezTo>
                  <a:pt x="706" y="217"/>
                  <a:pt x="706" y="217"/>
                  <a:pt x="706" y="217"/>
                </a:cubicBezTo>
                <a:cubicBezTo>
                  <a:pt x="715" y="221"/>
                  <a:pt x="715" y="221"/>
                  <a:pt x="715" y="221"/>
                </a:cubicBezTo>
                <a:cubicBezTo>
                  <a:pt x="725" y="223"/>
                  <a:pt x="725" y="223"/>
                  <a:pt x="725" y="223"/>
                </a:cubicBezTo>
                <a:cubicBezTo>
                  <a:pt x="718" y="233"/>
                  <a:pt x="718" y="233"/>
                  <a:pt x="718" y="233"/>
                </a:cubicBezTo>
                <a:cubicBezTo>
                  <a:pt x="719" y="243"/>
                  <a:pt x="719" y="243"/>
                  <a:pt x="719" y="243"/>
                </a:cubicBezTo>
                <a:cubicBezTo>
                  <a:pt x="693" y="260"/>
                  <a:pt x="693" y="260"/>
                  <a:pt x="693" y="260"/>
                </a:cubicBezTo>
                <a:cubicBezTo>
                  <a:pt x="697" y="275"/>
                  <a:pt x="697" y="275"/>
                  <a:pt x="697" y="275"/>
                </a:cubicBezTo>
                <a:cubicBezTo>
                  <a:pt x="697" y="293"/>
                  <a:pt x="697" y="293"/>
                  <a:pt x="697" y="293"/>
                </a:cubicBezTo>
                <a:cubicBezTo>
                  <a:pt x="715" y="289"/>
                  <a:pt x="715" y="289"/>
                  <a:pt x="715" y="289"/>
                </a:cubicBezTo>
                <a:cubicBezTo>
                  <a:pt x="730" y="300"/>
                  <a:pt x="730" y="300"/>
                  <a:pt x="730" y="300"/>
                </a:cubicBezTo>
                <a:cubicBezTo>
                  <a:pt x="743" y="309"/>
                  <a:pt x="743" y="309"/>
                  <a:pt x="743" y="309"/>
                </a:cubicBezTo>
                <a:cubicBezTo>
                  <a:pt x="756" y="314"/>
                  <a:pt x="756" y="314"/>
                  <a:pt x="756" y="314"/>
                </a:cubicBezTo>
                <a:cubicBezTo>
                  <a:pt x="763" y="320"/>
                  <a:pt x="763" y="320"/>
                  <a:pt x="763" y="320"/>
                </a:cubicBezTo>
                <a:cubicBezTo>
                  <a:pt x="769" y="309"/>
                  <a:pt x="769" y="309"/>
                  <a:pt x="769" y="309"/>
                </a:cubicBezTo>
                <a:cubicBezTo>
                  <a:pt x="776" y="305"/>
                  <a:pt x="776" y="305"/>
                  <a:pt x="776" y="305"/>
                </a:cubicBezTo>
                <a:cubicBezTo>
                  <a:pt x="781" y="309"/>
                  <a:pt x="781" y="309"/>
                  <a:pt x="781" y="309"/>
                </a:cubicBezTo>
                <a:cubicBezTo>
                  <a:pt x="785" y="305"/>
                  <a:pt x="785" y="305"/>
                  <a:pt x="785" y="305"/>
                </a:cubicBezTo>
                <a:cubicBezTo>
                  <a:pt x="785" y="288"/>
                  <a:pt x="785" y="288"/>
                  <a:pt x="785" y="288"/>
                </a:cubicBezTo>
                <a:cubicBezTo>
                  <a:pt x="774" y="276"/>
                  <a:pt x="774" y="276"/>
                  <a:pt x="774" y="276"/>
                </a:cubicBezTo>
                <a:cubicBezTo>
                  <a:pt x="776" y="265"/>
                  <a:pt x="776" y="265"/>
                  <a:pt x="776" y="265"/>
                </a:cubicBezTo>
                <a:cubicBezTo>
                  <a:pt x="784" y="261"/>
                  <a:pt x="784" y="261"/>
                  <a:pt x="784" y="261"/>
                </a:cubicBezTo>
                <a:close/>
                <a:moveTo>
                  <a:pt x="689" y="133"/>
                </a:moveTo>
                <a:cubicBezTo>
                  <a:pt x="682" y="145"/>
                  <a:pt x="682" y="145"/>
                  <a:pt x="682" y="145"/>
                </a:cubicBezTo>
                <a:cubicBezTo>
                  <a:pt x="693" y="148"/>
                  <a:pt x="693" y="148"/>
                  <a:pt x="693" y="148"/>
                </a:cubicBezTo>
                <a:cubicBezTo>
                  <a:pt x="710" y="153"/>
                  <a:pt x="710" y="153"/>
                  <a:pt x="710" y="153"/>
                </a:cubicBezTo>
                <a:cubicBezTo>
                  <a:pt x="708" y="138"/>
                  <a:pt x="708" y="138"/>
                  <a:pt x="708" y="138"/>
                </a:cubicBezTo>
                <a:cubicBezTo>
                  <a:pt x="699" y="129"/>
                  <a:pt x="699" y="129"/>
                  <a:pt x="699" y="129"/>
                </a:cubicBezTo>
                <a:cubicBezTo>
                  <a:pt x="689" y="133"/>
                  <a:pt x="689" y="133"/>
                  <a:pt x="689" y="133"/>
                </a:cubicBezTo>
                <a:close/>
                <a:moveTo>
                  <a:pt x="562" y="123"/>
                </a:moveTo>
                <a:cubicBezTo>
                  <a:pt x="559" y="107"/>
                  <a:pt x="559" y="107"/>
                  <a:pt x="559" y="107"/>
                </a:cubicBezTo>
                <a:cubicBezTo>
                  <a:pt x="535" y="109"/>
                  <a:pt x="535" y="109"/>
                  <a:pt x="535" y="109"/>
                </a:cubicBezTo>
                <a:cubicBezTo>
                  <a:pt x="524" y="117"/>
                  <a:pt x="524" y="117"/>
                  <a:pt x="524" y="117"/>
                </a:cubicBezTo>
                <a:cubicBezTo>
                  <a:pt x="521" y="133"/>
                  <a:pt x="521" y="133"/>
                  <a:pt x="521" y="133"/>
                </a:cubicBezTo>
                <a:cubicBezTo>
                  <a:pt x="526" y="138"/>
                  <a:pt x="526" y="138"/>
                  <a:pt x="526" y="138"/>
                </a:cubicBezTo>
                <a:cubicBezTo>
                  <a:pt x="520" y="144"/>
                  <a:pt x="520" y="144"/>
                  <a:pt x="520" y="144"/>
                </a:cubicBezTo>
                <a:cubicBezTo>
                  <a:pt x="524" y="164"/>
                  <a:pt x="524" y="164"/>
                  <a:pt x="524" y="164"/>
                </a:cubicBezTo>
                <a:cubicBezTo>
                  <a:pt x="531" y="169"/>
                  <a:pt x="531" y="169"/>
                  <a:pt x="531" y="169"/>
                </a:cubicBezTo>
                <a:cubicBezTo>
                  <a:pt x="532" y="180"/>
                  <a:pt x="532" y="180"/>
                  <a:pt x="532" y="180"/>
                </a:cubicBezTo>
                <a:cubicBezTo>
                  <a:pt x="544" y="175"/>
                  <a:pt x="544" y="175"/>
                  <a:pt x="544" y="175"/>
                </a:cubicBezTo>
                <a:cubicBezTo>
                  <a:pt x="556" y="166"/>
                  <a:pt x="556" y="166"/>
                  <a:pt x="556" y="166"/>
                </a:cubicBezTo>
                <a:cubicBezTo>
                  <a:pt x="559" y="151"/>
                  <a:pt x="559" y="151"/>
                  <a:pt x="559" y="151"/>
                </a:cubicBezTo>
                <a:cubicBezTo>
                  <a:pt x="546" y="146"/>
                  <a:pt x="546" y="146"/>
                  <a:pt x="546" y="146"/>
                </a:cubicBezTo>
                <a:cubicBezTo>
                  <a:pt x="555" y="137"/>
                  <a:pt x="555" y="137"/>
                  <a:pt x="555" y="137"/>
                </a:cubicBezTo>
                <a:cubicBezTo>
                  <a:pt x="562" y="123"/>
                  <a:pt x="562" y="123"/>
                  <a:pt x="562" y="123"/>
                </a:cubicBezTo>
                <a:close/>
                <a:moveTo>
                  <a:pt x="531" y="202"/>
                </a:moveTo>
                <a:cubicBezTo>
                  <a:pt x="527" y="214"/>
                  <a:pt x="527" y="214"/>
                  <a:pt x="527" y="214"/>
                </a:cubicBezTo>
                <a:cubicBezTo>
                  <a:pt x="539" y="216"/>
                  <a:pt x="539" y="216"/>
                  <a:pt x="539" y="216"/>
                </a:cubicBezTo>
                <a:cubicBezTo>
                  <a:pt x="551" y="216"/>
                  <a:pt x="551" y="216"/>
                  <a:pt x="551" y="216"/>
                </a:cubicBezTo>
                <a:cubicBezTo>
                  <a:pt x="556" y="207"/>
                  <a:pt x="556" y="207"/>
                  <a:pt x="556" y="207"/>
                </a:cubicBezTo>
                <a:cubicBezTo>
                  <a:pt x="548" y="197"/>
                  <a:pt x="548" y="197"/>
                  <a:pt x="548" y="197"/>
                </a:cubicBezTo>
                <a:cubicBezTo>
                  <a:pt x="539" y="194"/>
                  <a:pt x="539" y="194"/>
                  <a:pt x="539" y="194"/>
                </a:cubicBezTo>
                <a:cubicBezTo>
                  <a:pt x="531" y="202"/>
                  <a:pt x="531" y="202"/>
                  <a:pt x="531" y="202"/>
                </a:cubicBezTo>
                <a:close/>
                <a:moveTo>
                  <a:pt x="417" y="189"/>
                </a:moveTo>
                <a:cubicBezTo>
                  <a:pt x="407" y="191"/>
                  <a:pt x="407" y="191"/>
                  <a:pt x="407" y="191"/>
                </a:cubicBezTo>
                <a:cubicBezTo>
                  <a:pt x="416" y="198"/>
                  <a:pt x="416" y="198"/>
                  <a:pt x="416" y="198"/>
                </a:cubicBezTo>
                <a:cubicBezTo>
                  <a:pt x="425" y="206"/>
                  <a:pt x="425" y="206"/>
                  <a:pt x="425" y="206"/>
                </a:cubicBezTo>
                <a:cubicBezTo>
                  <a:pt x="447" y="212"/>
                  <a:pt x="447" y="212"/>
                  <a:pt x="447" y="212"/>
                </a:cubicBezTo>
                <a:cubicBezTo>
                  <a:pt x="470" y="207"/>
                  <a:pt x="470" y="207"/>
                  <a:pt x="470" y="207"/>
                </a:cubicBezTo>
                <a:cubicBezTo>
                  <a:pt x="478" y="211"/>
                  <a:pt x="478" y="211"/>
                  <a:pt x="478" y="211"/>
                </a:cubicBezTo>
                <a:cubicBezTo>
                  <a:pt x="492" y="206"/>
                  <a:pt x="492" y="206"/>
                  <a:pt x="492" y="206"/>
                </a:cubicBezTo>
                <a:cubicBezTo>
                  <a:pt x="504" y="211"/>
                  <a:pt x="504" y="211"/>
                  <a:pt x="504" y="211"/>
                </a:cubicBezTo>
                <a:cubicBezTo>
                  <a:pt x="509" y="198"/>
                  <a:pt x="509" y="198"/>
                  <a:pt x="509" y="198"/>
                </a:cubicBezTo>
                <a:cubicBezTo>
                  <a:pt x="517" y="195"/>
                  <a:pt x="517" y="195"/>
                  <a:pt x="517" y="195"/>
                </a:cubicBezTo>
                <a:cubicBezTo>
                  <a:pt x="510" y="185"/>
                  <a:pt x="510" y="185"/>
                  <a:pt x="510" y="185"/>
                </a:cubicBezTo>
                <a:cubicBezTo>
                  <a:pt x="504" y="180"/>
                  <a:pt x="504" y="180"/>
                  <a:pt x="504" y="180"/>
                </a:cubicBezTo>
                <a:cubicBezTo>
                  <a:pt x="499" y="151"/>
                  <a:pt x="499" y="151"/>
                  <a:pt x="499" y="151"/>
                </a:cubicBezTo>
                <a:cubicBezTo>
                  <a:pt x="480" y="131"/>
                  <a:pt x="480" y="131"/>
                  <a:pt x="480" y="131"/>
                </a:cubicBezTo>
                <a:cubicBezTo>
                  <a:pt x="474" y="151"/>
                  <a:pt x="474" y="151"/>
                  <a:pt x="474" y="151"/>
                </a:cubicBezTo>
                <a:cubicBezTo>
                  <a:pt x="467" y="141"/>
                  <a:pt x="467" y="141"/>
                  <a:pt x="467" y="141"/>
                </a:cubicBezTo>
                <a:cubicBezTo>
                  <a:pt x="457" y="142"/>
                  <a:pt x="457" y="142"/>
                  <a:pt x="457" y="142"/>
                </a:cubicBezTo>
                <a:cubicBezTo>
                  <a:pt x="447" y="154"/>
                  <a:pt x="447" y="154"/>
                  <a:pt x="447" y="154"/>
                </a:cubicBezTo>
                <a:cubicBezTo>
                  <a:pt x="441" y="155"/>
                  <a:pt x="441" y="155"/>
                  <a:pt x="441" y="155"/>
                </a:cubicBezTo>
                <a:cubicBezTo>
                  <a:pt x="439" y="144"/>
                  <a:pt x="439" y="144"/>
                  <a:pt x="439" y="144"/>
                </a:cubicBezTo>
                <a:cubicBezTo>
                  <a:pt x="429" y="146"/>
                  <a:pt x="429" y="146"/>
                  <a:pt x="429" y="146"/>
                </a:cubicBezTo>
                <a:cubicBezTo>
                  <a:pt x="424" y="138"/>
                  <a:pt x="424" y="138"/>
                  <a:pt x="424" y="138"/>
                </a:cubicBezTo>
                <a:cubicBezTo>
                  <a:pt x="399" y="145"/>
                  <a:pt x="399" y="145"/>
                  <a:pt x="399" y="145"/>
                </a:cubicBezTo>
                <a:cubicBezTo>
                  <a:pt x="392" y="159"/>
                  <a:pt x="392" y="159"/>
                  <a:pt x="392" y="159"/>
                </a:cubicBezTo>
                <a:cubicBezTo>
                  <a:pt x="395" y="166"/>
                  <a:pt x="395" y="166"/>
                  <a:pt x="395" y="166"/>
                </a:cubicBezTo>
                <a:cubicBezTo>
                  <a:pt x="403" y="176"/>
                  <a:pt x="403" y="176"/>
                  <a:pt x="403" y="176"/>
                </a:cubicBezTo>
                <a:cubicBezTo>
                  <a:pt x="417" y="179"/>
                  <a:pt x="417" y="179"/>
                  <a:pt x="417" y="179"/>
                </a:cubicBezTo>
                <a:cubicBezTo>
                  <a:pt x="425" y="188"/>
                  <a:pt x="425" y="188"/>
                  <a:pt x="425" y="188"/>
                </a:cubicBezTo>
                <a:cubicBezTo>
                  <a:pt x="423" y="191"/>
                  <a:pt x="423" y="191"/>
                  <a:pt x="423" y="191"/>
                </a:cubicBezTo>
                <a:cubicBezTo>
                  <a:pt x="417" y="189"/>
                  <a:pt x="417" y="189"/>
                  <a:pt x="417" y="189"/>
                </a:cubicBezTo>
                <a:close/>
                <a:moveTo>
                  <a:pt x="844" y="492"/>
                </a:moveTo>
                <a:cubicBezTo>
                  <a:pt x="844" y="479"/>
                  <a:pt x="844" y="479"/>
                  <a:pt x="844" y="479"/>
                </a:cubicBezTo>
                <a:cubicBezTo>
                  <a:pt x="833" y="490"/>
                  <a:pt x="833" y="490"/>
                  <a:pt x="833" y="490"/>
                </a:cubicBezTo>
                <a:cubicBezTo>
                  <a:pt x="818" y="510"/>
                  <a:pt x="818" y="510"/>
                  <a:pt x="818" y="510"/>
                </a:cubicBezTo>
                <a:cubicBezTo>
                  <a:pt x="830" y="512"/>
                  <a:pt x="830" y="512"/>
                  <a:pt x="830" y="512"/>
                </a:cubicBezTo>
                <a:cubicBezTo>
                  <a:pt x="831" y="521"/>
                  <a:pt x="831" y="521"/>
                  <a:pt x="831" y="521"/>
                </a:cubicBezTo>
                <a:cubicBezTo>
                  <a:pt x="845" y="520"/>
                  <a:pt x="845" y="520"/>
                  <a:pt x="845" y="520"/>
                </a:cubicBezTo>
                <a:cubicBezTo>
                  <a:pt x="849" y="531"/>
                  <a:pt x="849" y="531"/>
                  <a:pt x="849" y="531"/>
                </a:cubicBezTo>
                <a:cubicBezTo>
                  <a:pt x="859" y="527"/>
                  <a:pt x="859" y="527"/>
                  <a:pt x="859" y="527"/>
                </a:cubicBezTo>
                <a:cubicBezTo>
                  <a:pt x="859" y="516"/>
                  <a:pt x="859" y="516"/>
                  <a:pt x="859" y="516"/>
                </a:cubicBezTo>
                <a:cubicBezTo>
                  <a:pt x="864" y="509"/>
                  <a:pt x="864" y="509"/>
                  <a:pt x="864" y="509"/>
                </a:cubicBezTo>
                <a:cubicBezTo>
                  <a:pt x="853" y="497"/>
                  <a:pt x="853" y="497"/>
                  <a:pt x="853" y="497"/>
                </a:cubicBezTo>
                <a:cubicBezTo>
                  <a:pt x="844" y="492"/>
                  <a:pt x="844" y="492"/>
                  <a:pt x="844" y="492"/>
                </a:cubicBezTo>
                <a:close/>
                <a:moveTo>
                  <a:pt x="837" y="465"/>
                </a:moveTo>
                <a:cubicBezTo>
                  <a:pt x="830" y="442"/>
                  <a:pt x="830" y="442"/>
                  <a:pt x="830" y="442"/>
                </a:cubicBezTo>
                <a:cubicBezTo>
                  <a:pt x="823" y="434"/>
                  <a:pt x="823" y="434"/>
                  <a:pt x="823" y="434"/>
                </a:cubicBezTo>
                <a:cubicBezTo>
                  <a:pt x="805" y="404"/>
                  <a:pt x="805" y="404"/>
                  <a:pt x="805" y="404"/>
                </a:cubicBezTo>
                <a:cubicBezTo>
                  <a:pt x="796" y="395"/>
                  <a:pt x="796" y="395"/>
                  <a:pt x="796" y="395"/>
                </a:cubicBezTo>
                <a:cubicBezTo>
                  <a:pt x="791" y="370"/>
                  <a:pt x="791" y="370"/>
                  <a:pt x="791" y="370"/>
                </a:cubicBezTo>
                <a:cubicBezTo>
                  <a:pt x="778" y="378"/>
                  <a:pt x="778" y="378"/>
                  <a:pt x="778" y="378"/>
                </a:cubicBezTo>
                <a:cubicBezTo>
                  <a:pt x="774" y="389"/>
                  <a:pt x="774" y="389"/>
                  <a:pt x="774" y="389"/>
                </a:cubicBezTo>
                <a:cubicBezTo>
                  <a:pt x="752" y="375"/>
                  <a:pt x="752" y="375"/>
                  <a:pt x="752" y="375"/>
                </a:cubicBezTo>
                <a:cubicBezTo>
                  <a:pt x="751" y="357"/>
                  <a:pt x="751" y="357"/>
                  <a:pt x="751" y="357"/>
                </a:cubicBezTo>
                <a:cubicBezTo>
                  <a:pt x="739" y="345"/>
                  <a:pt x="739" y="345"/>
                  <a:pt x="739" y="345"/>
                </a:cubicBezTo>
                <a:cubicBezTo>
                  <a:pt x="729" y="337"/>
                  <a:pt x="729" y="337"/>
                  <a:pt x="729" y="337"/>
                </a:cubicBezTo>
                <a:cubicBezTo>
                  <a:pt x="712" y="337"/>
                  <a:pt x="712" y="337"/>
                  <a:pt x="712" y="337"/>
                </a:cubicBezTo>
                <a:cubicBezTo>
                  <a:pt x="693" y="329"/>
                  <a:pt x="693" y="329"/>
                  <a:pt x="693" y="329"/>
                </a:cubicBezTo>
                <a:cubicBezTo>
                  <a:pt x="690" y="348"/>
                  <a:pt x="690" y="348"/>
                  <a:pt x="690" y="348"/>
                </a:cubicBezTo>
                <a:cubicBezTo>
                  <a:pt x="688" y="384"/>
                  <a:pt x="688" y="384"/>
                  <a:pt x="688" y="384"/>
                </a:cubicBezTo>
                <a:cubicBezTo>
                  <a:pt x="681" y="390"/>
                  <a:pt x="681" y="390"/>
                  <a:pt x="681" y="390"/>
                </a:cubicBezTo>
                <a:cubicBezTo>
                  <a:pt x="689" y="406"/>
                  <a:pt x="689" y="406"/>
                  <a:pt x="689" y="406"/>
                </a:cubicBezTo>
                <a:cubicBezTo>
                  <a:pt x="689" y="422"/>
                  <a:pt x="689" y="422"/>
                  <a:pt x="689" y="422"/>
                </a:cubicBezTo>
                <a:cubicBezTo>
                  <a:pt x="681" y="459"/>
                  <a:pt x="681" y="459"/>
                  <a:pt x="681" y="459"/>
                </a:cubicBezTo>
                <a:cubicBezTo>
                  <a:pt x="673" y="464"/>
                  <a:pt x="673" y="464"/>
                  <a:pt x="673" y="464"/>
                </a:cubicBezTo>
                <a:cubicBezTo>
                  <a:pt x="658" y="456"/>
                  <a:pt x="658" y="456"/>
                  <a:pt x="658" y="456"/>
                </a:cubicBezTo>
                <a:cubicBezTo>
                  <a:pt x="652" y="442"/>
                  <a:pt x="652" y="442"/>
                  <a:pt x="652" y="442"/>
                </a:cubicBezTo>
                <a:cubicBezTo>
                  <a:pt x="644" y="429"/>
                  <a:pt x="644" y="429"/>
                  <a:pt x="644" y="429"/>
                </a:cubicBezTo>
                <a:cubicBezTo>
                  <a:pt x="632" y="429"/>
                  <a:pt x="632" y="429"/>
                  <a:pt x="632" y="429"/>
                </a:cubicBezTo>
                <a:cubicBezTo>
                  <a:pt x="620" y="421"/>
                  <a:pt x="620" y="421"/>
                  <a:pt x="620" y="421"/>
                </a:cubicBezTo>
                <a:cubicBezTo>
                  <a:pt x="611" y="417"/>
                  <a:pt x="611" y="417"/>
                  <a:pt x="611" y="417"/>
                </a:cubicBezTo>
                <a:cubicBezTo>
                  <a:pt x="606" y="404"/>
                  <a:pt x="606" y="404"/>
                  <a:pt x="606" y="404"/>
                </a:cubicBezTo>
                <a:cubicBezTo>
                  <a:pt x="595" y="401"/>
                  <a:pt x="595" y="401"/>
                  <a:pt x="595" y="401"/>
                </a:cubicBezTo>
                <a:cubicBezTo>
                  <a:pt x="584" y="392"/>
                  <a:pt x="584" y="392"/>
                  <a:pt x="584" y="392"/>
                </a:cubicBezTo>
                <a:cubicBezTo>
                  <a:pt x="574" y="395"/>
                  <a:pt x="574" y="395"/>
                  <a:pt x="574" y="395"/>
                </a:cubicBezTo>
                <a:cubicBezTo>
                  <a:pt x="563" y="372"/>
                  <a:pt x="563" y="372"/>
                  <a:pt x="563" y="372"/>
                </a:cubicBezTo>
                <a:cubicBezTo>
                  <a:pt x="552" y="360"/>
                  <a:pt x="552" y="360"/>
                  <a:pt x="552" y="360"/>
                </a:cubicBezTo>
                <a:cubicBezTo>
                  <a:pt x="562" y="347"/>
                  <a:pt x="562" y="347"/>
                  <a:pt x="562" y="347"/>
                </a:cubicBezTo>
                <a:cubicBezTo>
                  <a:pt x="556" y="337"/>
                  <a:pt x="556" y="337"/>
                  <a:pt x="556" y="337"/>
                </a:cubicBezTo>
                <a:cubicBezTo>
                  <a:pt x="573" y="329"/>
                  <a:pt x="573" y="329"/>
                  <a:pt x="573" y="329"/>
                </a:cubicBezTo>
                <a:cubicBezTo>
                  <a:pt x="567" y="317"/>
                  <a:pt x="567" y="317"/>
                  <a:pt x="567" y="317"/>
                </a:cubicBezTo>
                <a:cubicBezTo>
                  <a:pt x="581" y="306"/>
                  <a:pt x="581" y="306"/>
                  <a:pt x="581" y="306"/>
                </a:cubicBezTo>
                <a:cubicBezTo>
                  <a:pt x="600" y="306"/>
                  <a:pt x="600" y="306"/>
                  <a:pt x="600" y="306"/>
                </a:cubicBezTo>
                <a:cubicBezTo>
                  <a:pt x="611" y="290"/>
                  <a:pt x="611" y="290"/>
                  <a:pt x="611" y="290"/>
                </a:cubicBezTo>
                <a:cubicBezTo>
                  <a:pt x="625" y="283"/>
                  <a:pt x="625" y="283"/>
                  <a:pt x="625" y="283"/>
                </a:cubicBezTo>
                <a:cubicBezTo>
                  <a:pt x="632" y="269"/>
                  <a:pt x="632" y="269"/>
                  <a:pt x="632" y="269"/>
                </a:cubicBezTo>
                <a:cubicBezTo>
                  <a:pt x="648" y="266"/>
                  <a:pt x="648" y="266"/>
                  <a:pt x="648" y="266"/>
                </a:cubicBezTo>
                <a:cubicBezTo>
                  <a:pt x="666" y="253"/>
                  <a:pt x="666" y="253"/>
                  <a:pt x="666" y="253"/>
                </a:cubicBezTo>
                <a:cubicBezTo>
                  <a:pt x="673" y="224"/>
                  <a:pt x="673" y="224"/>
                  <a:pt x="673" y="224"/>
                </a:cubicBezTo>
                <a:cubicBezTo>
                  <a:pt x="651" y="211"/>
                  <a:pt x="651" y="211"/>
                  <a:pt x="651" y="211"/>
                </a:cubicBezTo>
                <a:cubicBezTo>
                  <a:pt x="633" y="228"/>
                  <a:pt x="633" y="228"/>
                  <a:pt x="633" y="228"/>
                </a:cubicBezTo>
                <a:cubicBezTo>
                  <a:pt x="621" y="218"/>
                  <a:pt x="621" y="218"/>
                  <a:pt x="621" y="218"/>
                </a:cubicBezTo>
                <a:cubicBezTo>
                  <a:pt x="607" y="219"/>
                  <a:pt x="607" y="219"/>
                  <a:pt x="607" y="219"/>
                </a:cubicBezTo>
                <a:cubicBezTo>
                  <a:pt x="589" y="201"/>
                  <a:pt x="589" y="201"/>
                  <a:pt x="589" y="201"/>
                </a:cubicBezTo>
                <a:cubicBezTo>
                  <a:pt x="588" y="189"/>
                  <a:pt x="588" y="189"/>
                  <a:pt x="588" y="189"/>
                </a:cubicBezTo>
                <a:cubicBezTo>
                  <a:pt x="578" y="178"/>
                  <a:pt x="578" y="178"/>
                  <a:pt x="578" y="178"/>
                </a:cubicBezTo>
                <a:cubicBezTo>
                  <a:pt x="576" y="160"/>
                  <a:pt x="576" y="160"/>
                  <a:pt x="576" y="160"/>
                </a:cubicBezTo>
                <a:cubicBezTo>
                  <a:pt x="575" y="160"/>
                  <a:pt x="575" y="160"/>
                  <a:pt x="575" y="160"/>
                </a:cubicBezTo>
                <a:cubicBezTo>
                  <a:pt x="584" y="151"/>
                  <a:pt x="584" y="151"/>
                  <a:pt x="584" y="151"/>
                </a:cubicBezTo>
                <a:cubicBezTo>
                  <a:pt x="598" y="146"/>
                  <a:pt x="598" y="146"/>
                  <a:pt x="598" y="146"/>
                </a:cubicBezTo>
                <a:cubicBezTo>
                  <a:pt x="609" y="133"/>
                  <a:pt x="609" y="133"/>
                  <a:pt x="609" y="133"/>
                </a:cubicBezTo>
                <a:cubicBezTo>
                  <a:pt x="610" y="123"/>
                  <a:pt x="610" y="123"/>
                  <a:pt x="610" y="123"/>
                </a:cubicBezTo>
                <a:cubicBezTo>
                  <a:pt x="621" y="117"/>
                  <a:pt x="621" y="117"/>
                  <a:pt x="621" y="117"/>
                </a:cubicBezTo>
                <a:cubicBezTo>
                  <a:pt x="619" y="109"/>
                  <a:pt x="619" y="109"/>
                  <a:pt x="619" y="109"/>
                </a:cubicBezTo>
                <a:cubicBezTo>
                  <a:pt x="604" y="109"/>
                  <a:pt x="604" y="109"/>
                  <a:pt x="604" y="109"/>
                </a:cubicBezTo>
                <a:cubicBezTo>
                  <a:pt x="593" y="102"/>
                  <a:pt x="593" y="102"/>
                  <a:pt x="593" y="102"/>
                </a:cubicBezTo>
                <a:cubicBezTo>
                  <a:pt x="576" y="113"/>
                  <a:pt x="576" y="113"/>
                  <a:pt x="576" y="113"/>
                </a:cubicBezTo>
                <a:cubicBezTo>
                  <a:pt x="576" y="130"/>
                  <a:pt x="576" y="130"/>
                  <a:pt x="576" y="130"/>
                </a:cubicBezTo>
                <a:cubicBezTo>
                  <a:pt x="571" y="144"/>
                  <a:pt x="571" y="144"/>
                  <a:pt x="571" y="144"/>
                </a:cubicBezTo>
                <a:cubicBezTo>
                  <a:pt x="567" y="157"/>
                  <a:pt x="567" y="157"/>
                  <a:pt x="567" y="157"/>
                </a:cubicBezTo>
                <a:cubicBezTo>
                  <a:pt x="571" y="160"/>
                  <a:pt x="571" y="160"/>
                  <a:pt x="571" y="160"/>
                </a:cubicBezTo>
                <a:cubicBezTo>
                  <a:pt x="569" y="160"/>
                  <a:pt x="569" y="160"/>
                  <a:pt x="569" y="160"/>
                </a:cubicBezTo>
                <a:cubicBezTo>
                  <a:pt x="558" y="175"/>
                  <a:pt x="558" y="175"/>
                  <a:pt x="558" y="175"/>
                </a:cubicBezTo>
                <a:cubicBezTo>
                  <a:pt x="551" y="180"/>
                  <a:pt x="551" y="180"/>
                  <a:pt x="551" y="180"/>
                </a:cubicBezTo>
                <a:cubicBezTo>
                  <a:pt x="556" y="195"/>
                  <a:pt x="556" y="195"/>
                  <a:pt x="556" y="195"/>
                </a:cubicBezTo>
                <a:cubicBezTo>
                  <a:pt x="565" y="201"/>
                  <a:pt x="565" y="201"/>
                  <a:pt x="565" y="201"/>
                </a:cubicBezTo>
                <a:cubicBezTo>
                  <a:pt x="567" y="225"/>
                  <a:pt x="567" y="225"/>
                  <a:pt x="567" y="225"/>
                </a:cubicBezTo>
                <a:cubicBezTo>
                  <a:pt x="551" y="236"/>
                  <a:pt x="551" y="236"/>
                  <a:pt x="551" y="236"/>
                </a:cubicBezTo>
                <a:cubicBezTo>
                  <a:pt x="526" y="233"/>
                  <a:pt x="526" y="233"/>
                  <a:pt x="526" y="233"/>
                </a:cubicBezTo>
                <a:cubicBezTo>
                  <a:pt x="498" y="233"/>
                  <a:pt x="498" y="233"/>
                  <a:pt x="498" y="233"/>
                </a:cubicBezTo>
                <a:cubicBezTo>
                  <a:pt x="483" y="224"/>
                  <a:pt x="483" y="224"/>
                  <a:pt x="483" y="224"/>
                </a:cubicBezTo>
                <a:cubicBezTo>
                  <a:pt x="465" y="222"/>
                  <a:pt x="465" y="222"/>
                  <a:pt x="465" y="222"/>
                </a:cubicBezTo>
                <a:cubicBezTo>
                  <a:pt x="452" y="239"/>
                  <a:pt x="452" y="239"/>
                  <a:pt x="452" y="239"/>
                </a:cubicBezTo>
                <a:cubicBezTo>
                  <a:pt x="437" y="230"/>
                  <a:pt x="437" y="230"/>
                  <a:pt x="437" y="230"/>
                </a:cubicBezTo>
                <a:cubicBezTo>
                  <a:pt x="412" y="230"/>
                  <a:pt x="412" y="230"/>
                  <a:pt x="412" y="230"/>
                </a:cubicBezTo>
                <a:cubicBezTo>
                  <a:pt x="409" y="217"/>
                  <a:pt x="409" y="217"/>
                  <a:pt x="409" y="217"/>
                </a:cubicBezTo>
                <a:cubicBezTo>
                  <a:pt x="387" y="209"/>
                  <a:pt x="387" y="209"/>
                  <a:pt x="387" y="209"/>
                </a:cubicBezTo>
                <a:cubicBezTo>
                  <a:pt x="383" y="198"/>
                  <a:pt x="383" y="198"/>
                  <a:pt x="383" y="198"/>
                </a:cubicBezTo>
                <a:cubicBezTo>
                  <a:pt x="353" y="188"/>
                  <a:pt x="353" y="188"/>
                  <a:pt x="353" y="188"/>
                </a:cubicBezTo>
                <a:cubicBezTo>
                  <a:pt x="325" y="190"/>
                  <a:pt x="325" y="190"/>
                  <a:pt x="325" y="190"/>
                </a:cubicBezTo>
                <a:cubicBezTo>
                  <a:pt x="326" y="185"/>
                  <a:pt x="326" y="185"/>
                  <a:pt x="326" y="185"/>
                </a:cubicBezTo>
                <a:cubicBezTo>
                  <a:pt x="336" y="180"/>
                  <a:pt x="336" y="180"/>
                  <a:pt x="336" y="180"/>
                </a:cubicBezTo>
                <a:cubicBezTo>
                  <a:pt x="313" y="178"/>
                  <a:pt x="313" y="178"/>
                  <a:pt x="313" y="178"/>
                </a:cubicBezTo>
                <a:cubicBezTo>
                  <a:pt x="311" y="191"/>
                  <a:pt x="311" y="191"/>
                  <a:pt x="311" y="191"/>
                </a:cubicBezTo>
                <a:cubicBezTo>
                  <a:pt x="292" y="195"/>
                  <a:pt x="292" y="195"/>
                  <a:pt x="292" y="195"/>
                </a:cubicBezTo>
                <a:cubicBezTo>
                  <a:pt x="282" y="190"/>
                  <a:pt x="282" y="190"/>
                  <a:pt x="282" y="190"/>
                </a:cubicBezTo>
                <a:cubicBezTo>
                  <a:pt x="282" y="190"/>
                  <a:pt x="264" y="201"/>
                  <a:pt x="260" y="201"/>
                </a:cubicBezTo>
                <a:cubicBezTo>
                  <a:pt x="257" y="199"/>
                  <a:pt x="246" y="197"/>
                  <a:pt x="246" y="197"/>
                </a:cubicBezTo>
                <a:cubicBezTo>
                  <a:pt x="225" y="182"/>
                  <a:pt x="225" y="182"/>
                  <a:pt x="225" y="182"/>
                </a:cubicBezTo>
                <a:cubicBezTo>
                  <a:pt x="202" y="172"/>
                  <a:pt x="202" y="172"/>
                  <a:pt x="202" y="172"/>
                </a:cubicBezTo>
                <a:cubicBezTo>
                  <a:pt x="183" y="169"/>
                  <a:pt x="183" y="169"/>
                  <a:pt x="183" y="169"/>
                </a:cubicBezTo>
                <a:cubicBezTo>
                  <a:pt x="168" y="172"/>
                  <a:pt x="168" y="172"/>
                  <a:pt x="168" y="172"/>
                </a:cubicBezTo>
                <a:cubicBezTo>
                  <a:pt x="160" y="162"/>
                  <a:pt x="160" y="162"/>
                  <a:pt x="160" y="162"/>
                </a:cubicBezTo>
                <a:cubicBezTo>
                  <a:pt x="149" y="162"/>
                  <a:pt x="149" y="162"/>
                  <a:pt x="149" y="162"/>
                </a:cubicBezTo>
                <a:cubicBezTo>
                  <a:pt x="138" y="155"/>
                  <a:pt x="138" y="155"/>
                  <a:pt x="138" y="155"/>
                </a:cubicBezTo>
                <a:cubicBezTo>
                  <a:pt x="110" y="159"/>
                  <a:pt x="110" y="159"/>
                  <a:pt x="110" y="159"/>
                </a:cubicBezTo>
                <a:cubicBezTo>
                  <a:pt x="99" y="150"/>
                  <a:pt x="99" y="150"/>
                  <a:pt x="99" y="150"/>
                </a:cubicBezTo>
                <a:cubicBezTo>
                  <a:pt x="71" y="158"/>
                  <a:pt x="71" y="158"/>
                  <a:pt x="71" y="158"/>
                </a:cubicBezTo>
                <a:cubicBezTo>
                  <a:pt x="56" y="164"/>
                  <a:pt x="56" y="164"/>
                  <a:pt x="56" y="164"/>
                </a:cubicBezTo>
                <a:cubicBezTo>
                  <a:pt x="54" y="178"/>
                  <a:pt x="54" y="178"/>
                  <a:pt x="54" y="178"/>
                </a:cubicBezTo>
                <a:cubicBezTo>
                  <a:pt x="39" y="184"/>
                  <a:pt x="39" y="184"/>
                  <a:pt x="39" y="184"/>
                </a:cubicBezTo>
                <a:cubicBezTo>
                  <a:pt x="26" y="194"/>
                  <a:pt x="26" y="194"/>
                  <a:pt x="26" y="194"/>
                </a:cubicBezTo>
                <a:cubicBezTo>
                  <a:pt x="19" y="201"/>
                  <a:pt x="19" y="201"/>
                  <a:pt x="19" y="201"/>
                </a:cubicBezTo>
                <a:cubicBezTo>
                  <a:pt x="26" y="211"/>
                  <a:pt x="26" y="211"/>
                  <a:pt x="26" y="211"/>
                </a:cubicBezTo>
                <a:cubicBezTo>
                  <a:pt x="35" y="214"/>
                  <a:pt x="35" y="214"/>
                  <a:pt x="35" y="214"/>
                </a:cubicBezTo>
                <a:cubicBezTo>
                  <a:pt x="56" y="218"/>
                  <a:pt x="56" y="218"/>
                  <a:pt x="56" y="218"/>
                </a:cubicBezTo>
                <a:cubicBezTo>
                  <a:pt x="64" y="228"/>
                  <a:pt x="64" y="228"/>
                  <a:pt x="64" y="228"/>
                </a:cubicBezTo>
                <a:cubicBezTo>
                  <a:pt x="41" y="243"/>
                  <a:pt x="41" y="243"/>
                  <a:pt x="41" y="243"/>
                </a:cubicBezTo>
                <a:cubicBezTo>
                  <a:pt x="24" y="236"/>
                  <a:pt x="24" y="236"/>
                  <a:pt x="24" y="236"/>
                </a:cubicBezTo>
                <a:cubicBezTo>
                  <a:pt x="8" y="239"/>
                  <a:pt x="8" y="239"/>
                  <a:pt x="8" y="239"/>
                </a:cubicBezTo>
                <a:cubicBezTo>
                  <a:pt x="0" y="245"/>
                  <a:pt x="0" y="245"/>
                  <a:pt x="0" y="245"/>
                </a:cubicBezTo>
                <a:cubicBezTo>
                  <a:pt x="10" y="255"/>
                  <a:pt x="10" y="255"/>
                  <a:pt x="10" y="255"/>
                </a:cubicBezTo>
                <a:cubicBezTo>
                  <a:pt x="27" y="265"/>
                  <a:pt x="27" y="265"/>
                  <a:pt x="27" y="265"/>
                </a:cubicBezTo>
                <a:cubicBezTo>
                  <a:pt x="35" y="270"/>
                  <a:pt x="35" y="270"/>
                  <a:pt x="35" y="270"/>
                </a:cubicBezTo>
                <a:cubicBezTo>
                  <a:pt x="46" y="269"/>
                  <a:pt x="46" y="269"/>
                  <a:pt x="46" y="269"/>
                </a:cubicBezTo>
                <a:cubicBezTo>
                  <a:pt x="53" y="275"/>
                  <a:pt x="53" y="275"/>
                  <a:pt x="53" y="275"/>
                </a:cubicBezTo>
                <a:cubicBezTo>
                  <a:pt x="28" y="292"/>
                  <a:pt x="28" y="292"/>
                  <a:pt x="28" y="292"/>
                </a:cubicBezTo>
                <a:cubicBezTo>
                  <a:pt x="24" y="302"/>
                  <a:pt x="24" y="302"/>
                  <a:pt x="24" y="302"/>
                </a:cubicBezTo>
                <a:cubicBezTo>
                  <a:pt x="12" y="317"/>
                  <a:pt x="12" y="317"/>
                  <a:pt x="12" y="317"/>
                </a:cubicBezTo>
                <a:cubicBezTo>
                  <a:pt x="21" y="340"/>
                  <a:pt x="21" y="340"/>
                  <a:pt x="21" y="340"/>
                </a:cubicBezTo>
                <a:cubicBezTo>
                  <a:pt x="37" y="340"/>
                  <a:pt x="37" y="340"/>
                  <a:pt x="37" y="340"/>
                </a:cubicBezTo>
                <a:cubicBezTo>
                  <a:pt x="42" y="336"/>
                  <a:pt x="42" y="336"/>
                  <a:pt x="42" y="336"/>
                </a:cubicBezTo>
                <a:cubicBezTo>
                  <a:pt x="53" y="350"/>
                  <a:pt x="53" y="350"/>
                  <a:pt x="53" y="350"/>
                </a:cubicBezTo>
                <a:cubicBezTo>
                  <a:pt x="62" y="347"/>
                  <a:pt x="62" y="347"/>
                  <a:pt x="62" y="347"/>
                </a:cubicBezTo>
                <a:cubicBezTo>
                  <a:pt x="72" y="357"/>
                  <a:pt x="72" y="357"/>
                  <a:pt x="72" y="357"/>
                </a:cubicBezTo>
                <a:cubicBezTo>
                  <a:pt x="81" y="355"/>
                  <a:pt x="81" y="355"/>
                  <a:pt x="81" y="355"/>
                </a:cubicBezTo>
                <a:cubicBezTo>
                  <a:pt x="79" y="369"/>
                  <a:pt x="79" y="369"/>
                  <a:pt x="79" y="369"/>
                </a:cubicBezTo>
                <a:cubicBezTo>
                  <a:pt x="64" y="370"/>
                  <a:pt x="64" y="370"/>
                  <a:pt x="64" y="370"/>
                </a:cubicBezTo>
                <a:cubicBezTo>
                  <a:pt x="56" y="377"/>
                  <a:pt x="56" y="377"/>
                  <a:pt x="56" y="377"/>
                </a:cubicBezTo>
                <a:cubicBezTo>
                  <a:pt x="42" y="378"/>
                  <a:pt x="42" y="378"/>
                  <a:pt x="42" y="378"/>
                </a:cubicBezTo>
                <a:cubicBezTo>
                  <a:pt x="30" y="391"/>
                  <a:pt x="30" y="391"/>
                  <a:pt x="30" y="391"/>
                </a:cubicBezTo>
                <a:cubicBezTo>
                  <a:pt x="37" y="391"/>
                  <a:pt x="37" y="391"/>
                  <a:pt x="37" y="391"/>
                </a:cubicBezTo>
                <a:cubicBezTo>
                  <a:pt x="58" y="382"/>
                  <a:pt x="58" y="382"/>
                  <a:pt x="58" y="382"/>
                </a:cubicBezTo>
                <a:cubicBezTo>
                  <a:pt x="92" y="371"/>
                  <a:pt x="92" y="371"/>
                  <a:pt x="92" y="371"/>
                </a:cubicBezTo>
                <a:cubicBezTo>
                  <a:pt x="101" y="359"/>
                  <a:pt x="101" y="359"/>
                  <a:pt x="101" y="359"/>
                </a:cubicBezTo>
                <a:cubicBezTo>
                  <a:pt x="114" y="341"/>
                  <a:pt x="114" y="341"/>
                  <a:pt x="114" y="341"/>
                </a:cubicBezTo>
                <a:cubicBezTo>
                  <a:pt x="131" y="330"/>
                  <a:pt x="131" y="330"/>
                  <a:pt x="131" y="330"/>
                </a:cubicBezTo>
                <a:cubicBezTo>
                  <a:pt x="138" y="333"/>
                  <a:pt x="138" y="333"/>
                  <a:pt x="138" y="333"/>
                </a:cubicBezTo>
                <a:cubicBezTo>
                  <a:pt x="127" y="348"/>
                  <a:pt x="127" y="348"/>
                  <a:pt x="127" y="348"/>
                </a:cubicBezTo>
                <a:cubicBezTo>
                  <a:pt x="134" y="351"/>
                  <a:pt x="134" y="351"/>
                  <a:pt x="134" y="351"/>
                </a:cubicBezTo>
                <a:cubicBezTo>
                  <a:pt x="150" y="340"/>
                  <a:pt x="150" y="340"/>
                  <a:pt x="150" y="340"/>
                </a:cubicBezTo>
                <a:cubicBezTo>
                  <a:pt x="160" y="340"/>
                  <a:pt x="160" y="340"/>
                  <a:pt x="160" y="340"/>
                </a:cubicBezTo>
                <a:cubicBezTo>
                  <a:pt x="171" y="337"/>
                  <a:pt x="171" y="337"/>
                  <a:pt x="171" y="337"/>
                </a:cubicBezTo>
                <a:cubicBezTo>
                  <a:pt x="187" y="337"/>
                  <a:pt x="187" y="337"/>
                  <a:pt x="187" y="337"/>
                </a:cubicBezTo>
                <a:cubicBezTo>
                  <a:pt x="196" y="343"/>
                  <a:pt x="196" y="343"/>
                  <a:pt x="196" y="343"/>
                </a:cubicBezTo>
                <a:cubicBezTo>
                  <a:pt x="203" y="348"/>
                  <a:pt x="203" y="348"/>
                  <a:pt x="203" y="348"/>
                </a:cubicBezTo>
                <a:cubicBezTo>
                  <a:pt x="213" y="348"/>
                  <a:pt x="213" y="348"/>
                  <a:pt x="213" y="348"/>
                </a:cubicBezTo>
                <a:cubicBezTo>
                  <a:pt x="223" y="354"/>
                  <a:pt x="223" y="354"/>
                  <a:pt x="223" y="354"/>
                </a:cubicBezTo>
                <a:cubicBezTo>
                  <a:pt x="244" y="360"/>
                  <a:pt x="244" y="360"/>
                  <a:pt x="244" y="360"/>
                </a:cubicBezTo>
                <a:cubicBezTo>
                  <a:pt x="260" y="358"/>
                  <a:pt x="260" y="358"/>
                  <a:pt x="260" y="358"/>
                </a:cubicBezTo>
                <a:cubicBezTo>
                  <a:pt x="264" y="370"/>
                  <a:pt x="264" y="370"/>
                  <a:pt x="264" y="370"/>
                </a:cubicBezTo>
                <a:cubicBezTo>
                  <a:pt x="272" y="380"/>
                  <a:pt x="272" y="380"/>
                  <a:pt x="272" y="380"/>
                </a:cubicBezTo>
                <a:cubicBezTo>
                  <a:pt x="280" y="398"/>
                  <a:pt x="280" y="398"/>
                  <a:pt x="280" y="398"/>
                </a:cubicBezTo>
                <a:cubicBezTo>
                  <a:pt x="291" y="419"/>
                  <a:pt x="291" y="419"/>
                  <a:pt x="291" y="419"/>
                </a:cubicBezTo>
                <a:cubicBezTo>
                  <a:pt x="295" y="436"/>
                  <a:pt x="295" y="436"/>
                  <a:pt x="295" y="436"/>
                </a:cubicBezTo>
                <a:cubicBezTo>
                  <a:pt x="311" y="457"/>
                  <a:pt x="311" y="457"/>
                  <a:pt x="311" y="457"/>
                </a:cubicBezTo>
                <a:cubicBezTo>
                  <a:pt x="322" y="466"/>
                  <a:pt x="322" y="466"/>
                  <a:pt x="322" y="466"/>
                </a:cubicBezTo>
                <a:cubicBezTo>
                  <a:pt x="328" y="479"/>
                  <a:pt x="328" y="479"/>
                  <a:pt x="328" y="479"/>
                </a:cubicBezTo>
                <a:cubicBezTo>
                  <a:pt x="322" y="490"/>
                  <a:pt x="322" y="490"/>
                  <a:pt x="322" y="490"/>
                </a:cubicBezTo>
                <a:cubicBezTo>
                  <a:pt x="325" y="507"/>
                  <a:pt x="325" y="507"/>
                  <a:pt x="325" y="507"/>
                </a:cubicBezTo>
                <a:cubicBezTo>
                  <a:pt x="320" y="522"/>
                  <a:pt x="320" y="522"/>
                  <a:pt x="320" y="522"/>
                </a:cubicBezTo>
                <a:cubicBezTo>
                  <a:pt x="325" y="542"/>
                  <a:pt x="325" y="542"/>
                  <a:pt x="325" y="542"/>
                </a:cubicBezTo>
                <a:cubicBezTo>
                  <a:pt x="328" y="568"/>
                  <a:pt x="328" y="568"/>
                  <a:pt x="328" y="568"/>
                </a:cubicBezTo>
                <a:cubicBezTo>
                  <a:pt x="331" y="591"/>
                  <a:pt x="331" y="591"/>
                  <a:pt x="331" y="591"/>
                </a:cubicBezTo>
                <a:cubicBezTo>
                  <a:pt x="347" y="615"/>
                  <a:pt x="347" y="615"/>
                  <a:pt x="347" y="615"/>
                </a:cubicBezTo>
                <a:cubicBezTo>
                  <a:pt x="364" y="625"/>
                  <a:pt x="364" y="625"/>
                  <a:pt x="364" y="625"/>
                </a:cubicBezTo>
                <a:cubicBezTo>
                  <a:pt x="374" y="638"/>
                  <a:pt x="374" y="638"/>
                  <a:pt x="374" y="638"/>
                </a:cubicBezTo>
                <a:cubicBezTo>
                  <a:pt x="376" y="647"/>
                  <a:pt x="376" y="647"/>
                  <a:pt x="376" y="647"/>
                </a:cubicBezTo>
                <a:cubicBezTo>
                  <a:pt x="387" y="658"/>
                  <a:pt x="387" y="658"/>
                  <a:pt x="387" y="658"/>
                </a:cubicBezTo>
                <a:cubicBezTo>
                  <a:pt x="388" y="668"/>
                  <a:pt x="388" y="668"/>
                  <a:pt x="388" y="668"/>
                </a:cubicBezTo>
                <a:cubicBezTo>
                  <a:pt x="406" y="689"/>
                  <a:pt x="406" y="689"/>
                  <a:pt x="406" y="689"/>
                </a:cubicBezTo>
                <a:cubicBezTo>
                  <a:pt x="421" y="703"/>
                  <a:pt x="421" y="703"/>
                  <a:pt x="421" y="703"/>
                </a:cubicBezTo>
                <a:cubicBezTo>
                  <a:pt x="428" y="702"/>
                  <a:pt x="428" y="702"/>
                  <a:pt x="428" y="702"/>
                </a:cubicBezTo>
                <a:cubicBezTo>
                  <a:pt x="416" y="679"/>
                  <a:pt x="416" y="679"/>
                  <a:pt x="416" y="679"/>
                </a:cubicBezTo>
                <a:cubicBezTo>
                  <a:pt x="406" y="661"/>
                  <a:pt x="406" y="661"/>
                  <a:pt x="406" y="661"/>
                </a:cubicBezTo>
                <a:cubicBezTo>
                  <a:pt x="402" y="639"/>
                  <a:pt x="402" y="639"/>
                  <a:pt x="402" y="639"/>
                </a:cubicBezTo>
                <a:cubicBezTo>
                  <a:pt x="403" y="635"/>
                  <a:pt x="403" y="635"/>
                  <a:pt x="403" y="635"/>
                </a:cubicBezTo>
                <a:cubicBezTo>
                  <a:pt x="412" y="638"/>
                  <a:pt x="412" y="638"/>
                  <a:pt x="412" y="638"/>
                </a:cubicBezTo>
                <a:cubicBezTo>
                  <a:pt x="421" y="655"/>
                  <a:pt x="421" y="655"/>
                  <a:pt x="421" y="655"/>
                </a:cubicBezTo>
                <a:cubicBezTo>
                  <a:pt x="423" y="664"/>
                  <a:pt x="423" y="664"/>
                  <a:pt x="423" y="664"/>
                </a:cubicBezTo>
                <a:cubicBezTo>
                  <a:pt x="435" y="677"/>
                  <a:pt x="435" y="677"/>
                  <a:pt x="435" y="677"/>
                </a:cubicBezTo>
                <a:cubicBezTo>
                  <a:pt x="443" y="694"/>
                  <a:pt x="443" y="694"/>
                  <a:pt x="443" y="694"/>
                </a:cubicBezTo>
                <a:cubicBezTo>
                  <a:pt x="444" y="710"/>
                  <a:pt x="444" y="710"/>
                  <a:pt x="444" y="710"/>
                </a:cubicBezTo>
                <a:cubicBezTo>
                  <a:pt x="454" y="724"/>
                  <a:pt x="454" y="724"/>
                  <a:pt x="454" y="724"/>
                </a:cubicBezTo>
                <a:cubicBezTo>
                  <a:pt x="469" y="729"/>
                  <a:pt x="469" y="729"/>
                  <a:pt x="469" y="729"/>
                </a:cubicBezTo>
                <a:cubicBezTo>
                  <a:pt x="483" y="747"/>
                  <a:pt x="483" y="747"/>
                  <a:pt x="483" y="747"/>
                </a:cubicBezTo>
                <a:cubicBezTo>
                  <a:pt x="494" y="749"/>
                  <a:pt x="494" y="749"/>
                  <a:pt x="494" y="749"/>
                </a:cubicBezTo>
                <a:cubicBezTo>
                  <a:pt x="507" y="760"/>
                  <a:pt x="507" y="760"/>
                  <a:pt x="507" y="760"/>
                </a:cubicBezTo>
                <a:cubicBezTo>
                  <a:pt x="528" y="761"/>
                  <a:pt x="528" y="761"/>
                  <a:pt x="528" y="761"/>
                </a:cubicBezTo>
                <a:cubicBezTo>
                  <a:pt x="549" y="771"/>
                  <a:pt x="549" y="771"/>
                  <a:pt x="549" y="771"/>
                </a:cubicBezTo>
                <a:cubicBezTo>
                  <a:pt x="567" y="757"/>
                  <a:pt x="567" y="757"/>
                  <a:pt x="567" y="757"/>
                </a:cubicBezTo>
                <a:cubicBezTo>
                  <a:pt x="569" y="746"/>
                  <a:pt x="569" y="746"/>
                  <a:pt x="569" y="746"/>
                </a:cubicBezTo>
                <a:cubicBezTo>
                  <a:pt x="581" y="744"/>
                  <a:pt x="581" y="744"/>
                  <a:pt x="581" y="744"/>
                </a:cubicBezTo>
                <a:cubicBezTo>
                  <a:pt x="603" y="746"/>
                  <a:pt x="603" y="746"/>
                  <a:pt x="603" y="746"/>
                </a:cubicBezTo>
                <a:cubicBezTo>
                  <a:pt x="603" y="730"/>
                  <a:pt x="603" y="730"/>
                  <a:pt x="603" y="730"/>
                </a:cubicBezTo>
                <a:cubicBezTo>
                  <a:pt x="595" y="720"/>
                  <a:pt x="595" y="720"/>
                  <a:pt x="595" y="720"/>
                </a:cubicBezTo>
                <a:cubicBezTo>
                  <a:pt x="582" y="722"/>
                  <a:pt x="582" y="722"/>
                  <a:pt x="582" y="722"/>
                </a:cubicBezTo>
                <a:cubicBezTo>
                  <a:pt x="569" y="734"/>
                  <a:pt x="569" y="734"/>
                  <a:pt x="569" y="734"/>
                </a:cubicBezTo>
                <a:cubicBezTo>
                  <a:pt x="558" y="746"/>
                  <a:pt x="558" y="746"/>
                  <a:pt x="558" y="746"/>
                </a:cubicBezTo>
                <a:cubicBezTo>
                  <a:pt x="546" y="742"/>
                  <a:pt x="546" y="742"/>
                  <a:pt x="546" y="742"/>
                </a:cubicBezTo>
                <a:cubicBezTo>
                  <a:pt x="535" y="739"/>
                  <a:pt x="535" y="739"/>
                  <a:pt x="535" y="739"/>
                </a:cubicBezTo>
                <a:cubicBezTo>
                  <a:pt x="531" y="726"/>
                  <a:pt x="531" y="726"/>
                  <a:pt x="531" y="726"/>
                </a:cubicBezTo>
                <a:cubicBezTo>
                  <a:pt x="525" y="720"/>
                  <a:pt x="525" y="720"/>
                  <a:pt x="525" y="720"/>
                </a:cubicBezTo>
                <a:cubicBezTo>
                  <a:pt x="522" y="703"/>
                  <a:pt x="522" y="703"/>
                  <a:pt x="522" y="703"/>
                </a:cubicBezTo>
                <a:cubicBezTo>
                  <a:pt x="514" y="675"/>
                  <a:pt x="514" y="675"/>
                  <a:pt x="514" y="675"/>
                </a:cubicBezTo>
                <a:cubicBezTo>
                  <a:pt x="526" y="674"/>
                  <a:pt x="526" y="674"/>
                  <a:pt x="526" y="674"/>
                </a:cubicBezTo>
                <a:cubicBezTo>
                  <a:pt x="526" y="674"/>
                  <a:pt x="548" y="662"/>
                  <a:pt x="552" y="662"/>
                </a:cubicBezTo>
                <a:cubicBezTo>
                  <a:pt x="558" y="662"/>
                  <a:pt x="578" y="665"/>
                  <a:pt x="578" y="665"/>
                </a:cubicBezTo>
                <a:cubicBezTo>
                  <a:pt x="618" y="666"/>
                  <a:pt x="618" y="666"/>
                  <a:pt x="618" y="666"/>
                </a:cubicBezTo>
                <a:cubicBezTo>
                  <a:pt x="632" y="675"/>
                  <a:pt x="632" y="675"/>
                  <a:pt x="632" y="675"/>
                </a:cubicBezTo>
                <a:cubicBezTo>
                  <a:pt x="640" y="690"/>
                  <a:pt x="640" y="690"/>
                  <a:pt x="640" y="690"/>
                </a:cubicBezTo>
                <a:cubicBezTo>
                  <a:pt x="650" y="696"/>
                  <a:pt x="650" y="696"/>
                  <a:pt x="650" y="696"/>
                </a:cubicBezTo>
                <a:cubicBezTo>
                  <a:pt x="655" y="675"/>
                  <a:pt x="655" y="675"/>
                  <a:pt x="655" y="675"/>
                </a:cubicBezTo>
                <a:cubicBezTo>
                  <a:pt x="648" y="659"/>
                  <a:pt x="648" y="659"/>
                  <a:pt x="648" y="659"/>
                </a:cubicBezTo>
                <a:cubicBezTo>
                  <a:pt x="661" y="641"/>
                  <a:pt x="661" y="641"/>
                  <a:pt x="661" y="641"/>
                </a:cubicBezTo>
                <a:cubicBezTo>
                  <a:pt x="679" y="618"/>
                  <a:pt x="679" y="618"/>
                  <a:pt x="679" y="618"/>
                </a:cubicBezTo>
                <a:cubicBezTo>
                  <a:pt x="690" y="595"/>
                  <a:pt x="690" y="595"/>
                  <a:pt x="690" y="595"/>
                </a:cubicBezTo>
                <a:cubicBezTo>
                  <a:pt x="710" y="577"/>
                  <a:pt x="710" y="577"/>
                  <a:pt x="710" y="577"/>
                </a:cubicBezTo>
                <a:cubicBezTo>
                  <a:pt x="723" y="571"/>
                  <a:pt x="723" y="571"/>
                  <a:pt x="723" y="571"/>
                </a:cubicBezTo>
                <a:cubicBezTo>
                  <a:pt x="725" y="559"/>
                  <a:pt x="725" y="559"/>
                  <a:pt x="725" y="559"/>
                </a:cubicBezTo>
                <a:cubicBezTo>
                  <a:pt x="741" y="553"/>
                  <a:pt x="741" y="553"/>
                  <a:pt x="741" y="553"/>
                </a:cubicBezTo>
                <a:cubicBezTo>
                  <a:pt x="760" y="546"/>
                  <a:pt x="760" y="546"/>
                  <a:pt x="760" y="546"/>
                </a:cubicBezTo>
                <a:cubicBezTo>
                  <a:pt x="785" y="542"/>
                  <a:pt x="785" y="542"/>
                  <a:pt x="785" y="542"/>
                </a:cubicBezTo>
                <a:cubicBezTo>
                  <a:pt x="784" y="522"/>
                  <a:pt x="784" y="522"/>
                  <a:pt x="784" y="522"/>
                </a:cubicBezTo>
                <a:cubicBezTo>
                  <a:pt x="780" y="506"/>
                  <a:pt x="780" y="506"/>
                  <a:pt x="780" y="506"/>
                </a:cubicBezTo>
                <a:cubicBezTo>
                  <a:pt x="759" y="507"/>
                  <a:pt x="759" y="507"/>
                  <a:pt x="759" y="507"/>
                </a:cubicBezTo>
                <a:cubicBezTo>
                  <a:pt x="766" y="497"/>
                  <a:pt x="766" y="497"/>
                  <a:pt x="766" y="497"/>
                </a:cubicBezTo>
                <a:cubicBezTo>
                  <a:pt x="788" y="492"/>
                  <a:pt x="788" y="492"/>
                  <a:pt x="788" y="492"/>
                </a:cubicBezTo>
                <a:cubicBezTo>
                  <a:pt x="803" y="484"/>
                  <a:pt x="803" y="484"/>
                  <a:pt x="803" y="484"/>
                </a:cubicBezTo>
                <a:cubicBezTo>
                  <a:pt x="825" y="476"/>
                  <a:pt x="825" y="476"/>
                  <a:pt x="825" y="476"/>
                </a:cubicBezTo>
                <a:cubicBezTo>
                  <a:pt x="837" y="465"/>
                  <a:pt x="837" y="465"/>
                  <a:pt x="837" y="465"/>
                </a:cubicBezTo>
                <a:close/>
                <a:moveTo>
                  <a:pt x="643" y="283"/>
                </a:moveTo>
                <a:cubicBezTo>
                  <a:pt x="640" y="292"/>
                  <a:pt x="640" y="292"/>
                  <a:pt x="640" y="292"/>
                </a:cubicBezTo>
                <a:cubicBezTo>
                  <a:pt x="633" y="299"/>
                  <a:pt x="633" y="299"/>
                  <a:pt x="633" y="299"/>
                </a:cubicBezTo>
                <a:cubicBezTo>
                  <a:pt x="633" y="309"/>
                  <a:pt x="633" y="309"/>
                  <a:pt x="633" y="309"/>
                </a:cubicBezTo>
                <a:cubicBezTo>
                  <a:pt x="637" y="317"/>
                  <a:pt x="637" y="317"/>
                  <a:pt x="637" y="317"/>
                </a:cubicBezTo>
                <a:cubicBezTo>
                  <a:pt x="647" y="312"/>
                  <a:pt x="647" y="312"/>
                  <a:pt x="647" y="312"/>
                </a:cubicBezTo>
                <a:cubicBezTo>
                  <a:pt x="663" y="313"/>
                  <a:pt x="663" y="313"/>
                  <a:pt x="663" y="313"/>
                </a:cubicBezTo>
                <a:cubicBezTo>
                  <a:pt x="666" y="304"/>
                  <a:pt x="666" y="304"/>
                  <a:pt x="666" y="304"/>
                </a:cubicBezTo>
                <a:cubicBezTo>
                  <a:pt x="663" y="289"/>
                  <a:pt x="663" y="289"/>
                  <a:pt x="663" y="289"/>
                </a:cubicBezTo>
                <a:cubicBezTo>
                  <a:pt x="652" y="285"/>
                  <a:pt x="652" y="285"/>
                  <a:pt x="652" y="285"/>
                </a:cubicBezTo>
                <a:cubicBezTo>
                  <a:pt x="643" y="283"/>
                  <a:pt x="643" y="283"/>
                  <a:pt x="643" y="283"/>
                </a:cubicBezTo>
                <a:close/>
                <a:moveTo>
                  <a:pt x="414" y="81"/>
                </a:moveTo>
                <a:cubicBezTo>
                  <a:pt x="425" y="75"/>
                  <a:pt x="425" y="75"/>
                  <a:pt x="425" y="75"/>
                </a:cubicBezTo>
                <a:cubicBezTo>
                  <a:pt x="436" y="76"/>
                  <a:pt x="436" y="76"/>
                  <a:pt x="436" y="76"/>
                </a:cubicBezTo>
                <a:cubicBezTo>
                  <a:pt x="428" y="86"/>
                  <a:pt x="428" y="86"/>
                  <a:pt x="428" y="86"/>
                </a:cubicBezTo>
                <a:cubicBezTo>
                  <a:pt x="416" y="90"/>
                  <a:pt x="416" y="90"/>
                  <a:pt x="416" y="90"/>
                </a:cubicBezTo>
                <a:cubicBezTo>
                  <a:pt x="418" y="97"/>
                  <a:pt x="418" y="97"/>
                  <a:pt x="418" y="97"/>
                </a:cubicBezTo>
                <a:cubicBezTo>
                  <a:pt x="444" y="90"/>
                  <a:pt x="444" y="90"/>
                  <a:pt x="444" y="90"/>
                </a:cubicBezTo>
                <a:cubicBezTo>
                  <a:pt x="452" y="91"/>
                  <a:pt x="452" y="91"/>
                  <a:pt x="452" y="91"/>
                </a:cubicBezTo>
                <a:cubicBezTo>
                  <a:pt x="461" y="82"/>
                  <a:pt x="461" y="82"/>
                  <a:pt x="461" y="82"/>
                </a:cubicBezTo>
                <a:cubicBezTo>
                  <a:pt x="473" y="79"/>
                  <a:pt x="473" y="79"/>
                  <a:pt x="473" y="79"/>
                </a:cubicBezTo>
                <a:cubicBezTo>
                  <a:pt x="478" y="65"/>
                  <a:pt x="478" y="65"/>
                  <a:pt x="478" y="65"/>
                </a:cubicBezTo>
                <a:cubicBezTo>
                  <a:pt x="474" y="55"/>
                  <a:pt x="474" y="55"/>
                  <a:pt x="474" y="55"/>
                </a:cubicBezTo>
                <a:cubicBezTo>
                  <a:pt x="466" y="54"/>
                  <a:pt x="466" y="54"/>
                  <a:pt x="466" y="54"/>
                </a:cubicBezTo>
                <a:cubicBezTo>
                  <a:pt x="463" y="47"/>
                  <a:pt x="463" y="47"/>
                  <a:pt x="463" y="47"/>
                </a:cubicBezTo>
                <a:cubicBezTo>
                  <a:pt x="463" y="37"/>
                  <a:pt x="463" y="37"/>
                  <a:pt x="463" y="37"/>
                </a:cubicBezTo>
                <a:cubicBezTo>
                  <a:pt x="451" y="43"/>
                  <a:pt x="451" y="43"/>
                  <a:pt x="451" y="43"/>
                </a:cubicBezTo>
                <a:cubicBezTo>
                  <a:pt x="447" y="59"/>
                  <a:pt x="447" y="59"/>
                  <a:pt x="447" y="59"/>
                </a:cubicBezTo>
                <a:cubicBezTo>
                  <a:pt x="429" y="64"/>
                  <a:pt x="429" y="64"/>
                  <a:pt x="429" y="64"/>
                </a:cubicBezTo>
                <a:cubicBezTo>
                  <a:pt x="416" y="59"/>
                  <a:pt x="416" y="59"/>
                  <a:pt x="416" y="59"/>
                </a:cubicBezTo>
                <a:cubicBezTo>
                  <a:pt x="409" y="75"/>
                  <a:pt x="409" y="75"/>
                  <a:pt x="409" y="75"/>
                </a:cubicBezTo>
                <a:cubicBezTo>
                  <a:pt x="414" y="81"/>
                  <a:pt x="414" y="81"/>
                  <a:pt x="414" y="81"/>
                </a:cubicBezTo>
                <a:close/>
                <a:moveTo>
                  <a:pt x="363" y="164"/>
                </a:moveTo>
                <a:cubicBezTo>
                  <a:pt x="374" y="165"/>
                  <a:pt x="374" y="165"/>
                  <a:pt x="374" y="165"/>
                </a:cubicBezTo>
                <a:cubicBezTo>
                  <a:pt x="381" y="157"/>
                  <a:pt x="381" y="157"/>
                  <a:pt x="381" y="157"/>
                </a:cubicBezTo>
                <a:cubicBezTo>
                  <a:pt x="384" y="143"/>
                  <a:pt x="384" y="143"/>
                  <a:pt x="384" y="143"/>
                </a:cubicBezTo>
                <a:cubicBezTo>
                  <a:pt x="385" y="138"/>
                  <a:pt x="385" y="138"/>
                  <a:pt x="385" y="138"/>
                </a:cubicBezTo>
                <a:cubicBezTo>
                  <a:pt x="392" y="138"/>
                  <a:pt x="392" y="138"/>
                  <a:pt x="392" y="138"/>
                </a:cubicBezTo>
                <a:cubicBezTo>
                  <a:pt x="402" y="131"/>
                  <a:pt x="402" y="131"/>
                  <a:pt x="402" y="131"/>
                </a:cubicBezTo>
                <a:cubicBezTo>
                  <a:pt x="412" y="125"/>
                  <a:pt x="412" y="125"/>
                  <a:pt x="412" y="125"/>
                </a:cubicBezTo>
                <a:cubicBezTo>
                  <a:pt x="418" y="119"/>
                  <a:pt x="418" y="119"/>
                  <a:pt x="418" y="119"/>
                </a:cubicBezTo>
                <a:cubicBezTo>
                  <a:pt x="410" y="112"/>
                  <a:pt x="410" y="112"/>
                  <a:pt x="410" y="112"/>
                </a:cubicBezTo>
                <a:cubicBezTo>
                  <a:pt x="403" y="115"/>
                  <a:pt x="403" y="115"/>
                  <a:pt x="403" y="115"/>
                </a:cubicBezTo>
                <a:cubicBezTo>
                  <a:pt x="391" y="112"/>
                  <a:pt x="391" y="112"/>
                  <a:pt x="391" y="112"/>
                </a:cubicBezTo>
                <a:cubicBezTo>
                  <a:pt x="376" y="104"/>
                  <a:pt x="376" y="104"/>
                  <a:pt x="376" y="104"/>
                </a:cubicBezTo>
                <a:cubicBezTo>
                  <a:pt x="359" y="104"/>
                  <a:pt x="359" y="104"/>
                  <a:pt x="359" y="104"/>
                </a:cubicBezTo>
                <a:cubicBezTo>
                  <a:pt x="354" y="111"/>
                  <a:pt x="354" y="111"/>
                  <a:pt x="354" y="111"/>
                </a:cubicBezTo>
                <a:cubicBezTo>
                  <a:pt x="362" y="119"/>
                  <a:pt x="362" y="119"/>
                  <a:pt x="362" y="119"/>
                </a:cubicBezTo>
                <a:cubicBezTo>
                  <a:pt x="357" y="128"/>
                  <a:pt x="357" y="128"/>
                  <a:pt x="357" y="128"/>
                </a:cubicBezTo>
                <a:cubicBezTo>
                  <a:pt x="348" y="131"/>
                  <a:pt x="348" y="131"/>
                  <a:pt x="348" y="131"/>
                </a:cubicBezTo>
                <a:cubicBezTo>
                  <a:pt x="343" y="148"/>
                  <a:pt x="343" y="148"/>
                  <a:pt x="343" y="148"/>
                </a:cubicBezTo>
                <a:cubicBezTo>
                  <a:pt x="348" y="159"/>
                  <a:pt x="348" y="159"/>
                  <a:pt x="348" y="159"/>
                </a:cubicBezTo>
                <a:cubicBezTo>
                  <a:pt x="363" y="164"/>
                  <a:pt x="363" y="164"/>
                  <a:pt x="363" y="164"/>
                </a:cubicBezTo>
                <a:close/>
                <a:moveTo>
                  <a:pt x="1078" y="52"/>
                </a:moveTo>
                <a:cubicBezTo>
                  <a:pt x="1080" y="35"/>
                  <a:pt x="1080" y="35"/>
                  <a:pt x="1080" y="35"/>
                </a:cubicBezTo>
                <a:cubicBezTo>
                  <a:pt x="1063" y="29"/>
                  <a:pt x="1063" y="29"/>
                  <a:pt x="1063" y="29"/>
                </a:cubicBezTo>
                <a:cubicBezTo>
                  <a:pt x="1062" y="25"/>
                  <a:pt x="1062" y="25"/>
                  <a:pt x="1062" y="25"/>
                </a:cubicBezTo>
                <a:cubicBezTo>
                  <a:pt x="1073" y="25"/>
                  <a:pt x="1073" y="25"/>
                  <a:pt x="1073" y="25"/>
                </a:cubicBezTo>
                <a:cubicBezTo>
                  <a:pt x="1065" y="10"/>
                  <a:pt x="1065" y="10"/>
                  <a:pt x="1065" y="10"/>
                </a:cubicBezTo>
                <a:cubicBezTo>
                  <a:pt x="1056" y="16"/>
                  <a:pt x="1056" y="16"/>
                  <a:pt x="1056" y="16"/>
                </a:cubicBezTo>
                <a:cubicBezTo>
                  <a:pt x="1055" y="0"/>
                  <a:pt x="1055" y="0"/>
                  <a:pt x="1055" y="0"/>
                </a:cubicBezTo>
                <a:cubicBezTo>
                  <a:pt x="690" y="0"/>
                  <a:pt x="690" y="0"/>
                  <a:pt x="690" y="0"/>
                </a:cubicBezTo>
                <a:cubicBezTo>
                  <a:pt x="701" y="17"/>
                  <a:pt x="701" y="17"/>
                  <a:pt x="701" y="17"/>
                </a:cubicBezTo>
                <a:cubicBezTo>
                  <a:pt x="715" y="21"/>
                  <a:pt x="715" y="21"/>
                  <a:pt x="715" y="21"/>
                </a:cubicBezTo>
                <a:cubicBezTo>
                  <a:pt x="742" y="18"/>
                  <a:pt x="742" y="18"/>
                  <a:pt x="742" y="18"/>
                </a:cubicBezTo>
                <a:cubicBezTo>
                  <a:pt x="738" y="34"/>
                  <a:pt x="738" y="34"/>
                  <a:pt x="738" y="34"/>
                </a:cubicBezTo>
                <a:cubicBezTo>
                  <a:pt x="724" y="31"/>
                  <a:pt x="724" y="31"/>
                  <a:pt x="724" y="31"/>
                </a:cubicBezTo>
                <a:cubicBezTo>
                  <a:pt x="705" y="37"/>
                  <a:pt x="705" y="37"/>
                  <a:pt x="705" y="37"/>
                </a:cubicBezTo>
                <a:cubicBezTo>
                  <a:pt x="711" y="45"/>
                  <a:pt x="711" y="45"/>
                  <a:pt x="711" y="45"/>
                </a:cubicBezTo>
                <a:cubicBezTo>
                  <a:pt x="724" y="51"/>
                  <a:pt x="724" y="51"/>
                  <a:pt x="724" y="51"/>
                </a:cubicBezTo>
                <a:cubicBezTo>
                  <a:pt x="717" y="58"/>
                  <a:pt x="717" y="58"/>
                  <a:pt x="717" y="58"/>
                </a:cubicBezTo>
                <a:cubicBezTo>
                  <a:pt x="735" y="69"/>
                  <a:pt x="735" y="69"/>
                  <a:pt x="735" y="69"/>
                </a:cubicBezTo>
                <a:cubicBezTo>
                  <a:pt x="741" y="61"/>
                  <a:pt x="741" y="61"/>
                  <a:pt x="741" y="61"/>
                </a:cubicBezTo>
                <a:cubicBezTo>
                  <a:pt x="746" y="65"/>
                  <a:pt x="746" y="65"/>
                  <a:pt x="746" y="65"/>
                </a:cubicBezTo>
                <a:cubicBezTo>
                  <a:pt x="760" y="58"/>
                  <a:pt x="760" y="58"/>
                  <a:pt x="760" y="58"/>
                </a:cubicBezTo>
                <a:cubicBezTo>
                  <a:pt x="796" y="75"/>
                  <a:pt x="796" y="75"/>
                  <a:pt x="796" y="75"/>
                </a:cubicBezTo>
                <a:cubicBezTo>
                  <a:pt x="800" y="94"/>
                  <a:pt x="800" y="94"/>
                  <a:pt x="800" y="94"/>
                </a:cubicBezTo>
                <a:cubicBezTo>
                  <a:pt x="809" y="105"/>
                  <a:pt x="809" y="105"/>
                  <a:pt x="809" y="105"/>
                </a:cubicBezTo>
                <a:cubicBezTo>
                  <a:pt x="819" y="139"/>
                  <a:pt x="819" y="139"/>
                  <a:pt x="819" y="139"/>
                </a:cubicBezTo>
                <a:cubicBezTo>
                  <a:pt x="823" y="148"/>
                  <a:pt x="823" y="148"/>
                  <a:pt x="823" y="148"/>
                </a:cubicBezTo>
                <a:cubicBezTo>
                  <a:pt x="811" y="167"/>
                  <a:pt x="811" y="167"/>
                  <a:pt x="811" y="167"/>
                </a:cubicBezTo>
                <a:cubicBezTo>
                  <a:pt x="815" y="175"/>
                  <a:pt x="815" y="175"/>
                  <a:pt x="815" y="175"/>
                </a:cubicBezTo>
                <a:cubicBezTo>
                  <a:pt x="831" y="160"/>
                  <a:pt x="831" y="160"/>
                  <a:pt x="831" y="160"/>
                </a:cubicBezTo>
                <a:cubicBezTo>
                  <a:pt x="842" y="173"/>
                  <a:pt x="842" y="173"/>
                  <a:pt x="842" y="173"/>
                </a:cubicBezTo>
                <a:cubicBezTo>
                  <a:pt x="848" y="187"/>
                  <a:pt x="848" y="187"/>
                  <a:pt x="848" y="187"/>
                </a:cubicBezTo>
                <a:cubicBezTo>
                  <a:pt x="825" y="183"/>
                  <a:pt x="825" y="183"/>
                  <a:pt x="825" y="183"/>
                </a:cubicBezTo>
                <a:cubicBezTo>
                  <a:pt x="819" y="202"/>
                  <a:pt x="819" y="202"/>
                  <a:pt x="819" y="202"/>
                </a:cubicBezTo>
                <a:cubicBezTo>
                  <a:pt x="827" y="212"/>
                  <a:pt x="827" y="212"/>
                  <a:pt x="827" y="212"/>
                </a:cubicBezTo>
                <a:cubicBezTo>
                  <a:pt x="840" y="205"/>
                  <a:pt x="840" y="205"/>
                  <a:pt x="840" y="205"/>
                </a:cubicBezTo>
                <a:cubicBezTo>
                  <a:pt x="835" y="195"/>
                  <a:pt x="835" y="195"/>
                  <a:pt x="835" y="195"/>
                </a:cubicBezTo>
                <a:cubicBezTo>
                  <a:pt x="852" y="199"/>
                  <a:pt x="852" y="199"/>
                  <a:pt x="852" y="199"/>
                </a:cubicBezTo>
                <a:cubicBezTo>
                  <a:pt x="846" y="213"/>
                  <a:pt x="846" y="213"/>
                  <a:pt x="846" y="213"/>
                </a:cubicBezTo>
                <a:cubicBezTo>
                  <a:pt x="833" y="226"/>
                  <a:pt x="833" y="226"/>
                  <a:pt x="833" y="226"/>
                </a:cubicBezTo>
                <a:cubicBezTo>
                  <a:pt x="829" y="246"/>
                  <a:pt x="829" y="246"/>
                  <a:pt x="829" y="246"/>
                </a:cubicBezTo>
                <a:cubicBezTo>
                  <a:pt x="835" y="252"/>
                  <a:pt x="835" y="252"/>
                  <a:pt x="835" y="252"/>
                </a:cubicBezTo>
                <a:cubicBezTo>
                  <a:pt x="831" y="262"/>
                  <a:pt x="831" y="262"/>
                  <a:pt x="831" y="262"/>
                </a:cubicBezTo>
                <a:cubicBezTo>
                  <a:pt x="837" y="280"/>
                  <a:pt x="837" y="280"/>
                  <a:pt x="837" y="280"/>
                </a:cubicBezTo>
                <a:cubicBezTo>
                  <a:pt x="838" y="291"/>
                  <a:pt x="838" y="291"/>
                  <a:pt x="838" y="291"/>
                </a:cubicBezTo>
                <a:cubicBezTo>
                  <a:pt x="849" y="287"/>
                  <a:pt x="849" y="287"/>
                  <a:pt x="849" y="287"/>
                </a:cubicBezTo>
                <a:cubicBezTo>
                  <a:pt x="845" y="299"/>
                  <a:pt x="845" y="299"/>
                  <a:pt x="845" y="299"/>
                </a:cubicBezTo>
                <a:cubicBezTo>
                  <a:pt x="856" y="317"/>
                  <a:pt x="856" y="317"/>
                  <a:pt x="856" y="317"/>
                </a:cubicBezTo>
                <a:cubicBezTo>
                  <a:pt x="860" y="328"/>
                  <a:pt x="860" y="328"/>
                  <a:pt x="860" y="328"/>
                </a:cubicBezTo>
                <a:cubicBezTo>
                  <a:pt x="870" y="335"/>
                  <a:pt x="870" y="335"/>
                  <a:pt x="870" y="335"/>
                </a:cubicBezTo>
                <a:cubicBezTo>
                  <a:pt x="881" y="336"/>
                  <a:pt x="881" y="336"/>
                  <a:pt x="881" y="336"/>
                </a:cubicBezTo>
                <a:cubicBezTo>
                  <a:pt x="890" y="351"/>
                  <a:pt x="890" y="351"/>
                  <a:pt x="890" y="351"/>
                </a:cubicBezTo>
                <a:cubicBezTo>
                  <a:pt x="901" y="351"/>
                  <a:pt x="901" y="351"/>
                  <a:pt x="901" y="351"/>
                </a:cubicBezTo>
                <a:cubicBezTo>
                  <a:pt x="910" y="326"/>
                  <a:pt x="910" y="326"/>
                  <a:pt x="910" y="326"/>
                </a:cubicBezTo>
                <a:cubicBezTo>
                  <a:pt x="906" y="316"/>
                  <a:pt x="906" y="316"/>
                  <a:pt x="906" y="316"/>
                </a:cubicBezTo>
                <a:cubicBezTo>
                  <a:pt x="914" y="311"/>
                  <a:pt x="914" y="311"/>
                  <a:pt x="914" y="311"/>
                </a:cubicBezTo>
                <a:cubicBezTo>
                  <a:pt x="922" y="296"/>
                  <a:pt x="922" y="296"/>
                  <a:pt x="922" y="296"/>
                </a:cubicBezTo>
                <a:cubicBezTo>
                  <a:pt x="916" y="279"/>
                  <a:pt x="916" y="279"/>
                  <a:pt x="916" y="279"/>
                </a:cubicBezTo>
                <a:cubicBezTo>
                  <a:pt x="925" y="279"/>
                  <a:pt x="925" y="279"/>
                  <a:pt x="925" y="279"/>
                </a:cubicBezTo>
                <a:cubicBezTo>
                  <a:pt x="926" y="273"/>
                  <a:pt x="926" y="273"/>
                  <a:pt x="926" y="273"/>
                </a:cubicBezTo>
                <a:cubicBezTo>
                  <a:pt x="938" y="273"/>
                  <a:pt x="938" y="273"/>
                  <a:pt x="938" y="273"/>
                </a:cubicBezTo>
                <a:cubicBezTo>
                  <a:pt x="941" y="257"/>
                  <a:pt x="941" y="257"/>
                  <a:pt x="941" y="257"/>
                </a:cubicBezTo>
                <a:cubicBezTo>
                  <a:pt x="958" y="263"/>
                  <a:pt x="958" y="263"/>
                  <a:pt x="958" y="263"/>
                </a:cubicBezTo>
                <a:cubicBezTo>
                  <a:pt x="973" y="236"/>
                  <a:pt x="973" y="236"/>
                  <a:pt x="973" y="236"/>
                </a:cubicBezTo>
                <a:cubicBezTo>
                  <a:pt x="980" y="234"/>
                  <a:pt x="980" y="234"/>
                  <a:pt x="980" y="234"/>
                </a:cubicBezTo>
                <a:cubicBezTo>
                  <a:pt x="980" y="226"/>
                  <a:pt x="980" y="226"/>
                  <a:pt x="980" y="226"/>
                </a:cubicBezTo>
                <a:cubicBezTo>
                  <a:pt x="996" y="229"/>
                  <a:pt x="996" y="229"/>
                  <a:pt x="996" y="229"/>
                </a:cubicBezTo>
                <a:cubicBezTo>
                  <a:pt x="1022" y="220"/>
                  <a:pt x="1022" y="220"/>
                  <a:pt x="1022" y="220"/>
                </a:cubicBezTo>
                <a:cubicBezTo>
                  <a:pt x="1051" y="194"/>
                  <a:pt x="1051" y="194"/>
                  <a:pt x="1051" y="194"/>
                </a:cubicBezTo>
                <a:cubicBezTo>
                  <a:pt x="1029" y="189"/>
                  <a:pt x="1029" y="189"/>
                  <a:pt x="1029" y="189"/>
                </a:cubicBezTo>
                <a:cubicBezTo>
                  <a:pt x="1022" y="183"/>
                  <a:pt x="1022" y="183"/>
                  <a:pt x="1022" y="183"/>
                </a:cubicBezTo>
                <a:cubicBezTo>
                  <a:pt x="1026" y="173"/>
                  <a:pt x="1026" y="173"/>
                  <a:pt x="1026" y="173"/>
                </a:cubicBezTo>
                <a:cubicBezTo>
                  <a:pt x="1033" y="175"/>
                  <a:pt x="1033" y="175"/>
                  <a:pt x="1033" y="175"/>
                </a:cubicBezTo>
                <a:cubicBezTo>
                  <a:pt x="1040" y="182"/>
                  <a:pt x="1040" y="182"/>
                  <a:pt x="1040" y="182"/>
                </a:cubicBezTo>
                <a:cubicBezTo>
                  <a:pt x="1051" y="182"/>
                  <a:pt x="1051" y="182"/>
                  <a:pt x="1051" y="182"/>
                </a:cubicBezTo>
                <a:cubicBezTo>
                  <a:pt x="1050" y="163"/>
                  <a:pt x="1050" y="163"/>
                  <a:pt x="1050" y="163"/>
                </a:cubicBezTo>
                <a:cubicBezTo>
                  <a:pt x="1035" y="152"/>
                  <a:pt x="1035" y="152"/>
                  <a:pt x="1035" y="152"/>
                </a:cubicBezTo>
                <a:cubicBezTo>
                  <a:pt x="1026" y="133"/>
                  <a:pt x="1026" y="133"/>
                  <a:pt x="1026" y="133"/>
                </a:cubicBezTo>
                <a:cubicBezTo>
                  <a:pt x="1036" y="135"/>
                  <a:pt x="1036" y="135"/>
                  <a:pt x="1036" y="135"/>
                </a:cubicBezTo>
                <a:cubicBezTo>
                  <a:pt x="1043" y="148"/>
                  <a:pt x="1043" y="148"/>
                  <a:pt x="1043" y="148"/>
                </a:cubicBezTo>
                <a:cubicBezTo>
                  <a:pt x="1050" y="153"/>
                  <a:pt x="1050" y="153"/>
                  <a:pt x="1050" y="153"/>
                </a:cubicBezTo>
                <a:cubicBezTo>
                  <a:pt x="1052" y="132"/>
                  <a:pt x="1052" y="132"/>
                  <a:pt x="1052" y="132"/>
                </a:cubicBezTo>
                <a:cubicBezTo>
                  <a:pt x="1043" y="125"/>
                  <a:pt x="1043" y="125"/>
                  <a:pt x="1043" y="125"/>
                </a:cubicBezTo>
                <a:cubicBezTo>
                  <a:pt x="1051" y="121"/>
                  <a:pt x="1051" y="121"/>
                  <a:pt x="1051" y="121"/>
                </a:cubicBezTo>
                <a:cubicBezTo>
                  <a:pt x="1058" y="129"/>
                  <a:pt x="1058" y="129"/>
                  <a:pt x="1058" y="129"/>
                </a:cubicBezTo>
                <a:cubicBezTo>
                  <a:pt x="1069" y="109"/>
                  <a:pt x="1069" y="109"/>
                  <a:pt x="1069" y="109"/>
                </a:cubicBezTo>
                <a:cubicBezTo>
                  <a:pt x="1055" y="102"/>
                  <a:pt x="1055" y="102"/>
                  <a:pt x="1055" y="102"/>
                </a:cubicBezTo>
                <a:cubicBezTo>
                  <a:pt x="1057" y="91"/>
                  <a:pt x="1057" y="91"/>
                  <a:pt x="1057" y="91"/>
                </a:cubicBezTo>
                <a:cubicBezTo>
                  <a:pt x="1067" y="95"/>
                  <a:pt x="1067" y="95"/>
                  <a:pt x="1067" y="95"/>
                </a:cubicBezTo>
                <a:cubicBezTo>
                  <a:pt x="1069" y="79"/>
                  <a:pt x="1069" y="79"/>
                  <a:pt x="1069" y="79"/>
                </a:cubicBezTo>
                <a:cubicBezTo>
                  <a:pt x="1058" y="68"/>
                  <a:pt x="1058" y="68"/>
                  <a:pt x="1058" y="68"/>
                </a:cubicBezTo>
                <a:cubicBezTo>
                  <a:pt x="1047" y="48"/>
                  <a:pt x="1047" y="48"/>
                  <a:pt x="1047" y="48"/>
                </a:cubicBezTo>
                <a:cubicBezTo>
                  <a:pt x="1065" y="42"/>
                  <a:pt x="1065" y="42"/>
                  <a:pt x="1065" y="42"/>
                </a:cubicBezTo>
                <a:cubicBezTo>
                  <a:pt x="1078" y="52"/>
                  <a:pt x="1078" y="52"/>
                  <a:pt x="1078" y="52"/>
                </a:cubicBezTo>
                <a:close/>
              </a:path>
            </a:pathLst>
          </a:custGeom>
          <a:solidFill>
            <a:srgbClr val="2BCBB4"/>
          </a:solidFill>
          <a:ln w="9525">
            <a:noFill/>
            <a:round/>
            <a:headEnd/>
            <a:tailEnd/>
          </a:ln>
        </p:spPr>
        <p:txBody>
          <a:bodyPr/>
          <a:lstStyle/>
          <a:p>
            <a:endParaRPr lang="ja-JP" altLang="en-US"/>
          </a:p>
        </p:txBody>
      </p:sp>
      <p:sp>
        <p:nvSpPr>
          <p:cNvPr id="23591" name="Oval 56"/>
          <p:cNvSpPr>
            <a:spLocks noChangeArrowheads="1"/>
          </p:cNvSpPr>
          <p:nvPr/>
        </p:nvSpPr>
        <p:spPr bwMode="auto">
          <a:xfrm>
            <a:off x="6894513" y="4451350"/>
            <a:ext cx="1809750" cy="903288"/>
          </a:xfrm>
          <a:prstGeom prst="ellipse">
            <a:avLst/>
          </a:prstGeom>
          <a:solidFill>
            <a:srgbClr val="777777">
              <a:alpha val="79999"/>
            </a:srgbClr>
          </a:solidFill>
          <a:ln w="9525">
            <a:noFill/>
            <a:round/>
            <a:headEnd/>
            <a:tailEnd/>
          </a:ln>
        </p:spPr>
        <p:txBody>
          <a:bodyPr wrap="none" anchor="ctr"/>
          <a:lstStyle/>
          <a:p>
            <a:endParaRPr lang="ja-JP" altLang="en-US">
              <a:latin typeface="Book Antiqua" pitchFamily="18" charset="0"/>
              <a:ea typeface="HG明朝B" pitchFamily="17" charset="-128"/>
            </a:endParaRPr>
          </a:p>
        </p:txBody>
      </p:sp>
      <p:sp>
        <p:nvSpPr>
          <p:cNvPr id="4153" name="Text Box 57"/>
          <p:cNvSpPr txBox="1">
            <a:spLocks noChangeArrowheads="1"/>
          </p:cNvSpPr>
          <p:nvPr/>
        </p:nvSpPr>
        <p:spPr bwMode="auto">
          <a:xfrm>
            <a:off x="7107238" y="4578350"/>
            <a:ext cx="1397000" cy="577850"/>
          </a:xfrm>
          <a:prstGeom prst="rect">
            <a:avLst/>
          </a:prstGeom>
          <a:noFill/>
          <a:ln w="9525">
            <a:noFill/>
            <a:miter lim="800000"/>
            <a:headEnd/>
            <a:tailEnd/>
          </a:ln>
          <a:effectLst/>
        </p:spPr>
        <p:txBody>
          <a:bodyPr wrap="none" lIns="0" tIns="0" rIns="0" bIns="0">
            <a:spAutoFit/>
          </a:bodyPr>
          <a:lstStyle/>
          <a:p>
            <a:pPr fontAlgn="auto">
              <a:lnSpc>
                <a:spcPct val="95000"/>
              </a:lnSpc>
              <a:spcBef>
                <a:spcPts val="0"/>
              </a:spcBef>
              <a:spcAft>
                <a:spcPts val="0"/>
              </a:spcAft>
              <a:defRPr/>
            </a:pPr>
            <a:r>
              <a:rPr lang="en-US" altLang="ja-JP" sz="2000">
                <a:solidFill>
                  <a:srgbClr val="FF0000"/>
                </a:solidFill>
                <a:effectLst>
                  <a:outerShdw blurRad="38100" dist="38100" dir="2700000" algn="tl">
                    <a:srgbClr val="000000"/>
                  </a:outerShdw>
                </a:effectLst>
                <a:latin typeface="+mn-lt"/>
                <a:ea typeface="+mn-ea"/>
              </a:rPr>
              <a:t>1,620</a:t>
            </a:r>
            <a:r>
              <a:rPr lang="ja-JP" altLang="en-US" sz="2000">
                <a:effectLst>
                  <a:outerShdw blurRad="38100" dist="38100" dir="2700000" algn="tl">
                    <a:srgbClr val="000000"/>
                  </a:outerShdw>
                </a:effectLst>
                <a:latin typeface="+mn-lt"/>
                <a:ea typeface="+mn-ea"/>
              </a:rPr>
              <a:t>万人</a:t>
            </a:r>
          </a:p>
          <a:p>
            <a:pPr fontAlgn="auto">
              <a:lnSpc>
                <a:spcPct val="95000"/>
              </a:lnSpc>
              <a:spcBef>
                <a:spcPts val="0"/>
              </a:spcBef>
              <a:spcAft>
                <a:spcPts val="0"/>
              </a:spcAft>
              <a:defRPr/>
            </a:pPr>
            <a:r>
              <a:rPr lang="ja-JP" altLang="en-US" sz="2000">
                <a:effectLst>
                  <a:outerShdw blurRad="38100" dist="38100" dir="2700000" algn="tl">
                    <a:srgbClr val="000000"/>
                  </a:outerShdw>
                </a:effectLst>
                <a:latin typeface="+mn-lt"/>
                <a:ea typeface="+mn-ea"/>
              </a:rPr>
              <a:t>→</a:t>
            </a:r>
            <a:r>
              <a:rPr lang="en-US" altLang="ja-JP" sz="2000">
                <a:solidFill>
                  <a:srgbClr val="FF0000"/>
                </a:solidFill>
                <a:effectLst>
                  <a:outerShdw blurRad="38100" dist="38100" dir="2700000" algn="tl">
                    <a:srgbClr val="000000"/>
                  </a:outerShdw>
                </a:effectLst>
                <a:latin typeface="+mn-lt"/>
                <a:ea typeface="+mn-ea"/>
              </a:rPr>
              <a:t>3,270</a:t>
            </a:r>
            <a:r>
              <a:rPr lang="ja-JP" altLang="en-US" sz="2000">
                <a:effectLst>
                  <a:outerShdw blurRad="38100" dist="38100" dir="2700000" algn="tl">
                    <a:srgbClr val="000000"/>
                  </a:outerShdw>
                </a:effectLst>
                <a:latin typeface="+mn-lt"/>
                <a:ea typeface="+mn-ea"/>
              </a:rPr>
              <a:t>万人</a:t>
            </a:r>
            <a:endParaRPr lang="ja-JP" altLang="en-US">
              <a:effectLst>
                <a:outerShdw blurRad="38100" dist="38100" dir="2700000" algn="tl">
                  <a:srgbClr val="000000"/>
                </a:outerShdw>
              </a:effectLst>
              <a:latin typeface="+mn-lt"/>
              <a:ea typeface="+mn-ea"/>
            </a:endParaRPr>
          </a:p>
        </p:txBody>
      </p:sp>
      <p:sp>
        <p:nvSpPr>
          <p:cNvPr id="23593" name="Oval 58"/>
          <p:cNvSpPr>
            <a:spLocks noChangeArrowheads="1"/>
          </p:cNvSpPr>
          <p:nvPr/>
        </p:nvSpPr>
        <p:spPr bwMode="auto">
          <a:xfrm>
            <a:off x="5807075" y="2030413"/>
            <a:ext cx="1809750" cy="904875"/>
          </a:xfrm>
          <a:prstGeom prst="ellipse">
            <a:avLst/>
          </a:prstGeom>
          <a:solidFill>
            <a:srgbClr val="2BCBB4">
              <a:alpha val="79999"/>
            </a:srgbClr>
          </a:solidFill>
          <a:ln w="9525">
            <a:noFill/>
            <a:round/>
            <a:headEnd/>
            <a:tailEnd/>
          </a:ln>
        </p:spPr>
        <p:txBody>
          <a:bodyPr wrap="none" anchor="ctr"/>
          <a:lstStyle/>
          <a:p>
            <a:endParaRPr lang="ja-JP" altLang="en-US">
              <a:latin typeface="Book Antiqua" pitchFamily="18" charset="0"/>
              <a:ea typeface="HG明朝B" pitchFamily="17" charset="-128"/>
            </a:endParaRPr>
          </a:p>
        </p:txBody>
      </p:sp>
      <p:sp>
        <p:nvSpPr>
          <p:cNvPr id="4155" name="Text Box 59"/>
          <p:cNvSpPr txBox="1">
            <a:spLocks noChangeArrowheads="1"/>
          </p:cNvSpPr>
          <p:nvPr/>
        </p:nvSpPr>
        <p:spPr bwMode="auto">
          <a:xfrm>
            <a:off x="6019800" y="2157413"/>
            <a:ext cx="1397000" cy="577850"/>
          </a:xfrm>
          <a:prstGeom prst="rect">
            <a:avLst/>
          </a:prstGeom>
          <a:noFill/>
          <a:ln w="9525">
            <a:noFill/>
            <a:miter lim="800000"/>
            <a:headEnd/>
            <a:tailEnd/>
          </a:ln>
          <a:effectLst/>
        </p:spPr>
        <p:txBody>
          <a:bodyPr wrap="none" lIns="0" tIns="0" rIns="0" bIns="0">
            <a:spAutoFit/>
          </a:bodyPr>
          <a:lstStyle/>
          <a:p>
            <a:pPr fontAlgn="auto">
              <a:lnSpc>
                <a:spcPct val="95000"/>
              </a:lnSpc>
              <a:spcBef>
                <a:spcPts val="0"/>
              </a:spcBef>
              <a:spcAft>
                <a:spcPts val="0"/>
              </a:spcAft>
              <a:defRPr/>
            </a:pPr>
            <a:r>
              <a:rPr lang="en-US" altLang="ja-JP" sz="2000">
                <a:solidFill>
                  <a:srgbClr val="FF0000"/>
                </a:solidFill>
                <a:effectLst>
                  <a:outerShdw blurRad="38100" dist="38100" dir="2700000" algn="tl">
                    <a:srgbClr val="000000"/>
                  </a:outerShdw>
                </a:effectLst>
                <a:latin typeface="+mn-lt"/>
                <a:ea typeface="+mn-ea"/>
              </a:rPr>
              <a:t>2,830</a:t>
            </a:r>
            <a:r>
              <a:rPr lang="ja-JP" altLang="en-US" sz="2000">
                <a:effectLst>
                  <a:outerShdw blurRad="38100" dist="38100" dir="2700000" algn="tl">
                    <a:srgbClr val="000000"/>
                  </a:outerShdw>
                </a:effectLst>
                <a:latin typeface="+mn-lt"/>
                <a:ea typeface="+mn-ea"/>
              </a:rPr>
              <a:t>万人</a:t>
            </a:r>
          </a:p>
          <a:p>
            <a:pPr fontAlgn="auto">
              <a:lnSpc>
                <a:spcPct val="95000"/>
              </a:lnSpc>
              <a:spcBef>
                <a:spcPts val="0"/>
              </a:spcBef>
              <a:spcAft>
                <a:spcPts val="0"/>
              </a:spcAft>
              <a:defRPr/>
            </a:pPr>
            <a:r>
              <a:rPr lang="ja-JP" altLang="en-US" sz="2000">
                <a:effectLst>
                  <a:outerShdw blurRad="38100" dist="38100" dir="2700000" algn="tl">
                    <a:srgbClr val="000000"/>
                  </a:outerShdw>
                </a:effectLst>
                <a:latin typeface="+mn-lt"/>
                <a:ea typeface="+mn-ea"/>
              </a:rPr>
              <a:t>→</a:t>
            </a:r>
            <a:r>
              <a:rPr lang="en-US" altLang="ja-JP" sz="2000">
                <a:solidFill>
                  <a:srgbClr val="FF0000"/>
                </a:solidFill>
                <a:effectLst>
                  <a:outerShdw blurRad="38100" dist="38100" dir="2700000" algn="tl">
                    <a:srgbClr val="000000"/>
                  </a:outerShdw>
                </a:effectLst>
                <a:latin typeface="+mn-lt"/>
                <a:ea typeface="+mn-ea"/>
              </a:rPr>
              <a:t>4,050</a:t>
            </a:r>
            <a:r>
              <a:rPr lang="ja-JP" altLang="en-US" sz="2000">
                <a:effectLst>
                  <a:outerShdw blurRad="38100" dist="38100" dir="2700000" algn="tl">
                    <a:srgbClr val="000000"/>
                  </a:outerShdw>
                </a:effectLst>
                <a:latin typeface="+mn-lt"/>
                <a:ea typeface="+mn-ea"/>
              </a:rPr>
              <a:t>万人</a:t>
            </a:r>
            <a:endParaRPr lang="ja-JP" altLang="en-US">
              <a:effectLst>
                <a:outerShdw blurRad="38100" dist="38100" dir="2700000" algn="tl">
                  <a:srgbClr val="000000"/>
                </a:outerShdw>
              </a:effectLst>
              <a:latin typeface="+mn-lt"/>
              <a:ea typeface="+mn-ea"/>
            </a:endParaRPr>
          </a:p>
        </p:txBody>
      </p:sp>
      <p:sp>
        <p:nvSpPr>
          <p:cNvPr id="23595" name="Oval 60"/>
          <p:cNvSpPr>
            <a:spLocks noChangeArrowheads="1"/>
          </p:cNvSpPr>
          <p:nvPr/>
        </p:nvSpPr>
        <p:spPr bwMode="auto">
          <a:xfrm>
            <a:off x="1636713" y="1208088"/>
            <a:ext cx="1809750" cy="903287"/>
          </a:xfrm>
          <a:prstGeom prst="ellipse">
            <a:avLst/>
          </a:prstGeom>
          <a:solidFill>
            <a:srgbClr val="FEB578">
              <a:alpha val="79999"/>
            </a:srgbClr>
          </a:solidFill>
          <a:ln w="9525">
            <a:noFill/>
            <a:round/>
            <a:headEnd/>
            <a:tailEnd/>
          </a:ln>
        </p:spPr>
        <p:txBody>
          <a:bodyPr wrap="none" anchor="ctr"/>
          <a:lstStyle/>
          <a:p>
            <a:endParaRPr lang="ja-JP" altLang="en-US">
              <a:latin typeface="Book Antiqua" pitchFamily="18" charset="0"/>
              <a:ea typeface="HG明朝B" pitchFamily="17" charset="-128"/>
            </a:endParaRPr>
          </a:p>
        </p:txBody>
      </p:sp>
      <p:sp>
        <p:nvSpPr>
          <p:cNvPr id="4157" name="Text Box 61"/>
          <p:cNvSpPr txBox="1">
            <a:spLocks noChangeArrowheads="1"/>
          </p:cNvSpPr>
          <p:nvPr/>
        </p:nvSpPr>
        <p:spPr bwMode="auto">
          <a:xfrm>
            <a:off x="1849438" y="1336675"/>
            <a:ext cx="1397000" cy="577850"/>
          </a:xfrm>
          <a:prstGeom prst="rect">
            <a:avLst/>
          </a:prstGeom>
          <a:noFill/>
          <a:ln w="9525">
            <a:noFill/>
            <a:miter lim="800000"/>
            <a:headEnd/>
            <a:tailEnd/>
          </a:ln>
          <a:effectLst/>
        </p:spPr>
        <p:txBody>
          <a:bodyPr wrap="none" lIns="0" tIns="0" rIns="0" bIns="0">
            <a:spAutoFit/>
          </a:bodyPr>
          <a:lstStyle/>
          <a:p>
            <a:pPr fontAlgn="auto">
              <a:lnSpc>
                <a:spcPct val="95000"/>
              </a:lnSpc>
              <a:spcBef>
                <a:spcPts val="0"/>
              </a:spcBef>
              <a:spcAft>
                <a:spcPts val="0"/>
              </a:spcAft>
              <a:defRPr/>
            </a:pPr>
            <a:r>
              <a:rPr lang="en-US" altLang="ja-JP" sz="2000">
                <a:solidFill>
                  <a:srgbClr val="FF0000"/>
                </a:solidFill>
                <a:effectLst>
                  <a:outerShdw blurRad="38100" dist="38100" dir="2700000" algn="tl">
                    <a:srgbClr val="000000"/>
                  </a:outerShdw>
                </a:effectLst>
                <a:latin typeface="+mn-lt"/>
                <a:ea typeface="+mn-ea"/>
              </a:rPr>
              <a:t>5,320</a:t>
            </a:r>
            <a:r>
              <a:rPr lang="ja-JP" altLang="en-US" sz="2000">
                <a:effectLst>
                  <a:outerShdw blurRad="38100" dist="38100" dir="2700000" algn="tl">
                    <a:srgbClr val="000000"/>
                  </a:outerShdw>
                </a:effectLst>
                <a:latin typeface="+mn-lt"/>
                <a:ea typeface="+mn-ea"/>
              </a:rPr>
              <a:t>万人</a:t>
            </a:r>
          </a:p>
          <a:p>
            <a:pPr fontAlgn="auto">
              <a:lnSpc>
                <a:spcPct val="95000"/>
              </a:lnSpc>
              <a:spcBef>
                <a:spcPts val="0"/>
              </a:spcBef>
              <a:spcAft>
                <a:spcPts val="0"/>
              </a:spcAft>
              <a:defRPr/>
            </a:pPr>
            <a:r>
              <a:rPr lang="ja-JP" altLang="en-US" sz="2000">
                <a:effectLst>
                  <a:outerShdw blurRad="38100" dist="38100" dir="2700000" algn="tl">
                    <a:srgbClr val="000000"/>
                  </a:outerShdw>
                </a:effectLst>
                <a:latin typeface="+mn-lt"/>
                <a:ea typeface="+mn-ea"/>
              </a:rPr>
              <a:t>→</a:t>
            </a:r>
            <a:r>
              <a:rPr lang="en-US" altLang="ja-JP" sz="2000">
                <a:solidFill>
                  <a:srgbClr val="FF0000"/>
                </a:solidFill>
                <a:effectLst>
                  <a:outerShdw blurRad="38100" dist="38100" dir="2700000" algn="tl">
                    <a:srgbClr val="000000"/>
                  </a:outerShdw>
                </a:effectLst>
                <a:latin typeface="+mn-lt"/>
                <a:ea typeface="+mn-ea"/>
              </a:rPr>
              <a:t>6,410</a:t>
            </a:r>
            <a:r>
              <a:rPr lang="ja-JP" altLang="en-US" sz="2000">
                <a:effectLst>
                  <a:outerShdw blurRad="38100" dist="38100" dir="2700000" algn="tl">
                    <a:srgbClr val="000000"/>
                  </a:outerShdw>
                </a:effectLst>
                <a:latin typeface="+mn-lt"/>
                <a:ea typeface="+mn-ea"/>
              </a:rPr>
              <a:t>万人</a:t>
            </a:r>
            <a:endParaRPr lang="ja-JP" altLang="en-US">
              <a:effectLst>
                <a:outerShdw blurRad="38100" dist="38100" dir="2700000" algn="tl">
                  <a:srgbClr val="000000"/>
                </a:outerShdw>
              </a:effectLst>
              <a:latin typeface="+mn-lt"/>
              <a:ea typeface="+mn-ea"/>
            </a:endParaRPr>
          </a:p>
        </p:txBody>
      </p:sp>
      <p:sp>
        <p:nvSpPr>
          <p:cNvPr id="23597" name="Oval 62"/>
          <p:cNvSpPr>
            <a:spLocks noChangeArrowheads="1"/>
          </p:cNvSpPr>
          <p:nvPr/>
        </p:nvSpPr>
        <p:spPr bwMode="auto">
          <a:xfrm>
            <a:off x="277813" y="4251325"/>
            <a:ext cx="1809750" cy="903288"/>
          </a:xfrm>
          <a:prstGeom prst="ellipse">
            <a:avLst/>
          </a:prstGeom>
          <a:solidFill>
            <a:srgbClr val="99FF66">
              <a:alpha val="79999"/>
            </a:srgbClr>
          </a:solidFill>
          <a:ln w="9525">
            <a:noFill/>
            <a:round/>
            <a:headEnd/>
            <a:tailEnd/>
          </a:ln>
        </p:spPr>
        <p:txBody>
          <a:bodyPr wrap="none" anchor="ctr"/>
          <a:lstStyle/>
          <a:p>
            <a:endParaRPr lang="ja-JP" altLang="en-US">
              <a:latin typeface="Book Antiqua" pitchFamily="18" charset="0"/>
              <a:ea typeface="HG明朝B" pitchFamily="17" charset="-128"/>
            </a:endParaRPr>
          </a:p>
        </p:txBody>
      </p:sp>
      <p:sp>
        <p:nvSpPr>
          <p:cNvPr id="4159" name="Text Box 63"/>
          <p:cNvSpPr txBox="1">
            <a:spLocks noChangeArrowheads="1"/>
          </p:cNvSpPr>
          <p:nvPr/>
        </p:nvSpPr>
        <p:spPr bwMode="auto">
          <a:xfrm>
            <a:off x="490538" y="4379913"/>
            <a:ext cx="1397000" cy="577850"/>
          </a:xfrm>
          <a:prstGeom prst="rect">
            <a:avLst/>
          </a:prstGeom>
          <a:noFill/>
          <a:ln w="9525">
            <a:noFill/>
            <a:miter lim="800000"/>
            <a:headEnd/>
            <a:tailEnd/>
          </a:ln>
          <a:effectLst/>
        </p:spPr>
        <p:txBody>
          <a:bodyPr wrap="none" lIns="0" tIns="0" rIns="0" bIns="0">
            <a:spAutoFit/>
          </a:bodyPr>
          <a:lstStyle/>
          <a:p>
            <a:pPr fontAlgn="auto">
              <a:lnSpc>
                <a:spcPct val="95000"/>
              </a:lnSpc>
              <a:spcBef>
                <a:spcPts val="0"/>
              </a:spcBef>
              <a:spcAft>
                <a:spcPts val="0"/>
              </a:spcAft>
              <a:defRPr/>
            </a:pPr>
            <a:r>
              <a:rPr lang="en-US" altLang="ja-JP" sz="2000">
                <a:solidFill>
                  <a:srgbClr val="FF0000"/>
                </a:solidFill>
                <a:effectLst>
                  <a:outerShdw blurRad="38100" dist="38100" dir="2700000" algn="tl">
                    <a:srgbClr val="000000"/>
                  </a:outerShdw>
                </a:effectLst>
                <a:latin typeface="+mn-lt"/>
                <a:ea typeface="+mn-ea"/>
              </a:rPr>
              <a:t>1,040</a:t>
            </a:r>
            <a:r>
              <a:rPr lang="ja-JP" altLang="en-US" sz="2000">
                <a:effectLst>
                  <a:outerShdw blurRad="38100" dist="38100" dir="2700000" algn="tl">
                    <a:srgbClr val="000000"/>
                  </a:outerShdw>
                </a:effectLst>
                <a:latin typeface="+mn-lt"/>
                <a:ea typeface="+mn-ea"/>
              </a:rPr>
              <a:t>万人</a:t>
            </a:r>
          </a:p>
          <a:p>
            <a:pPr fontAlgn="auto">
              <a:lnSpc>
                <a:spcPct val="95000"/>
              </a:lnSpc>
              <a:spcBef>
                <a:spcPts val="0"/>
              </a:spcBef>
              <a:spcAft>
                <a:spcPts val="0"/>
              </a:spcAft>
              <a:defRPr/>
            </a:pPr>
            <a:r>
              <a:rPr lang="ja-JP" altLang="en-US" sz="2000">
                <a:effectLst>
                  <a:outerShdw blurRad="38100" dist="38100" dir="2700000" algn="tl">
                    <a:srgbClr val="000000"/>
                  </a:outerShdw>
                </a:effectLst>
                <a:latin typeface="+mn-lt"/>
                <a:ea typeface="+mn-ea"/>
              </a:rPr>
              <a:t>→</a:t>
            </a:r>
            <a:r>
              <a:rPr lang="en-US" altLang="ja-JP" sz="2000">
                <a:solidFill>
                  <a:srgbClr val="FF0000"/>
                </a:solidFill>
                <a:effectLst>
                  <a:outerShdw blurRad="38100" dist="38100" dir="2700000" algn="tl">
                    <a:srgbClr val="000000"/>
                  </a:outerShdw>
                </a:effectLst>
                <a:latin typeface="+mn-lt"/>
                <a:ea typeface="+mn-ea"/>
              </a:rPr>
              <a:t>1,870</a:t>
            </a:r>
            <a:r>
              <a:rPr lang="ja-JP" altLang="en-US" sz="2000">
                <a:effectLst>
                  <a:outerShdw blurRad="38100" dist="38100" dir="2700000" algn="tl">
                    <a:srgbClr val="000000"/>
                  </a:outerShdw>
                </a:effectLst>
                <a:latin typeface="+mn-lt"/>
                <a:ea typeface="+mn-ea"/>
              </a:rPr>
              <a:t>万人</a:t>
            </a:r>
            <a:endParaRPr lang="ja-JP" altLang="en-US">
              <a:effectLst>
                <a:outerShdw blurRad="38100" dist="38100" dir="2700000" algn="tl">
                  <a:srgbClr val="000000"/>
                </a:outerShdw>
              </a:effectLst>
              <a:latin typeface="+mn-lt"/>
              <a:ea typeface="+mn-ea"/>
            </a:endParaRPr>
          </a:p>
        </p:txBody>
      </p:sp>
      <p:sp>
        <p:nvSpPr>
          <p:cNvPr id="23599" name="Oval 64"/>
          <p:cNvSpPr>
            <a:spLocks noChangeArrowheads="1"/>
          </p:cNvSpPr>
          <p:nvPr/>
        </p:nvSpPr>
        <p:spPr bwMode="auto">
          <a:xfrm>
            <a:off x="574675" y="2930525"/>
            <a:ext cx="1809750" cy="903288"/>
          </a:xfrm>
          <a:prstGeom prst="ellipse">
            <a:avLst/>
          </a:prstGeom>
          <a:solidFill>
            <a:srgbClr val="C48300">
              <a:alpha val="70195"/>
            </a:srgbClr>
          </a:solidFill>
          <a:ln w="9525">
            <a:noFill/>
            <a:round/>
            <a:headEnd/>
            <a:tailEnd/>
          </a:ln>
        </p:spPr>
        <p:txBody>
          <a:bodyPr wrap="none" anchor="ctr"/>
          <a:lstStyle/>
          <a:p>
            <a:endParaRPr lang="ja-JP" altLang="en-US">
              <a:latin typeface="Book Antiqua" pitchFamily="18" charset="0"/>
              <a:ea typeface="HG明朝B" pitchFamily="17" charset="-128"/>
            </a:endParaRPr>
          </a:p>
        </p:txBody>
      </p:sp>
      <p:sp>
        <p:nvSpPr>
          <p:cNvPr id="4161" name="Text Box 65"/>
          <p:cNvSpPr txBox="1">
            <a:spLocks noChangeArrowheads="1"/>
          </p:cNvSpPr>
          <p:nvPr/>
        </p:nvSpPr>
        <p:spPr bwMode="auto">
          <a:xfrm>
            <a:off x="787400" y="3059113"/>
            <a:ext cx="1397000" cy="577850"/>
          </a:xfrm>
          <a:prstGeom prst="rect">
            <a:avLst/>
          </a:prstGeom>
          <a:noFill/>
          <a:ln w="9525">
            <a:noFill/>
            <a:miter lim="800000"/>
            <a:headEnd/>
            <a:tailEnd/>
          </a:ln>
          <a:effectLst/>
        </p:spPr>
        <p:txBody>
          <a:bodyPr wrap="none" lIns="0" tIns="0" rIns="0" bIns="0">
            <a:spAutoFit/>
          </a:bodyPr>
          <a:lstStyle/>
          <a:p>
            <a:pPr fontAlgn="auto">
              <a:lnSpc>
                <a:spcPct val="95000"/>
              </a:lnSpc>
              <a:spcBef>
                <a:spcPts val="0"/>
              </a:spcBef>
              <a:spcAft>
                <a:spcPts val="0"/>
              </a:spcAft>
              <a:defRPr/>
            </a:pPr>
            <a:r>
              <a:rPr lang="en-US" altLang="ja-JP" sz="2000">
                <a:solidFill>
                  <a:srgbClr val="FF0000"/>
                </a:solidFill>
                <a:effectLst>
                  <a:outerShdw blurRad="38100" dist="38100" dir="2700000" algn="tl">
                    <a:srgbClr val="000000"/>
                  </a:outerShdw>
                </a:effectLst>
                <a:latin typeface="+mn-lt"/>
                <a:ea typeface="+mn-ea"/>
              </a:rPr>
              <a:t>2,450</a:t>
            </a:r>
            <a:r>
              <a:rPr lang="ja-JP" altLang="en-US" sz="2000">
                <a:effectLst>
                  <a:outerShdw blurRad="38100" dist="38100" dir="2700000" algn="tl">
                    <a:srgbClr val="000000"/>
                  </a:outerShdw>
                </a:effectLst>
                <a:latin typeface="+mn-lt"/>
                <a:ea typeface="+mn-ea"/>
              </a:rPr>
              <a:t>万人</a:t>
            </a:r>
          </a:p>
          <a:p>
            <a:pPr fontAlgn="auto">
              <a:lnSpc>
                <a:spcPct val="95000"/>
              </a:lnSpc>
              <a:spcBef>
                <a:spcPts val="0"/>
              </a:spcBef>
              <a:spcAft>
                <a:spcPts val="0"/>
              </a:spcAft>
              <a:defRPr/>
            </a:pPr>
            <a:r>
              <a:rPr lang="ja-JP" altLang="en-US" sz="2000">
                <a:effectLst>
                  <a:outerShdw blurRad="38100" dist="38100" dir="2700000" algn="tl">
                    <a:srgbClr val="000000"/>
                  </a:outerShdw>
                </a:effectLst>
                <a:latin typeface="+mn-lt"/>
                <a:ea typeface="+mn-ea"/>
              </a:rPr>
              <a:t>→</a:t>
            </a:r>
            <a:r>
              <a:rPr lang="en-US" altLang="ja-JP" sz="2000">
                <a:solidFill>
                  <a:srgbClr val="FF0000"/>
                </a:solidFill>
                <a:effectLst>
                  <a:outerShdw blurRad="38100" dist="38100" dir="2700000" algn="tl">
                    <a:srgbClr val="000000"/>
                  </a:outerShdw>
                </a:effectLst>
                <a:latin typeface="+mn-lt"/>
                <a:ea typeface="+mn-ea"/>
              </a:rPr>
              <a:t>4,450</a:t>
            </a:r>
            <a:r>
              <a:rPr lang="ja-JP" altLang="en-US" sz="2000">
                <a:effectLst>
                  <a:outerShdw blurRad="38100" dist="38100" dir="2700000" algn="tl">
                    <a:srgbClr val="000000"/>
                  </a:outerShdw>
                </a:effectLst>
                <a:latin typeface="+mn-lt"/>
                <a:ea typeface="+mn-ea"/>
              </a:rPr>
              <a:t>万人</a:t>
            </a:r>
            <a:endParaRPr lang="ja-JP" altLang="en-US">
              <a:effectLst>
                <a:outerShdw blurRad="38100" dist="38100" dir="2700000" algn="tl">
                  <a:srgbClr val="000000"/>
                </a:outerShdw>
              </a:effectLst>
              <a:latin typeface="+mn-lt"/>
              <a:ea typeface="+mn-ea"/>
            </a:endParaRPr>
          </a:p>
        </p:txBody>
      </p:sp>
      <p:sp>
        <p:nvSpPr>
          <p:cNvPr id="23601" name="Oval 66"/>
          <p:cNvSpPr>
            <a:spLocks noChangeArrowheads="1"/>
          </p:cNvSpPr>
          <p:nvPr/>
        </p:nvSpPr>
        <p:spPr bwMode="auto">
          <a:xfrm>
            <a:off x="1685925" y="3654425"/>
            <a:ext cx="1809750" cy="903288"/>
          </a:xfrm>
          <a:prstGeom prst="ellipse">
            <a:avLst/>
          </a:prstGeom>
          <a:solidFill>
            <a:srgbClr val="FFFF00">
              <a:alpha val="70195"/>
            </a:srgbClr>
          </a:solidFill>
          <a:ln w="9525">
            <a:noFill/>
            <a:round/>
            <a:headEnd/>
            <a:tailEnd/>
          </a:ln>
        </p:spPr>
        <p:txBody>
          <a:bodyPr wrap="none" anchor="ctr"/>
          <a:lstStyle/>
          <a:p>
            <a:endParaRPr lang="ja-JP" altLang="en-US">
              <a:latin typeface="Book Antiqua" pitchFamily="18" charset="0"/>
              <a:ea typeface="HG明朝B" pitchFamily="17" charset="-128"/>
            </a:endParaRPr>
          </a:p>
        </p:txBody>
      </p:sp>
      <p:sp>
        <p:nvSpPr>
          <p:cNvPr id="4163" name="Text Box 67"/>
          <p:cNvSpPr txBox="1">
            <a:spLocks noChangeArrowheads="1"/>
          </p:cNvSpPr>
          <p:nvPr/>
        </p:nvSpPr>
        <p:spPr bwMode="auto">
          <a:xfrm>
            <a:off x="1898650" y="3781425"/>
            <a:ext cx="1397000" cy="577850"/>
          </a:xfrm>
          <a:prstGeom prst="rect">
            <a:avLst/>
          </a:prstGeom>
          <a:noFill/>
          <a:ln w="9525">
            <a:noFill/>
            <a:miter lim="800000"/>
            <a:headEnd/>
            <a:tailEnd/>
          </a:ln>
          <a:effectLst/>
        </p:spPr>
        <p:txBody>
          <a:bodyPr wrap="none" lIns="0" tIns="0" rIns="0" bIns="0">
            <a:spAutoFit/>
          </a:bodyPr>
          <a:lstStyle/>
          <a:p>
            <a:pPr fontAlgn="auto">
              <a:lnSpc>
                <a:spcPct val="95000"/>
              </a:lnSpc>
              <a:spcBef>
                <a:spcPts val="0"/>
              </a:spcBef>
              <a:spcAft>
                <a:spcPts val="0"/>
              </a:spcAft>
              <a:defRPr/>
            </a:pPr>
            <a:r>
              <a:rPr lang="en-US" altLang="ja-JP" sz="2000">
                <a:solidFill>
                  <a:srgbClr val="FF0000"/>
                </a:solidFill>
                <a:effectLst>
                  <a:outerShdw blurRad="38100" dist="38100" dir="2700000" algn="tl">
                    <a:srgbClr val="000000"/>
                  </a:outerShdw>
                </a:effectLst>
                <a:latin typeface="+mn-lt"/>
                <a:ea typeface="+mn-ea"/>
              </a:rPr>
              <a:t>4,650</a:t>
            </a:r>
            <a:r>
              <a:rPr lang="ja-JP" altLang="en-US" sz="2000">
                <a:effectLst>
                  <a:outerShdw blurRad="38100" dist="38100" dir="2700000" algn="tl">
                    <a:srgbClr val="000000"/>
                  </a:outerShdw>
                </a:effectLst>
                <a:latin typeface="+mn-lt"/>
                <a:ea typeface="+mn-ea"/>
              </a:rPr>
              <a:t>万人</a:t>
            </a:r>
          </a:p>
          <a:p>
            <a:pPr fontAlgn="auto">
              <a:lnSpc>
                <a:spcPct val="95000"/>
              </a:lnSpc>
              <a:spcBef>
                <a:spcPts val="0"/>
              </a:spcBef>
              <a:spcAft>
                <a:spcPts val="0"/>
              </a:spcAft>
              <a:defRPr/>
            </a:pPr>
            <a:r>
              <a:rPr lang="ja-JP" altLang="en-US" sz="2000">
                <a:effectLst>
                  <a:outerShdw blurRad="38100" dist="38100" dir="2700000" algn="tl">
                    <a:srgbClr val="000000"/>
                  </a:outerShdw>
                </a:effectLst>
                <a:latin typeface="+mn-lt"/>
                <a:ea typeface="+mn-ea"/>
              </a:rPr>
              <a:t>→</a:t>
            </a:r>
            <a:r>
              <a:rPr lang="en-US" altLang="ja-JP" sz="2000">
                <a:solidFill>
                  <a:srgbClr val="FF0000"/>
                </a:solidFill>
                <a:effectLst>
                  <a:outerShdw blurRad="38100" dist="38100" dir="2700000" algn="tl">
                    <a:srgbClr val="000000"/>
                  </a:outerShdw>
                </a:effectLst>
                <a:latin typeface="+mn-lt"/>
                <a:ea typeface="+mn-ea"/>
              </a:rPr>
              <a:t>8,030</a:t>
            </a:r>
            <a:r>
              <a:rPr lang="ja-JP" altLang="en-US" sz="2000">
                <a:effectLst>
                  <a:outerShdw blurRad="38100" dist="38100" dir="2700000" algn="tl">
                    <a:srgbClr val="000000"/>
                  </a:outerShdw>
                </a:effectLst>
                <a:latin typeface="+mn-lt"/>
                <a:ea typeface="+mn-ea"/>
              </a:rPr>
              <a:t>万人</a:t>
            </a:r>
            <a:endParaRPr lang="ja-JP" altLang="en-US">
              <a:effectLst>
                <a:outerShdw blurRad="38100" dist="38100" dir="2700000" algn="tl">
                  <a:srgbClr val="000000"/>
                </a:outerShdw>
              </a:effectLst>
              <a:latin typeface="+mn-lt"/>
              <a:ea typeface="+mn-ea"/>
            </a:endParaRPr>
          </a:p>
        </p:txBody>
      </p:sp>
      <p:sp>
        <p:nvSpPr>
          <p:cNvPr id="23603" name="Oval 68"/>
          <p:cNvSpPr>
            <a:spLocks noChangeArrowheads="1"/>
          </p:cNvSpPr>
          <p:nvPr/>
        </p:nvSpPr>
        <p:spPr bwMode="auto">
          <a:xfrm>
            <a:off x="3494088" y="3046413"/>
            <a:ext cx="3246437" cy="2278062"/>
          </a:xfrm>
          <a:prstGeom prst="ellipse">
            <a:avLst/>
          </a:prstGeom>
          <a:solidFill>
            <a:srgbClr val="FF6699">
              <a:alpha val="83920"/>
            </a:srgbClr>
          </a:solidFill>
          <a:ln w="9525">
            <a:noFill/>
            <a:round/>
            <a:headEnd/>
            <a:tailEnd/>
          </a:ln>
        </p:spPr>
        <p:txBody>
          <a:bodyPr wrap="none" anchor="ctr"/>
          <a:lstStyle/>
          <a:p>
            <a:endParaRPr lang="ja-JP" altLang="en-US">
              <a:latin typeface="Book Antiqua" pitchFamily="18" charset="0"/>
              <a:ea typeface="HG明朝B" pitchFamily="17" charset="-128"/>
            </a:endParaRPr>
          </a:p>
        </p:txBody>
      </p:sp>
      <p:sp>
        <p:nvSpPr>
          <p:cNvPr id="4165" name="Text Box 69"/>
          <p:cNvSpPr txBox="1">
            <a:spLocks noChangeArrowheads="1"/>
          </p:cNvSpPr>
          <p:nvPr/>
        </p:nvSpPr>
        <p:spPr bwMode="auto">
          <a:xfrm>
            <a:off x="3778250" y="3511550"/>
            <a:ext cx="2670175" cy="1219200"/>
          </a:xfrm>
          <a:prstGeom prst="rect">
            <a:avLst/>
          </a:prstGeom>
          <a:noFill/>
          <a:ln w="9525">
            <a:noFill/>
            <a:miter lim="800000"/>
            <a:headEnd/>
            <a:tailEnd/>
          </a:ln>
          <a:effectLst/>
        </p:spPr>
        <p:txBody>
          <a:bodyPr wrap="none" lIns="0" tIns="0" rIns="0" bIns="0">
            <a:spAutoFit/>
          </a:bodyPr>
          <a:lstStyle/>
          <a:p>
            <a:pPr fontAlgn="auto">
              <a:lnSpc>
                <a:spcPct val="95000"/>
              </a:lnSpc>
              <a:spcBef>
                <a:spcPts val="0"/>
              </a:spcBef>
              <a:spcAft>
                <a:spcPts val="0"/>
              </a:spcAft>
              <a:defRPr/>
            </a:pPr>
            <a:r>
              <a:rPr lang="ja-JP" altLang="en-US" sz="2800">
                <a:effectLst>
                  <a:outerShdw blurRad="38100" dist="38100" dir="2700000" algn="tl">
                    <a:srgbClr val="000000"/>
                  </a:outerShdw>
                </a:effectLst>
                <a:latin typeface="+mn-lt"/>
                <a:ea typeface="+mn-ea"/>
              </a:rPr>
              <a:t>現在は</a:t>
            </a:r>
            <a:r>
              <a:rPr lang="en-US" altLang="ja-JP" sz="2800">
                <a:solidFill>
                  <a:srgbClr val="FF0000"/>
                </a:solidFill>
                <a:effectLst>
                  <a:outerShdw blurRad="38100" dist="38100" dir="2700000" algn="tl">
                    <a:srgbClr val="000000"/>
                  </a:outerShdw>
                </a:effectLst>
                <a:latin typeface="+mn-lt"/>
                <a:ea typeface="+mn-ea"/>
              </a:rPr>
              <a:t>6,700</a:t>
            </a:r>
            <a:r>
              <a:rPr lang="ja-JP" altLang="en-US" sz="2800">
                <a:effectLst>
                  <a:outerShdw blurRad="38100" dist="38100" dir="2700000" algn="tl">
                    <a:srgbClr val="000000"/>
                  </a:outerShdw>
                </a:effectLst>
                <a:latin typeface="+mn-lt"/>
                <a:ea typeface="+mn-ea"/>
              </a:rPr>
              <a:t>万人</a:t>
            </a:r>
          </a:p>
          <a:p>
            <a:pPr fontAlgn="auto">
              <a:lnSpc>
                <a:spcPct val="95000"/>
              </a:lnSpc>
              <a:spcBef>
                <a:spcPts val="0"/>
              </a:spcBef>
              <a:spcAft>
                <a:spcPts val="0"/>
              </a:spcAft>
              <a:defRPr/>
            </a:pPr>
            <a:r>
              <a:rPr lang="en-US" altLang="ja-JP" sz="2800">
                <a:effectLst>
                  <a:outerShdw blurRad="38100" dist="38100" dir="2700000" algn="tl">
                    <a:srgbClr val="000000"/>
                  </a:outerShdw>
                </a:effectLst>
                <a:latin typeface="+mn-lt"/>
                <a:ea typeface="+mn-ea"/>
              </a:rPr>
              <a:t>2025</a:t>
            </a:r>
            <a:r>
              <a:rPr lang="ja-JP" altLang="en-US" sz="2800">
                <a:effectLst>
                  <a:outerShdw blurRad="38100" dist="38100" dir="2700000" algn="tl">
                    <a:srgbClr val="000000"/>
                  </a:outerShdw>
                </a:effectLst>
                <a:latin typeface="+mn-lt"/>
                <a:ea typeface="+mn-ea"/>
              </a:rPr>
              <a:t>年には</a:t>
            </a:r>
          </a:p>
          <a:p>
            <a:pPr fontAlgn="auto">
              <a:lnSpc>
                <a:spcPct val="95000"/>
              </a:lnSpc>
              <a:spcBef>
                <a:spcPts val="0"/>
              </a:spcBef>
              <a:spcAft>
                <a:spcPts val="0"/>
              </a:spcAft>
              <a:defRPr/>
            </a:pPr>
            <a:r>
              <a:rPr lang="en-US" altLang="ja-JP" sz="2800">
                <a:solidFill>
                  <a:srgbClr val="FF0000"/>
                </a:solidFill>
                <a:effectLst>
                  <a:outerShdw blurRad="38100" dist="38100" dir="2700000" algn="tl">
                    <a:srgbClr val="000000"/>
                  </a:outerShdw>
                </a:effectLst>
                <a:latin typeface="+mn-lt"/>
                <a:ea typeface="+mn-ea"/>
              </a:rPr>
              <a:t>9,940</a:t>
            </a:r>
            <a:r>
              <a:rPr lang="ja-JP" altLang="en-US" sz="2800">
                <a:effectLst>
                  <a:outerShdw blurRad="38100" dist="38100" dir="2700000" algn="tl">
                    <a:srgbClr val="000000"/>
                  </a:outerShdw>
                </a:effectLst>
                <a:latin typeface="+mn-lt"/>
                <a:ea typeface="+mn-ea"/>
              </a:rPr>
              <a:t>万人に増加</a:t>
            </a:r>
            <a:endParaRPr lang="ja-JP" altLang="en-US" sz="2400">
              <a:effectLst>
                <a:outerShdw blurRad="38100" dist="38100" dir="2700000" algn="tl">
                  <a:srgbClr val="000000"/>
                </a:outerShdw>
              </a:effectLst>
              <a:latin typeface="+mn-lt"/>
              <a:ea typeface="+mn-ea"/>
            </a:endParaRPr>
          </a:p>
        </p:txBody>
      </p:sp>
      <p:sp>
        <p:nvSpPr>
          <p:cNvPr id="23605" name="Rectangle 70"/>
          <p:cNvSpPr>
            <a:spLocks noChangeArrowheads="1"/>
          </p:cNvSpPr>
          <p:nvPr/>
        </p:nvSpPr>
        <p:spPr bwMode="auto">
          <a:xfrm>
            <a:off x="6253163" y="6502400"/>
            <a:ext cx="2652712" cy="182563"/>
          </a:xfrm>
          <a:prstGeom prst="rect">
            <a:avLst/>
          </a:prstGeom>
          <a:noFill/>
          <a:ln w="9525">
            <a:noFill/>
            <a:miter lim="800000"/>
            <a:headEnd/>
            <a:tailEnd/>
          </a:ln>
        </p:spPr>
        <p:txBody>
          <a:bodyPr wrap="none" lIns="0" tIns="0" rIns="0" bIns="0">
            <a:spAutoFit/>
          </a:bodyPr>
          <a:lstStyle/>
          <a:p>
            <a:pPr algn="r"/>
            <a:r>
              <a:rPr lang="ja-JP" altLang="en-US" sz="1200">
                <a:latin typeface="Book Antiqua" pitchFamily="18" charset="0"/>
                <a:ea typeface="HG明朝B" pitchFamily="17" charset="-128"/>
              </a:rPr>
              <a:t>出典：</a:t>
            </a:r>
            <a:r>
              <a:rPr lang="en-US" altLang="ja-JP" sz="1200">
                <a:latin typeface="Book Antiqua" pitchFamily="18" charset="0"/>
                <a:ea typeface="HG明朝B" pitchFamily="17" charset="-128"/>
              </a:rPr>
              <a:t>Diabetes Atlas, third edition, 2006</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ext Box 2"/>
          <p:cNvSpPr txBox="1">
            <a:spLocks noChangeArrowheads="1"/>
          </p:cNvSpPr>
          <p:nvPr/>
        </p:nvSpPr>
        <p:spPr bwMode="auto">
          <a:xfrm>
            <a:off x="5818188" y="6480175"/>
            <a:ext cx="3198812" cy="274638"/>
          </a:xfrm>
          <a:prstGeom prst="rect">
            <a:avLst/>
          </a:prstGeom>
          <a:noFill/>
          <a:ln w="9525">
            <a:noFill/>
            <a:miter lim="800000"/>
            <a:headEnd/>
            <a:tailEnd/>
          </a:ln>
        </p:spPr>
        <p:txBody>
          <a:bodyPr wrap="none">
            <a:spAutoFit/>
          </a:bodyPr>
          <a:lstStyle/>
          <a:p>
            <a:pPr algn="r"/>
            <a:r>
              <a:rPr lang="en-US" altLang="ja-JP" sz="1200">
                <a:latin typeface="Book Antiqua" pitchFamily="18" charset="0"/>
                <a:ea typeface="HG明朝B" pitchFamily="17" charset="-128"/>
                <a:cs typeface="Arial" charset="0"/>
              </a:rPr>
              <a:t>Mandavilli A et al. Nat Med 2004;10(4):325-7</a:t>
            </a:r>
          </a:p>
        </p:txBody>
      </p:sp>
      <p:sp>
        <p:nvSpPr>
          <p:cNvPr id="25602" name="Text Box 3"/>
          <p:cNvSpPr txBox="1">
            <a:spLocks noChangeArrowheads="1"/>
          </p:cNvSpPr>
          <p:nvPr/>
        </p:nvSpPr>
        <p:spPr bwMode="auto">
          <a:xfrm>
            <a:off x="541338" y="123825"/>
            <a:ext cx="8064500" cy="609600"/>
          </a:xfrm>
          <a:prstGeom prst="rect">
            <a:avLst/>
          </a:prstGeom>
          <a:noFill/>
          <a:ln w="9525">
            <a:noFill/>
            <a:miter lim="800000"/>
            <a:headEnd/>
            <a:tailEnd/>
          </a:ln>
        </p:spPr>
        <p:txBody>
          <a:bodyPr>
            <a:spAutoFit/>
          </a:bodyPr>
          <a:lstStyle/>
          <a:p>
            <a:pPr algn="ctr" eaLnBrk="0" hangingPunct="0"/>
            <a:r>
              <a:rPr lang="ja-JP" altLang="en-US" sz="3400" b="1">
                <a:solidFill>
                  <a:schemeClr val="tx2"/>
                </a:solidFill>
                <a:latin typeface="Book Antiqua" pitchFamily="18" charset="0"/>
                <a:ea typeface="HG明朝B" pitchFamily="17" charset="-128"/>
              </a:rPr>
              <a:t>肥満と糖尿病の頻度</a:t>
            </a:r>
          </a:p>
        </p:txBody>
      </p:sp>
      <p:sp>
        <p:nvSpPr>
          <p:cNvPr id="25603" name="Text Box 81"/>
          <p:cNvSpPr>
            <a:spLocks noChangeArrowheads="1"/>
          </p:cNvSpPr>
          <p:nvPr/>
        </p:nvSpPr>
        <p:spPr bwMode="auto">
          <a:xfrm>
            <a:off x="1919288" y="1022350"/>
            <a:ext cx="1408112" cy="557213"/>
          </a:xfrm>
          <a:prstGeom prst="bevel">
            <a:avLst>
              <a:gd name="adj" fmla="val 7306"/>
            </a:avLst>
          </a:prstGeom>
          <a:solidFill>
            <a:srgbClr val="009900"/>
          </a:solidFill>
          <a:ln w="9525" algn="ctr">
            <a:noFill/>
            <a:miter lim="800000"/>
            <a:headEnd/>
            <a:tailEnd/>
          </a:ln>
        </p:spPr>
        <p:txBody>
          <a:bodyPr lIns="90000" tIns="46800" rIns="90000" bIns="46800">
            <a:spAutoFit/>
          </a:bodyPr>
          <a:lstStyle/>
          <a:p>
            <a:pPr algn="ctr"/>
            <a:r>
              <a:rPr lang="ja-JP" altLang="en-US" sz="2600">
                <a:latin typeface="Book Antiqua" pitchFamily="18" charset="0"/>
                <a:ea typeface="HG明朝B" pitchFamily="17" charset="-128"/>
              </a:rPr>
              <a:t>肥満</a:t>
            </a:r>
          </a:p>
        </p:txBody>
      </p:sp>
      <p:sp>
        <p:nvSpPr>
          <p:cNvPr id="25604" name="Text Box 82"/>
          <p:cNvSpPr>
            <a:spLocks noChangeArrowheads="1"/>
          </p:cNvSpPr>
          <p:nvPr/>
        </p:nvSpPr>
        <p:spPr bwMode="auto">
          <a:xfrm>
            <a:off x="6521450" y="1022350"/>
            <a:ext cx="1408113" cy="557213"/>
          </a:xfrm>
          <a:prstGeom prst="bevel">
            <a:avLst>
              <a:gd name="adj" fmla="val 7306"/>
            </a:avLst>
          </a:prstGeom>
          <a:solidFill>
            <a:srgbClr val="009900"/>
          </a:solidFill>
          <a:ln w="9525" algn="ctr">
            <a:noFill/>
            <a:miter lim="800000"/>
            <a:headEnd/>
            <a:tailEnd/>
          </a:ln>
        </p:spPr>
        <p:txBody>
          <a:bodyPr lIns="90000" tIns="46800" rIns="90000" bIns="46800">
            <a:spAutoFit/>
          </a:bodyPr>
          <a:lstStyle/>
          <a:p>
            <a:pPr algn="ctr"/>
            <a:r>
              <a:rPr lang="ja-JP" altLang="en-US" sz="2600">
                <a:latin typeface="Book Antiqua" pitchFamily="18" charset="0"/>
                <a:ea typeface="HG明朝B" pitchFamily="17" charset="-128"/>
              </a:rPr>
              <a:t>糖尿病</a:t>
            </a:r>
          </a:p>
        </p:txBody>
      </p:sp>
      <p:sp>
        <p:nvSpPr>
          <p:cNvPr id="25605" name="Rectangle 4"/>
          <p:cNvSpPr>
            <a:spLocks noChangeArrowheads="1"/>
          </p:cNvSpPr>
          <p:nvPr/>
        </p:nvSpPr>
        <p:spPr bwMode="auto">
          <a:xfrm>
            <a:off x="1092200" y="2030413"/>
            <a:ext cx="250825" cy="3795712"/>
          </a:xfrm>
          <a:prstGeom prst="rect">
            <a:avLst/>
          </a:prstGeom>
          <a:solidFill>
            <a:srgbClr val="F0027F"/>
          </a:solidFill>
          <a:ln w="11113">
            <a:solidFill>
              <a:schemeClr val="tx1"/>
            </a:solidFill>
            <a:miter lim="800000"/>
            <a:headEnd/>
            <a:tailEnd/>
          </a:ln>
        </p:spPr>
        <p:txBody>
          <a:bodyPr/>
          <a:lstStyle/>
          <a:p>
            <a:pPr eaLnBrk="0" hangingPunct="0"/>
            <a:endParaRPr kumimoji="0" lang="ja-JP" altLang="ja-JP" sz="1400">
              <a:latin typeface="Book Antiqua" pitchFamily="18" charset="0"/>
              <a:ea typeface="HG明朝B" pitchFamily="17" charset="-128"/>
            </a:endParaRPr>
          </a:p>
        </p:txBody>
      </p:sp>
      <p:sp>
        <p:nvSpPr>
          <p:cNvPr id="25606" name="Rectangle 5"/>
          <p:cNvSpPr>
            <a:spLocks noChangeArrowheads="1"/>
          </p:cNvSpPr>
          <p:nvPr/>
        </p:nvSpPr>
        <p:spPr bwMode="auto">
          <a:xfrm>
            <a:off x="1749425" y="5534025"/>
            <a:ext cx="249238" cy="292100"/>
          </a:xfrm>
          <a:prstGeom prst="rect">
            <a:avLst/>
          </a:prstGeom>
          <a:solidFill>
            <a:srgbClr val="F0027F"/>
          </a:solidFill>
          <a:ln w="11113">
            <a:solidFill>
              <a:schemeClr val="tx1"/>
            </a:solidFill>
            <a:miter lim="800000"/>
            <a:headEnd/>
            <a:tailEnd/>
          </a:ln>
        </p:spPr>
        <p:txBody>
          <a:bodyPr/>
          <a:lstStyle/>
          <a:p>
            <a:pPr eaLnBrk="0" hangingPunct="0"/>
            <a:endParaRPr kumimoji="0" lang="ja-JP" altLang="ja-JP" sz="1400">
              <a:latin typeface="Book Antiqua" pitchFamily="18" charset="0"/>
              <a:ea typeface="HG明朝B" pitchFamily="17" charset="-128"/>
            </a:endParaRPr>
          </a:p>
        </p:txBody>
      </p:sp>
      <p:sp>
        <p:nvSpPr>
          <p:cNvPr id="25607" name="Rectangle 6"/>
          <p:cNvSpPr>
            <a:spLocks noChangeArrowheads="1"/>
          </p:cNvSpPr>
          <p:nvPr/>
        </p:nvSpPr>
        <p:spPr bwMode="auto">
          <a:xfrm>
            <a:off x="2405063" y="4933950"/>
            <a:ext cx="239712" cy="892175"/>
          </a:xfrm>
          <a:prstGeom prst="rect">
            <a:avLst/>
          </a:prstGeom>
          <a:solidFill>
            <a:srgbClr val="F0027F"/>
          </a:solidFill>
          <a:ln w="11113">
            <a:solidFill>
              <a:schemeClr val="tx1"/>
            </a:solidFill>
            <a:miter lim="800000"/>
            <a:headEnd/>
            <a:tailEnd/>
          </a:ln>
        </p:spPr>
        <p:txBody>
          <a:bodyPr/>
          <a:lstStyle/>
          <a:p>
            <a:pPr eaLnBrk="0" hangingPunct="0"/>
            <a:endParaRPr kumimoji="0" lang="ja-JP" altLang="ja-JP" sz="1400">
              <a:latin typeface="Book Antiqua" pitchFamily="18" charset="0"/>
              <a:ea typeface="HG明朝B" pitchFamily="17" charset="-128"/>
            </a:endParaRPr>
          </a:p>
        </p:txBody>
      </p:sp>
      <p:sp>
        <p:nvSpPr>
          <p:cNvPr id="25608" name="Rectangle 7"/>
          <p:cNvSpPr>
            <a:spLocks noChangeArrowheads="1"/>
          </p:cNvSpPr>
          <p:nvPr/>
        </p:nvSpPr>
        <p:spPr bwMode="auto">
          <a:xfrm>
            <a:off x="3051175" y="4470400"/>
            <a:ext cx="249238" cy="1355725"/>
          </a:xfrm>
          <a:prstGeom prst="rect">
            <a:avLst/>
          </a:prstGeom>
          <a:solidFill>
            <a:srgbClr val="F0027F"/>
          </a:solidFill>
          <a:ln w="11113">
            <a:solidFill>
              <a:schemeClr val="tx1"/>
            </a:solidFill>
            <a:miter lim="800000"/>
            <a:headEnd/>
            <a:tailEnd/>
          </a:ln>
        </p:spPr>
        <p:txBody>
          <a:bodyPr/>
          <a:lstStyle/>
          <a:p>
            <a:pPr eaLnBrk="0" hangingPunct="0"/>
            <a:endParaRPr kumimoji="0" lang="ja-JP" altLang="ja-JP" sz="1400">
              <a:latin typeface="Book Antiqua" pitchFamily="18" charset="0"/>
              <a:ea typeface="HG明朝B" pitchFamily="17" charset="-128"/>
            </a:endParaRPr>
          </a:p>
        </p:txBody>
      </p:sp>
      <p:sp>
        <p:nvSpPr>
          <p:cNvPr id="25609" name="Rectangle 8"/>
          <p:cNvSpPr>
            <a:spLocks noChangeArrowheads="1"/>
          </p:cNvSpPr>
          <p:nvPr/>
        </p:nvSpPr>
        <p:spPr bwMode="auto">
          <a:xfrm>
            <a:off x="3706813" y="4056063"/>
            <a:ext cx="250825" cy="1770062"/>
          </a:xfrm>
          <a:prstGeom prst="rect">
            <a:avLst/>
          </a:prstGeom>
          <a:solidFill>
            <a:srgbClr val="F0027F"/>
          </a:solidFill>
          <a:ln w="11113">
            <a:solidFill>
              <a:schemeClr val="tx1"/>
            </a:solidFill>
            <a:miter lim="800000"/>
            <a:headEnd/>
            <a:tailEnd/>
          </a:ln>
        </p:spPr>
        <p:txBody>
          <a:bodyPr/>
          <a:lstStyle/>
          <a:p>
            <a:pPr eaLnBrk="0" hangingPunct="0"/>
            <a:endParaRPr kumimoji="0" lang="ja-JP" altLang="ja-JP" sz="1400">
              <a:latin typeface="Book Antiqua" pitchFamily="18" charset="0"/>
              <a:ea typeface="HG明朝B" pitchFamily="17" charset="-128"/>
            </a:endParaRPr>
          </a:p>
        </p:txBody>
      </p:sp>
      <p:sp>
        <p:nvSpPr>
          <p:cNvPr id="25610" name="Rectangle 9"/>
          <p:cNvSpPr>
            <a:spLocks noChangeArrowheads="1"/>
          </p:cNvSpPr>
          <p:nvPr/>
        </p:nvSpPr>
        <p:spPr bwMode="auto">
          <a:xfrm>
            <a:off x="1343025" y="4005263"/>
            <a:ext cx="239713" cy="1820862"/>
          </a:xfrm>
          <a:prstGeom prst="rect">
            <a:avLst/>
          </a:prstGeom>
          <a:solidFill>
            <a:srgbClr val="FF99FF"/>
          </a:solidFill>
          <a:ln w="11113">
            <a:solidFill>
              <a:schemeClr val="tx1"/>
            </a:solidFill>
            <a:miter lim="800000"/>
            <a:headEnd/>
            <a:tailEnd/>
          </a:ln>
        </p:spPr>
        <p:txBody>
          <a:bodyPr/>
          <a:lstStyle/>
          <a:p>
            <a:pPr eaLnBrk="0" hangingPunct="0"/>
            <a:endParaRPr kumimoji="0" lang="ja-JP" altLang="ja-JP" sz="1400">
              <a:latin typeface="Book Antiqua" pitchFamily="18" charset="0"/>
              <a:ea typeface="HG明朝B" pitchFamily="17" charset="-128"/>
            </a:endParaRPr>
          </a:p>
        </p:txBody>
      </p:sp>
      <p:sp>
        <p:nvSpPr>
          <p:cNvPr id="25611" name="Rectangle 10"/>
          <p:cNvSpPr>
            <a:spLocks noChangeArrowheads="1"/>
          </p:cNvSpPr>
          <p:nvPr/>
        </p:nvSpPr>
        <p:spPr bwMode="auto">
          <a:xfrm>
            <a:off x="1998663" y="5789613"/>
            <a:ext cx="239712" cy="36512"/>
          </a:xfrm>
          <a:prstGeom prst="rect">
            <a:avLst/>
          </a:prstGeom>
          <a:solidFill>
            <a:srgbClr val="FF99FF"/>
          </a:solidFill>
          <a:ln w="11113">
            <a:solidFill>
              <a:schemeClr val="tx1"/>
            </a:solidFill>
            <a:miter lim="800000"/>
            <a:headEnd/>
            <a:tailEnd/>
          </a:ln>
        </p:spPr>
        <p:txBody>
          <a:bodyPr/>
          <a:lstStyle/>
          <a:p>
            <a:pPr eaLnBrk="0" hangingPunct="0"/>
            <a:endParaRPr kumimoji="0" lang="ja-JP" altLang="ja-JP" sz="1400">
              <a:latin typeface="Book Antiqua" pitchFamily="18" charset="0"/>
              <a:ea typeface="HG明朝B" pitchFamily="17" charset="-128"/>
            </a:endParaRPr>
          </a:p>
        </p:txBody>
      </p:sp>
      <p:sp>
        <p:nvSpPr>
          <p:cNvPr id="25612" name="Rectangle 11"/>
          <p:cNvSpPr>
            <a:spLocks noChangeArrowheads="1"/>
          </p:cNvSpPr>
          <p:nvPr/>
        </p:nvSpPr>
        <p:spPr bwMode="auto">
          <a:xfrm>
            <a:off x="3300413" y="5654675"/>
            <a:ext cx="239712" cy="171450"/>
          </a:xfrm>
          <a:prstGeom prst="rect">
            <a:avLst/>
          </a:prstGeom>
          <a:solidFill>
            <a:srgbClr val="FF99FF"/>
          </a:solidFill>
          <a:ln w="11113">
            <a:solidFill>
              <a:schemeClr val="tx1"/>
            </a:solidFill>
            <a:miter lim="800000"/>
            <a:headEnd/>
            <a:tailEnd/>
          </a:ln>
        </p:spPr>
        <p:txBody>
          <a:bodyPr/>
          <a:lstStyle/>
          <a:p>
            <a:pPr eaLnBrk="0" hangingPunct="0"/>
            <a:endParaRPr kumimoji="0" lang="ja-JP" altLang="ja-JP" sz="1400">
              <a:latin typeface="Book Antiqua" pitchFamily="18" charset="0"/>
              <a:ea typeface="HG明朝B" pitchFamily="17" charset="-128"/>
            </a:endParaRPr>
          </a:p>
        </p:txBody>
      </p:sp>
      <p:sp>
        <p:nvSpPr>
          <p:cNvPr id="25613" name="Rectangle 12"/>
          <p:cNvSpPr>
            <a:spLocks noChangeArrowheads="1"/>
          </p:cNvSpPr>
          <p:nvPr/>
        </p:nvSpPr>
        <p:spPr bwMode="auto">
          <a:xfrm>
            <a:off x="3957638" y="5464175"/>
            <a:ext cx="238125" cy="361950"/>
          </a:xfrm>
          <a:prstGeom prst="rect">
            <a:avLst/>
          </a:prstGeom>
          <a:solidFill>
            <a:srgbClr val="FF99FF"/>
          </a:solidFill>
          <a:ln w="11113">
            <a:solidFill>
              <a:schemeClr val="tx1"/>
            </a:solidFill>
            <a:miter lim="800000"/>
            <a:headEnd/>
            <a:tailEnd/>
          </a:ln>
        </p:spPr>
        <p:txBody>
          <a:bodyPr/>
          <a:lstStyle/>
          <a:p>
            <a:pPr eaLnBrk="0" hangingPunct="0"/>
            <a:endParaRPr kumimoji="0" lang="ja-JP" altLang="ja-JP" sz="1400">
              <a:latin typeface="Book Antiqua" pitchFamily="18" charset="0"/>
              <a:ea typeface="HG明朝B" pitchFamily="17" charset="-128"/>
            </a:endParaRPr>
          </a:p>
        </p:txBody>
      </p:sp>
      <p:grpSp>
        <p:nvGrpSpPr>
          <p:cNvPr id="25614" name="Group 88"/>
          <p:cNvGrpSpPr>
            <a:grpSpLocks/>
          </p:cNvGrpSpPr>
          <p:nvPr/>
        </p:nvGrpSpPr>
        <p:grpSpPr bwMode="auto">
          <a:xfrm>
            <a:off x="977900" y="1754188"/>
            <a:ext cx="90488" cy="3489325"/>
            <a:chOff x="621" y="1130"/>
            <a:chExt cx="57" cy="2198"/>
          </a:xfrm>
        </p:grpSpPr>
        <p:sp>
          <p:nvSpPr>
            <p:cNvPr id="25674" name="Line 15"/>
            <p:cNvSpPr>
              <a:spLocks noChangeShapeType="1"/>
            </p:cNvSpPr>
            <p:nvPr/>
          </p:nvSpPr>
          <p:spPr bwMode="auto">
            <a:xfrm>
              <a:off x="621" y="3327"/>
              <a:ext cx="57" cy="1"/>
            </a:xfrm>
            <a:prstGeom prst="line">
              <a:avLst/>
            </a:prstGeom>
            <a:noFill/>
            <a:ln w="19050">
              <a:solidFill>
                <a:schemeClr val="tx1"/>
              </a:solidFill>
              <a:round/>
              <a:headEnd/>
              <a:tailEnd/>
            </a:ln>
          </p:spPr>
          <p:txBody>
            <a:bodyPr/>
            <a:lstStyle/>
            <a:p>
              <a:endParaRPr lang="ja-JP" altLang="en-US"/>
            </a:p>
          </p:txBody>
        </p:sp>
        <p:sp>
          <p:nvSpPr>
            <p:cNvPr id="25675" name="Line 16"/>
            <p:cNvSpPr>
              <a:spLocks noChangeShapeType="1"/>
            </p:cNvSpPr>
            <p:nvPr/>
          </p:nvSpPr>
          <p:spPr bwMode="auto">
            <a:xfrm>
              <a:off x="621" y="2960"/>
              <a:ext cx="57" cy="1"/>
            </a:xfrm>
            <a:prstGeom prst="line">
              <a:avLst/>
            </a:prstGeom>
            <a:noFill/>
            <a:ln w="19050">
              <a:solidFill>
                <a:schemeClr val="tx1"/>
              </a:solidFill>
              <a:round/>
              <a:headEnd/>
              <a:tailEnd/>
            </a:ln>
          </p:spPr>
          <p:txBody>
            <a:bodyPr/>
            <a:lstStyle/>
            <a:p>
              <a:endParaRPr lang="ja-JP" altLang="en-US"/>
            </a:p>
          </p:txBody>
        </p:sp>
        <p:sp>
          <p:nvSpPr>
            <p:cNvPr id="25676" name="Line 17"/>
            <p:cNvSpPr>
              <a:spLocks noChangeShapeType="1"/>
            </p:cNvSpPr>
            <p:nvPr/>
          </p:nvSpPr>
          <p:spPr bwMode="auto">
            <a:xfrm>
              <a:off x="621" y="2592"/>
              <a:ext cx="57" cy="1"/>
            </a:xfrm>
            <a:prstGeom prst="line">
              <a:avLst/>
            </a:prstGeom>
            <a:noFill/>
            <a:ln w="19050">
              <a:solidFill>
                <a:schemeClr val="tx1"/>
              </a:solidFill>
              <a:round/>
              <a:headEnd/>
              <a:tailEnd/>
            </a:ln>
          </p:spPr>
          <p:txBody>
            <a:bodyPr/>
            <a:lstStyle/>
            <a:p>
              <a:endParaRPr lang="ja-JP" altLang="en-US"/>
            </a:p>
          </p:txBody>
        </p:sp>
        <p:sp>
          <p:nvSpPr>
            <p:cNvPr id="25677" name="Line 18"/>
            <p:cNvSpPr>
              <a:spLocks noChangeShapeType="1"/>
            </p:cNvSpPr>
            <p:nvPr/>
          </p:nvSpPr>
          <p:spPr bwMode="auto">
            <a:xfrm>
              <a:off x="621" y="2233"/>
              <a:ext cx="57" cy="1"/>
            </a:xfrm>
            <a:prstGeom prst="line">
              <a:avLst/>
            </a:prstGeom>
            <a:noFill/>
            <a:ln w="19050">
              <a:solidFill>
                <a:schemeClr val="tx1"/>
              </a:solidFill>
              <a:round/>
              <a:headEnd/>
              <a:tailEnd/>
            </a:ln>
          </p:spPr>
          <p:txBody>
            <a:bodyPr/>
            <a:lstStyle/>
            <a:p>
              <a:endParaRPr lang="ja-JP" altLang="en-US"/>
            </a:p>
          </p:txBody>
        </p:sp>
        <p:sp>
          <p:nvSpPr>
            <p:cNvPr id="25678" name="Line 19"/>
            <p:cNvSpPr>
              <a:spLocks noChangeShapeType="1"/>
            </p:cNvSpPr>
            <p:nvPr/>
          </p:nvSpPr>
          <p:spPr bwMode="auto">
            <a:xfrm>
              <a:off x="621" y="1865"/>
              <a:ext cx="57" cy="1"/>
            </a:xfrm>
            <a:prstGeom prst="line">
              <a:avLst/>
            </a:prstGeom>
            <a:noFill/>
            <a:ln w="19050">
              <a:solidFill>
                <a:schemeClr val="tx1"/>
              </a:solidFill>
              <a:round/>
              <a:headEnd/>
              <a:tailEnd/>
            </a:ln>
          </p:spPr>
          <p:txBody>
            <a:bodyPr/>
            <a:lstStyle/>
            <a:p>
              <a:endParaRPr lang="ja-JP" altLang="en-US"/>
            </a:p>
          </p:txBody>
        </p:sp>
        <p:sp>
          <p:nvSpPr>
            <p:cNvPr id="25679" name="Line 20"/>
            <p:cNvSpPr>
              <a:spLocks noChangeShapeType="1"/>
            </p:cNvSpPr>
            <p:nvPr/>
          </p:nvSpPr>
          <p:spPr bwMode="auto">
            <a:xfrm>
              <a:off x="621" y="1498"/>
              <a:ext cx="57" cy="2"/>
            </a:xfrm>
            <a:prstGeom prst="line">
              <a:avLst/>
            </a:prstGeom>
            <a:noFill/>
            <a:ln w="19050">
              <a:solidFill>
                <a:schemeClr val="tx1"/>
              </a:solidFill>
              <a:round/>
              <a:headEnd/>
              <a:tailEnd/>
            </a:ln>
          </p:spPr>
          <p:txBody>
            <a:bodyPr/>
            <a:lstStyle/>
            <a:p>
              <a:endParaRPr lang="ja-JP" altLang="en-US"/>
            </a:p>
          </p:txBody>
        </p:sp>
        <p:sp>
          <p:nvSpPr>
            <p:cNvPr id="25680" name="Line 21"/>
            <p:cNvSpPr>
              <a:spLocks noChangeShapeType="1"/>
            </p:cNvSpPr>
            <p:nvPr/>
          </p:nvSpPr>
          <p:spPr bwMode="auto">
            <a:xfrm>
              <a:off x="621" y="1130"/>
              <a:ext cx="57" cy="2"/>
            </a:xfrm>
            <a:prstGeom prst="line">
              <a:avLst/>
            </a:prstGeom>
            <a:noFill/>
            <a:ln w="19050">
              <a:solidFill>
                <a:schemeClr val="tx1"/>
              </a:solidFill>
              <a:round/>
              <a:headEnd/>
              <a:tailEnd/>
            </a:ln>
          </p:spPr>
          <p:txBody>
            <a:bodyPr/>
            <a:lstStyle/>
            <a:p>
              <a:endParaRPr lang="ja-JP" altLang="en-US"/>
            </a:p>
          </p:txBody>
        </p:sp>
      </p:grpSp>
      <p:grpSp>
        <p:nvGrpSpPr>
          <p:cNvPr id="25615" name="Group 86"/>
          <p:cNvGrpSpPr>
            <a:grpSpLocks/>
          </p:cNvGrpSpPr>
          <p:nvPr/>
        </p:nvGrpSpPr>
        <p:grpSpPr bwMode="auto">
          <a:xfrm>
            <a:off x="1665288" y="5743575"/>
            <a:ext cx="2606675" cy="90488"/>
            <a:chOff x="1034" y="3643"/>
            <a:chExt cx="1642" cy="57"/>
          </a:xfrm>
        </p:grpSpPr>
        <p:sp>
          <p:nvSpPr>
            <p:cNvPr id="25669" name="Line 24"/>
            <p:cNvSpPr>
              <a:spLocks noChangeShapeType="1"/>
            </p:cNvSpPr>
            <p:nvPr/>
          </p:nvSpPr>
          <p:spPr bwMode="auto">
            <a:xfrm flipV="1">
              <a:off x="1034" y="3643"/>
              <a:ext cx="1" cy="57"/>
            </a:xfrm>
            <a:prstGeom prst="line">
              <a:avLst/>
            </a:prstGeom>
            <a:noFill/>
            <a:ln w="19050">
              <a:solidFill>
                <a:schemeClr val="tx1"/>
              </a:solidFill>
              <a:round/>
              <a:headEnd/>
              <a:tailEnd/>
            </a:ln>
          </p:spPr>
          <p:txBody>
            <a:bodyPr/>
            <a:lstStyle/>
            <a:p>
              <a:endParaRPr lang="ja-JP" altLang="en-US"/>
            </a:p>
          </p:txBody>
        </p:sp>
        <p:sp>
          <p:nvSpPr>
            <p:cNvPr id="25670" name="Line 25"/>
            <p:cNvSpPr>
              <a:spLocks noChangeShapeType="1"/>
            </p:cNvSpPr>
            <p:nvPr/>
          </p:nvSpPr>
          <p:spPr bwMode="auto">
            <a:xfrm flipV="1">
              <a:off x="1447" y="3643"/>
              <a:ext cx="1" cy="57"/>
            </a:xfrm>
            <a:prstGeom prst="line">
              <a:avLst/>
            </a:prstGeom>
            <a:noFill/>
            <a:ln w="19050">
              <a:solidFill>
                <a:schemeClr val="tx1"/>
              </a:solidFill>
              <a:round/>
              <a:headEnd/>
              <a:tailEnd/>
            </a:ln>
          </p:spPr>
          <p:txBody>
            <a:bodyPr/>
            <a:lstStyle/>
            <a:p>
              <a:endParaRPr lang="ja-JP" altLang="en-US"/>
            </a:p>
          </p:txBody>
        </p:sp>
        <p:sp>
          <p:nvSpPr>
            <p:cNvPr id="25671" name="Line 26"/>
            <p:cNvSpPr>
              <a:spLocks noChangeShapeType="1"/>
            </p:cNvSpPr>
            <p:nvPr/>
          </p:nvSpPr>
          <p:spPr bwMode="auto">
            <a:xfrm flipV="1">
              <a:off x="1854" y="3643"/>
              <a:ext cx="1" cy="57"/>
            </a:xfrm>
            <a:prstGeom prst="line">
              <a:avLst/>
            </a:prstGeom>
            <a:noFill/>
            <a:ln w="19050">
              <a:solidFill>
                <a:schemeClr val="tx1"/>
              </a:solidFill>
              <a:round/>
              <a:headEnd/>
              <a:tailEnd/>
            </a:ln>
          </p:spPr>
          <p:txBody>
            <a:bodyPr/>
            <a:lstStyle/>
            <a:p>
              <a:endParaRPr lang="ja-JP" altLang="en-US"/>
            </a:p>
          </p:txBody>
        </p:sp>
        <p:sp>
          <p:nvSpPr>
            <p:cNvPr id="25672" name="Line 27"/>
            <p:cNvSpPr>
              <a:spLocks noChangeShapeType="1"/>
            </p:cNvSpPr>
            <p:nvPr/>
          </p:nvSpPr>
          <p:spPr bwMode="auto">
            <a:xfrm flipV="1">
              <a:off x="2268" y="3643"/>
              <a:ext cx="1" cy="57"/>
            </a:xfrm>
            <a:prstGeom prst="line">
              <a:avLst/>
            </a:prstGeom>
            <a:noFill/>
            <a:ln w="19050">
              <a:solidFill>
                <a:schemeClr val="tx1"/>
              </a:solidFill>
              <a:round/>
              <a:headEnd/>
              <a:tailEnd/>
            </a:ln>
          </p:spPr>
          <p:txBody>
            <a:bodyPr/>
            <a:lstStyle/>
            <a:p>
              <a:endParaRPr lang="ja-JP" altLang="en-US"/>
            </a:p>
          </p:txBody>
        </p:sp>
        <p:sp>
          <p:nvSpPr>
            <p:cNvPr id="25673" name="Line 28"/>
            <p:cNvSpPr>
              <a:spLocks noChangeShapeType="1"/>
            </p:cNvSpPr>
            <p:nvPr/>
          </p:nvSpPr>
          <p:spPr bwMode="auto">
            <a:xfrm flipV="1">
              <a:off x="2675" y="3643"/>
              <a:ext cx="1" cy="57"/>
            </a:xfrm>
            <a:prstGeom prst="line">
              <a:avLst/>
            </a:prstGeom>
            <a:noFill/>
            <a:ln w="19050">
              <a:solidFill>
                <a:schemeClr val="tx1"/>
              </a:solidFill>
              <a:round/>
              <a:headEnd/>
              <a:tailEnd/>
            </a:ln>
          </p:spPr>
          <p:txBody>
            <a:bodyPr/>
            <a:lstStyle/>
            <a:p>
              <a:endParaRPr lang="ja-JP" altLang="en-US"/>
            </a:p>
          </p:txBody>
        </p:sp>
      </p:grpSp>
      <p:sp>
        <p:nvSpPr>
          <p:cNvPr id="25616" name="Rectangle 29"/>
          <p:cNvSpPr>
            <a:spLocks noChangeArrowheads="1"/>
          </p:cNvSpPr>
          <p:nvPr/>
        </p:nvSpPr>
        <p:spPr bwMode="auto">
          <a:xfrm>
            <a:off x="787400" y="5688013"/>
            <a:ext cx="112713" cy="244475"/>
          </a:xfrm>
          <a:prstGeom prst="rect">
            <a:avLst/>
          </a:prstGeom>
          <a:noFill/>
          <a:ln w="9525">
            <a:noFill/>
            <a:miter lim="800000"/>
            <a:headEnd/>
            <a:tailEnd/>
          </a:ln>
        </p:spPr>
        <p:txBody>
          <a:bodyPr wrap="none" lIns="0" tIns="0" rIns="0" bIns="0">
            <a:spAutoFit/>
          </a:bodyPr>
          <a:lstStyle/>
          <a:p>
            <a:pPr algn="ctr" eaLnBrk="0" hangingPunct="0"/>
            <a:r>
              <a:rPr lang="en-US" altLang="ja-JP" sz="1600">
                <a:latin typeface="Book Antiqua" pitchFamily="18" charset="0"/>
                <a:ea typeface="HG明朝B" pitchFamily="17" charset="-128"/>
              </a:rPr>
              <a:t>0</a:t>
            </a:r>
          </a:p>
        </p:txBody>
      </p:sp>
      <p:sp>
        <p:nvSpPr>
          <p:cNvPr id="25617" name="Rectangle 30"/>
          <p:cNvSpPr>
            <a:spLocks noChangeArrowheads="1"/>
          </p:cNvSpPr>
          <p:nvPr/>
        </p:nvSpPr>
        <p:spPr bwMode="auto">
          <a:xfrm>
            <a:off x="679450" y="5103813"/>
            <a:ext cx="225425" cy="244475"/>
          </a:xfrm>
          <a:prstGeom prst="rect">
            <a:avLst/>
          </a:prstGeom>
          <a:noFill/>
          <a:ln w="9525">
            <a:noFill/>
            <a:miter lim="800000"/>
            <a:headEnd/>
            <a:tailEnd/>
          </a:ln>
        </p:spPr>
        <p:txBody>
          <a:bodyPr wrap="none" lIns="0" tIns="0" rIns="0" bIns="0">
            <a:spAutoFit/>
          </a:bodyPr>
          <a:lstStyle/>
          <a:p>
            <a:pPr algn="ctr" eaLnBrk="0" hangingPunct="0"/>
            <a:r>
              <a:rPr lang="en-US" altLang="ja-JP" sz="1600">
                <a:latin typeface="Book Antiqua" pitchFamily="18" charset="0"/>
                <a:ea typeface="HG明朝B" pitchFamily="17" charset="-128"/>
              </a:rPr>
              <a:t>10</a:t>
            </a:r>
          </a:p>
        </p:txBody>
      </p:sp>
      <p:sp>
        <p:nvSpPr>
          <p:cNvPr id="25618" name="Rectangle 31"/>
          <p:cNvSpPr>
            <a:spLocks noChangeArrowheads="1"/>
          </p:cNvSpPr>
          <p:nvPr/>
        </p:nvSpPr>
        <p:spPr bwMode="auto">
          <a:xfrm>
            <a:off x="679450" y="4519613"/>
            <a:ext cx="225425" cy="244475"/>
          </a:xfrm>
          <a:prstGeom prst="rect">
            <a:avLst/>
          </a:prstGeom>
          <a:noFill/>
          <a:ln w="9525">
            <a:noFill/>
            <a:miter lim="800000"/>
            <a:headEnd/>
            <a:tailEnd/>
          </a:ln>
        </p:spPr>
        <p:txBody>
          <a:bodyPr wrap="none" lIns="0" tIns="0" rIns="0" bIns="0">
            <a:spAutoFit/>
          </a:bodyPr>
          <a:lstStyle/>
          <a:p>
            <a:pPr algn="ctr" eaLnBrk="0" hangingPunct="0"/>
            <a:r>
              <a:rPr lang="en-US" altLang="ja-JP" sz="1600">
                <a:latin typeface="Book Antiqua" pitchFamily="18" charset="0"/>
                <a:ea typeface="HG明朝B" pitchFamily="17" charset="-128"/>
              </a:rPr>
              <a:t>20</a:t>
            </a:r>
          </a:p>
        </p:txBody>
      </p:sp>
      <p:sp>
        <p:nvSpPr>
          <p:cNvPr id="25619" name="Rectangle 32"/>
          <p:cNvSpPr>
            <a:spLocks noChangeArrowheads="1"/>
          </p:cNvSpPr>
          <p:nvPr/>
        </p:nvSpPr>
        <p:spPr bwMode="auto">
          <a:xfrm>
            <a:off x="679450" y="3935413"/>
            <a:ext cx="225425" cy="244475"/>
          </a:xfrm>
          <a:prstGeom prst="rect">
            <a:avLst/>
          </a:prstGeom>
          <a:noFill/>
          <a:ln w="9525">
            <a:noFill/>
            <a:miter lim="800000"/>
            <a:headEnd/>
            <a:tailEnd/>
          </a:ln>
        </p:spPr>
        <p:txBody>
          <a:bodyPr wrap="none" lIns="0" tIns="0" rIns="0" bIns="0">
            <a:spAutoFit/>
          </a:bodyPr>
          <a:lstStyle/>
          <a:p>
            <a:pPr algn="ctr" eaLnBrk="0" hangingPunct="0"/>
            <a:r>
              <a:rPr lang="en-US" altLang="ja-JP" sz="1600">
                <a:latin typeface="Book Antiqua" pitchFamily="18" charset="0"/>
                <a:ea typeface="HG明朝B" pitchFamily="17" charset="-128"/>
              </a:rPr>
              <a:t>30</a:t>
            </a:r>
          </a:p>
        </p:txBody>
      </p:sp>
      <p:sp>
        <p:nvSpPr>
          <p:cNvPr id="25620" name="Rectangle 33"/>
          <p:cNvSpPr>
            <a:spLocks noChangeArrowheads="1"/>
          </p:cNvSpPr>
          <p:nvPr/>
        </p:nvSpPr>
        <p:spPr bwMode="auto">
          <a:xfrm>
            <a:off x="679450" y="3368675"/>
            <a:ext cx="225425" cy="244475"/>
          </a:xfrm>
          <a:prstGeom prst="rect">
            <a:avLst/>
          </a:prstGeom>
          <a:noFill/>
          <a:ln w="9525">
            <a:noFill/>
            <a:miter lim="800000"/>
            <a:headEnd/>
            <a:tailEnd/>
          </a:ln>
        </p:spPr>
        <p:txBody>
          <a:bodyPr wrap="none" lIns="0" tIns="0" rIns="0" bIns="0">
            <a:spAutoFit/>
          </a:bodyPr>
          <a:lstStyle/>
          <a:p>
            <a:pPr algn="ctr" eaLnBrk="0" hangingPunct="0"/>
            <a:r>
              <a:rPr lang="en-US" altLang="ja-JP" sz="1600">
                <a:latin typeface="Book Antiqua" pitchFamily="18" charset="0"/>
                <a:ea typeface="HG明朝B" pitchFamily="17" charset="-128"/>
              </a:rPr>
              <a:t>40</a:t>
            </a:r>
          </a:p>
        </p:txBody>
      </p:sp>
      <p:sp>
        <p:nvSpPr>
          <p:cNvPr id="25621" name="Rectangle 34"/>
          <p:cNvSpPr>
            <a:spLocks noChangeArrowheads="1"/>
          </p:cNvSpPr>
          <p:nvPr/>
        </p:nvSpPr>
        <p:spPr bwMode="auto">
          <a:xfrm>
            <a:off x="679450" y="2784475"/>
            <a:ext cx="225425" cy="244475"/>
          </a:xfrm>
          <a:prstGeom prst="rect">
            <a:avLst/>
          </a:prstGeom>
          <a:noFill/>
          <a:ln w="9525">
            <a:noFill/>
            <a:miter lim="800000"/>
            <a:headEnd/>
            <a:tailEnd/>
          </a:ln>
        </p:spPr>
        <p:txBody>
          <a:bodyPr wrap="none" lIns="0" tIns="0" rIns="0" bIns="0">
            <a:spAutoFit/>
          </a:bodyPr>
          <a:lstStyle/>
          <a:p>
            <a:pPr algn="ctr" eaLnBrk="0" hangingPunct="0"/>
            <a:r>
              <a:rPr lang="en-US" altLang="ja-JP" sz="1600">
                <a:latin typeface="Book Antiqua" pitchFamily="18" charset="0"/>
                <a:ea typeface="HG明朝B" pitchFamily="17" charset="-128"/>
              </a:rPr>
              <a:t>50</a:t>
            </a:r>
          </a:p>
        </p:txBody>
      </p:sp>
      <p:sp>
        <p:nvSpPr>
          <p:cNvPr id="25622" name="Rectangle 35"/>
          <p:cNvSpPr>
            <a:spLocks noChangeArrowheads="1"/>
          </p:cNvSpPr>
          <p:nvPr/>
        </p:nvSpPr>
        <p:spPr bwMode="auto">
          <a:xfrm>
            <a:off x="679450" y="2200275"/>
            <a:ext cx="225425" cy="244475"/>
          </a:xfrm>
          <a:prstGeom prst="rect">
            <a:avLst/>
          </a:prstGeom>
          <a:noFill/>
          <a:ln w="9525">
            <a:noFill/>
            <a:miter lim="800000"/>
            <a:headEnd/>
            <a:tailEnd/>
          </a:ln>
        </p:spPr>
        <p:txBody>
          <a:bodyPr wrap="none" lIns="0" tIns="0" rIns="0" bIns="0">
            <a:spAutoFit/>
          </a:bodyPr>
          <a:lstStyle/>
          <a:p>
            <a:pPr algn="ctr" eaLnBrk="0" hangingPunct="0"/>
            <a:r>
              <a:rPr lang="en-US" altLang="ja-JP" sz="1600">
                <a:latin typeface="Book Antiqua" pitchFamily="18" charset="0"/>
                <a:ea typeface="HG明朝B" pitchFamily="17" charset="-128"/>
              </a:rPr>
              <a:t>60</a:t>
            </a:r>
          </a:p>
        </p:txBody>
      </p:sp>
      <p:sp>
        <p:nvSpPr>
          <p:cNvPr id="25623" name="Rectangle 36"/>
          <p:cNvSpPr>
            <a:spLocks noChangeArrowheads="1"/>
          </p:cNvSpPr>
          <p:nvPr/>
        </p:nvSpPr>
        <p:spPr bwMode="auto">
          <a:xfrm>
            <a:off x="679450" y="1616075"/>
            <a:ext cx="225425" cy="244475"/>
          </a:xfrm>
          <a:prstGeom prst="rect">
            <a:avLst/>
          </a:prstGeom>
          <a:noFill/>
          <a:ln w="9525">
            <a:noFill/>
            <a:miter lim="800000"/>
            <a:headEnd/>
            <a:tailEnd/>
          </a:ln>
        </p:spPr>
        <p:txBody>
          <a:bodyPr wrap="none" lIns="0" tIns="0" rIns="0" bIns="0">
            <a:spAutoFit/>
          </a:bodyPr>
          <a:lstStyle/>
          <a:p>
            <a:pPr algn="ctr" eaLnBrk="0" hangingPunct="0"/>
            <a:r>
              <a:rPr lang="en-US" altLang="ja-JP" sz="1600">
                <a:latin typeface="Book Antiqua" pitchFamily="18" charset="0"/>
                <a:ea typeface="HG明朝B" pitchFamily="17" charset="-128"/>
              </a:rPr>
              <a:t>70</a:t>
            </a:r>
          </a:p>
        </p:txBody>
      </p:sp>
      <p:sp>
        <p:nvSpPr>
          <p:cNvPr id="25624" name="Rectangle 37"/>
          <p:cNvSpPr>
            <a:spLocks noChangeArrowheads="1"/>
          </p:cNvSpPr>
          <p:nvPr/>
        </p:nvSpPr>
        <p:spPr bwMode="auto">
          <a:xfrm rot="-1800000">
            <a:off x="998538" y="5916613"/>
            <a:ext cx="406400" cy="244475"/>
          </a:xfrm>
          <a:prstGeom prst="rect">
            <a:avLst/>
          </a:prstGeom>
          <a:noFill/>
          <a:ln w="9525">
            <a:noFill/>
            <a:miter lim="800000"/>
            <a:headEnd/>
            <a:tailEnd/>
          </a:ln>
        </p:spPr>
        <p:txBody>
          <a:bodyPr wrap="none" lIns="0" tIns="0" rIns="0" bIns="0">
            <a:spAutoFit/>
          </a:bodyPr>
          <a:lstStyle/>
          <a:p>
            <a:pPr algn="ctr" eaLnBrk="0" hangingPunct="0"/>
            <a:r>
              <a:rPr lang="ja-JP" altLang="en-US" sz="1600">
                <a:latin typeface="Book Antiqua" pitchFamily="18" charset="0"/>
                <a:ea typeface="HG明朝B" pitchFamily="17" charset="-128"/>
              </a:rPr>
              <a:t>米国</a:t>
            </a:r>
          </a:p>
        </p:txBody>
      </p:sp>
      <p:sp>
        <p:nvSpPr>
          <p:cNvPr id="25625" name="Rectangle 38"/>
          <p:cNvSpPr>
            <a:spLocks noChangeArrowheads="1"/>
          </p:cNvSpPr>
          <p:nvPr/>
        </p:nvSpPr>
        <p:spPr bwMode="auto">
          <a:xfrm rot="-1800000">
            <a:off x="1582738" y="5916613"/>
            <a:ext cx="488950" cy="244475"/>
          </a:xfrm>
          <a:prstGeom prst="rect">
            <a:avLst/>
          </a:prstGeom>
          <a:noFill/>
          <a:ln w="9525">
            <a:noFill/>
            <a:miter lim="800000"/>
            <a:headEnd/>
            <a:tailEnd/>
          </a:ln>
        </p:spPr>
        <p:txBody>
          <a:bodyPr wrap="none" lIns="0" tIns="0" rIns="0" bIns="0">
            <a:spAutoFit/>
          </a:bodyPr>
          <a:lstStyle/>
          <a:p>
            <a:pPr algn="ctr" eaLnBrk="0" hangingPunct="0"/>
            <a:r>
              <a:rPr lang="ja-JP" altLang="en-US" sz="1600">
                <a:latin typeface="Book Antiqua" pitchFamily="18" charset="0"/>
                <a:ea typeface="HG明朝B" pitchFamily="17" charset="-128"/>
              </a:rPr>
              <a:t>インド</a:t>
            </a:r>
          </a:p>
        </p:txBody>
      </p:sp>
      <p:sp>
        <p:nvSpPr>
          <p:cNvPr id="25626" name="Rectangle 39"/>
          <p:cNvSpPr>
            <a:spLocks noChangeArrowheads="1"/>
          </p:cNvSpPr>
          <p:nvPr/>
        </p:nvSpPr>
        <p:spPr bwMode="auto">
          <a:xfrm rot="-1800000">
            <a:off x="2246313" y="5916613"/>
            <a:ext cx="406400" cy="244475"/>
          </a:xfrm>
          <a:prstGeom prst="rect">
            <a:avLst/>
          </a:prstGeom>
          <a:noFill/>
          <a:ln w="9525">
            <a:noFill/>
            <a:miter lim="800000"/>
            <a:headEnd/>
            <a:tailEnd/>
          </a:ln>
        </p:spPr>
        <p:txBody>
          <a:bodyPr wrap="none" lIns="0" tIns="0" rIns="0" bIns="0">
            <a:spAutoFit/>
          </a:bodyPr>
          <a:lstStyle/>
          <a:p>
            <a:pPr algn="ctr" eaLnBrk="0" hangingPunct="0"/>
            <a:r>
              <a:rPr lang="ja-JP" altLang="en-US" sz="1600">
                <a:latin typeface="Book Antiqua" pitchFamily="18" charset="0"/>
                <a:ea typeface="HG明朝B" pitchFamily="17" charset="-128"/>
              </a:rPr>
              <a:t>中国</a:t>
            </a:r>
          </a:p>
        </p:txBody>
      </p:sp>
      <p:sp>
        <p:nvSpPr>
          <p:cNvPr id="25627" name="Rectangle 40"/>
          <p:cNvSpPr>
            <a:spLocks noChangeArrowheads="1"/>
          </p:cNvSpPr>
          <p:nvPr/>
        </p:nvSpPr>
        <p:spPr bwMode="auto">
          <a:xfrm rot="-1800000">
            <a:off x="2886075" y="5916613"/>
            <a:ext cx="406400" cy="244475"/>
          </a:xfrm>
          <a:prstGeom prst="rect">
            <a:avLst/>
          </a:prstGeom>
          <a:noFill/>
          <a:ln w="9525">
            <a:noFill/>
            <a:miter lim="800000"/>
            <a:headEnd/>
            <a:tailEnd/>
          </a:ln>
        </p:spPr>
        <p:txBody>
          <a:bodyPr wrap="none" lIns="0" tIns="0" rIns="0" bIns="0">
            <a:spAutoFit/>
          </a:bodyPr>
          <a:lstStyle/>
          <a:p>
            <a:pPr algn="ctr" eaLnBrk="0" hangingPunct="0"/>
            <a:r>
              <a:rPr lang="ja-JP" altLang="en-US" sz="1600">
                <a:latin typeface="Book Antiqua" pitchFamily="18" charset="0"/>
                <a:ea typeface="HG明朝B" pitchFamily="17" charset="-128"/>
              </a:rPr>
              <a:t>日本</a:t>
            </a:r>
          </a:p>
        </p:txBody>
      </p:sp>
      <p:sp>
        <p:nvSpPr>
          <p:cNvPr id="25628" name="Rectangle 41"/>
          <p:cNvSpPr>
            <a:spLocks noChangeArrowheads="1"/>
          </p:cNvSpPr>
          <p:nvPr/>
        </p:nvSpPr>
        <p:spPr bwMode="auto">
          <a:xfrm rot="-1800000">
            <a:off x="3022600" y="6038850"/>
            <a:ext cx="1138238" cy="244475"/>
          </a:xfrm>
          <a:prstGeom prst="rect">
            <a:avLst/>
          </a:prstGeom>
          <a:noFill/>
          <a:ln w="9525">
            <a:noFill/>
            <a:miter lim="800000"/>
            <a:headEnd/>
            <a:tailEnd/>
          </a:ln>
        </p:spPr>
        <p:txBody>
          <a:bodyPr wrap="none" lIns="0" tIns="0" rIns="0" bIns="0">
            <a:spAutoFit/>
          </a:bodyPr>
          <a:lstStyle/>
          <a:p>
            <a:pPr algn="ctr" eaLnBrk="0" hangingPunct="0"/>
            <a:r>
              <a:rPr lang="ja-JP" altLang="en-US" sz="1600">
                <a:latin typeface="Book Antiqua" pitchFamily="18" charset="0"/>
                <a:ea typeface="HG明朝B" pitchFamily="17" charset="-128"/>
              </a:rPr>
              <a:t>シンガポール</a:t>
            </a:r>
          </a:p>
        </p:txBody>
      </p:sp>
      <p:sp>
        <p:nvSpPr>
          <p:cNvPr id="25629" name="Rectangle 42"/>
          <p:cNvSpPr>
            <a:spLocks noChangeArrowheads="1"/>
          </p:cNvSpPr>
          <p:nvPr/>
        </p:nvSpPr>
        <p:spPr bwMode="auto">
          <a:xfrm>
            <a:off x="284163" y="1968500"/>
            <a:ext cx="274637" cy="3621088"/>
          </a:xfrm>
          <a:prstGeom prst="rect">
            <a:avLst/>
          </a:prstGeom>
          <a:noFill/>
          <a:ln w="9525">
            <a:noFill/>
            <a:miter lim="800000"/>
            <a:headEnd/>
            <a:tailEnd/>
          </a:ln>
        </p:spPr>
        <p:txBody>
          <a:bodyPr vert="eaVert" lIns="0" tIns="0" rIns="0" bIns="0">
            <a:spAutoFit/>
          </a:bodyPr>
          <a:lstStyle/>
          <a:p>
            <a:pPr algn="ctr" eaLnBrk="0" hangingPunct="0"/>
            <a:r>
              <a:rPr lang="ja-JP" altLang="en-US">
                <a:latin typeface="Book Antiqua" pitchFamily="18" charset="0"/>
                <a:ea typeface="HG明朝B" pitchFamily="17" charset="-128"/>
              </a:rPr>
              <a:t>人口に占める比率 </a:t>
            </a:r>
            <a:r>
              <a:rPr lang="en-US" altLang="ja-JP">
                <a:latin typeface="Book Antiqua" pitchFamily="18" charset="0"/>
                <a:ea typeface="HG明朝B" pitchFamily="17" charset="-128"/>
              </a:rPr>
              <a:t>(</a:t>
            </a:r>
            <a:r>
              <a:rPr lang="ja-JP" altLang="en-US">
                <a:latin typeface="Book Antiqua" pitchFamily="18" charset="0"/>
                <a:ea typeface="HG明朝B" pitchFamily="17" charset="-128"/>
              </a:rPr>
              <a:t>％</a:t>
            </a:r>
            <a:r>
              <a:rPr lang="en-US" altLang="ja-JP">
                <a:latin typeface="Book Antiqua" pitchFamily="18" charset="0"/>
                <a:ea typeface="HG明朝B" pitchFamily="17" charset="-128"/>
              </a:rPr>
              <a:t>) </a:t>
            </a:r>
          </a:p>
        </p:txBody>
      </p:sp>
      <p:sp>
        <p:nvSpPr>
          <p:cNvPr id="25630" name="Rectangle 43"/>
          <p:cNvSpPr>
            <a:spLocks noChangeArrowheads="1"/>
          </p:cNvSpPr>
          <p:nvPr/>
        </p:nvSpPr>
        <p:spPr bwMode="auto">
          <a:xfrm>
            <a:off x="2085975" y="1954213"/>
            <a:ext cx="144463" cy="166687"/>
          </a:xfrm>
          <a:prstGeom prst="rect">
            <a:avLst/>
          </a:prstGeom>
          <a:solidFill>
            <a:srgbClr val="F0027F"/>
          </a:solidFill>
          <a:ln w="11176">
            <a:solidFill>
              <a:schemeClr val="tx1"/>
            </a:solidFill>
            <a:miter lim="800000"/>
            <a:headEnd/>
            <a:tailEnd/>
          </a:ln>
        </p:spPr>
        <p:txBody>
          <a:bodyPr/>
          <a:lstStyle/>
          <a:p>
            <a:pPr eaLnBrk="0" hangingPunct="0"/>
            <a:endParaRPr kumimoji="0" lang="ja-JP" altLang="ja-JP" sz="1400">
              <a:latin typeface="Book Antiqua" pitchFamily="18" charset="0"/>
              <a:ea typeface="HG明朝B" pitchFamily="17" charset="-128"/>
            </a:endParaRPr>
          </a:p>
        </p:txBody>
      </p:sp>
      <p:sp>
        <p:nvSpPr>
          <p:cNvPr id="25631" name="Rectangle 44"/>
          <p:cNvSpPr>
            <a:spLocks noChangeArrowheads="1"/>
          </p:cNvSpPr>
          <p:nvPr/>
        </p:nvSpPr>
        <p:spPr bwMode="auto">
          <a:xfrm>
            <a:off x="2263775" y="1893888"/>
            <a:ext cx="889000" cy="274637"/>
          </a:xfrm>
          <a:prstGeom prst="rect">
            <a:avLst/>
          </a:prstGeom>
          <a:noFill/>
          <a:ln w="9525">
            <a:noFill/>
            <a:miter lim="800000"/>
            <a:headEnd/>
            <a:tailEnd/>
          </a:ln>
        </p:spPr>
        <p:txBody>
          <a:bodyPr wrap="none" lIns="0" tIns="0" rIns="0" bIns="0">
            <a:spAutoFit/>
          </a:bodyPr>
          <a:lstStyle/>
          <a:p>
            <a:pPr eaLnBrk="0" hangingPunct="0"/>
            <a:r>
              <a:rPr lang="en-US" altLang="ja-JP">
                <a:latin typeface="Book Antiqua" pitchFamily="18" charset="0"/>
                <a:ea typeface="HG明朝B" pitchFamily="17" charset="-128"/>
              </a:rPr>
              <a:t>BMI≧25</a:t>
            </a:r>
          </a:p>
        </p:txBody>
      </p:sp>
      <p:sp>
        <p:nvSpPr>
          <p:cNvPr id="25632" name="Rectangle 45"/>
          <p:cNvSpPr>
            <a:spLocks noChangeArrowheads="1"/>
          </p:cNvSpPr>
          <p:nvPr/>
        </p:nvSpPr>
        <p:spPr bwMode="auto">
          <a:xfrm>
            <a:off x="2278063" y="2219325"/>
            <a:ext cx="889000" cy="274638"/>
          </a:xfrm>
          <a:prstGeom prst="rect">
            <a:avLst/>
          </a:prstGeom>
          <a:noFill/>
          <a:ln w="9525">
            <a:noFill/>
            <a:miter lim="800000"/>
            <a:headEnd/>
            <a:tailEnd/>
          </a:ln>
        </p:spPr>
        <p:txBody>
          <a:bodyPr wrap="none" lIns="0" tIns="0" rIns="0" bIns="0">
            <a:spAutoFit/>
          </a:bodyPr>
          <a:lstStyle/>
          <a:p>
            <a:pPr eaLnBrk="0" hangingPunct="0"/>
            <a:r>
              <a:rPr lang="en-US" altLang="ja-JP">
                <a:latin typeface="Book Antiqua" pitchFamily="18" charset="0"/>
                <a:ea typeface="HG明朝B" pitchFamily="17" charset="-128"/>
              </a:rPr>
              <a:t>BMI≧30</a:t>
            </a:r>
          </a:p>
        </p:txBody>
      </p:sp>
      <p:sp>
        <p:nvSpPr>
          <p:cNvPr id="25633" name="Rectangle 80"/>
          <p:cNvSpPr>
            <a:spLocks noChangeArrowheads="1"/>
          </p:cNvSpPr>
          <p:nvPr/>
        </p:nvSpPr>
        <p:spPr bwMode="auto">
          <a:xfrm>
            <a:off x="2085975" y="2290763"/>
            <a:ext cx="144463" cy="166687"/>
          </a:xfrm>
          <a:prstGeom prst="rect">
            <a:avLst/>
          </a:prstGeom>
          <a:solidFill>
            <a:srgbClr val="FF99FF"/>
          </a:solidFill>
          <a:ln w="11176">
            <a:solidFill>
              <a:schemeClr val="tx1"/>
            </a:solidFill>
            <a:miter lim="800000"/>
            <a:headEnd/>
            <a:tailEnd/>
          </a:ln>
        </p:spPr>
        <p:txBody>
          <a:bodyPr/>
          <a:lstStyle/>
          <a:p>
            <a:pPr eaLnBrk="0" hangingPunct="0"/>
            <a:endParaRPr kumimoji="0" lang="ja-JP" altLang="ja-JP" sz="1400">
              <a:latin typeface="Book Antiqua" pitchFamily="18" charset="0"/>
              <a:ea typeface="HG明朝B" pitchFamily="17" charset="-128"/>
            </a:endParaRPr>
          </a:p>
        </p:txBody>
      </p:sp>
      <p:sp>
        <p:nvSpPr>
          <p:cNvPr id="25634" name="Freeform 90"/>
          <p:cNvSpPr>
            <a:spLocks/>
          </p:cNvSpPr>
          <p:nvPr/>
        </p:nvSpPr>
        <p:spPr bwMode="auto">
          <a:xfrm>
            <a:off x="979488" y="1738313"/>
            <a:ext cx="3281362" cy="4086225"/>
          </a:xfrm>
          <a:custGeom>
            <a:avLst/>
            <a:gdLst>
              <a:gd name="T0" fmla="*/ 0 w 2051"/>
              <a:gd name="T1" fmla="*/ 0 h 2574"/>
              <a:gd name="T2" fmla="*/ 0 w 2051"/>
              <a:gd name="T3" fmla="*/ 2574 h 2574"/>
              <a:gd name="T4" fmla="*/ 2051 w 2051"/>
              <a:gd name="T5" fmla="*/ 2574 h 2574"/>
              <a:gd name="T6" fmla="*/ 0 60000 65536"/>
              <a:gd name="T7" fmla="*/ 0 60000 65536"/>
              <a:gd name="T8" fmla="*/ 0 60000 65536"/>
              <a:gd name="T9" fmla="*/ 0 w 2051"/>
              <a:gd name="T10" fmla="*/ 0 h 2574"/>
              <a:gd name="T11" fmla="*/ 2051 w 2051"/>
              <a:gd name="T12" fmla="*/ 2574 h 2574"/>
            </a:gdLst>
            <a:ahLst/>
            <a:cxnLst>
              <a:cxn ang="T6">
                <a:pos x="T0" y="T1"/>
              </a:cxn>
              <a:cxn ang="T7">
                <a:pos x="T2" y="T3"/>
              </a:cxn>
              <a:cxn ang="T8">
                <a:pos x="T4" y="T5"/>
              </a:cxn>
            </a:cxnLst>
            <a:rect l="T9" t="T10" r="T11" b="T12"/>
            <a:pathLst>
              <a:path w="2051" h="2574">
                <a:moveTo>
                  <a:pt x="0" y="0"/>
                </a:moveTo>
                <a:lnTo>
                  <a:pt x="0" y="2574"/>
                </a:lnTo>
                <a:lnTo>
                  <a:pt x="2051" y="2574"/>
                </a:lnTo>
              </a:path>
            </a:pathLst>
          </a:custGeom>
          <a:noFill/>
          <a:ln w="22225">
            <a:solidFill>
              <a:schemeClr val="tx1"/>
            </a:solidFill>
            <a:round/>
            <a:headEnd/>
            <a:tailEnd/>
          </a:ln>
        </p:spPr>
        <p:txBody>
          <a:bodyPr/>
          <a:lstStyle/>
          <a:p>
            <a:endParaRPr lang="ja-JP" altLang="en-US"/>
          </a:p>
        </p:txBody>
      </p:sp>
      <p:sp>
        <p:nvSpPr>
          <p:cNvPr id="25635" name="Rectangle 46"/>
          <p:cNvSpPr>
            <a:spLocks noChangeArrowheads="1"/>
          </p:cNvSpPr>
          <p:nvPr/>
        </p:nvSpPr>
        <p:spPr bwMode="auto">
          <a:xfrm>
            <a:off x="5648325" y="3113088"/>
            <a:ext cx="273050" cy="2714625"/>
          </a:xfrm>
          <a:prstGeom prst="rect">
            <a:avLst/>
          </a:prstGeom>
          <a:solidFill>
            <a:srgbClr val="00FFFF"/>
          </a:solidFill>
          <a:ln w="11113">
            <a:solidFill>
              <a:schemeClr val="tx1"/>
            </a:solidFill>
            <a:miter lim="800000"/>
            <a:headEnd/>
            <a:tailEnd/>
          </a:ln>
        </p:spPr>
        <p:txBody>
          <a:bodyPr/>
          <a:lstStyle/>
          <a:p>
            <a:pPr eaLnBrk="0" hangingPunct="0"/>
            <a:endParaRPr kumimoji="0" lang="ja-JP" altLang="ja-JP" sz="1400">
              <a:latin typeface="Book Antiqua" pitchFamily="18" charset="0"/>
              <a:ea typeface="HG明朝B" pitchFamily="17" charset="-128"/>
            </a:endParaRPr>
          </a:p>
        </p:txBody>
      </p:sp>
      <p:sp>
        <p:nvSpPr>
          <p:cNvPr id="25636" name="Rectangle 47"/>
          <p:cNvSpPr>
            <a:spLocks noChangeArrowheads="1"/>
          </p:cNvSpPr>
          <p:nvPr/>
        </p:nvSpPr>
        <p:spPr bwMode="auto">
          <a:xfrm>
            <a:off x="6310313" y="3838575"/>
            <a:ext cx="271462" cy="1989138"/>
          </a:xfrm>
          <a:prstGeom prst="rect">
            <a:avLst/>
          </a:prstGeom>
          <a:solidFill>
            <a:srgbClr val="00FFFF"/>
          </a:solidFill>
          <a:ln w="11113">
            <a:solidFill>
              <a:schemeClr val="tx1"/>
            </a:solidFill>
            <a:miter lim="800000"/>
            <a:headEnd/>
            <a:tailEnd/>
          </a:ln>
        </p:spPr>
        <p:txBody>
          <a:bodyPr/>
          <a:lstStyle/>
          <a:p>
            <a:pPr eaLnBrk="0" hangingPunct="0"/>
            <a:endParaRPr kumimoji="0" lang="ja-JP" altLang="ja-JP" sz="1400">
              <a:latin typeface="Book Antiqua" pitchFamily="18" charset="0"/>
              <a:ea typeface="HG明朝B" pitchFamily="17" charset="-128"/>
            </a:endParaRPr>
          </a:p>
        </p:txBody>
      </p:sp>
      <p:sp>
        <p:nvSpPr>
          <p:cNvPr id="25637" name="Rectangle 48"/>
          <p:cNvSpPr>
            <a:spLocks noChangeArrowheads="1"/>
          </p:cNvSpPr>
          <p:nvPr/>
        </p:nvSpPr>
        <p:spPr bwMode="auto">
          <a:xfrm>
            <a:off x="6970713" y="4911725"/>
            <a:ext cx="261937" cy="915988"/>
          </a:xfrm>
          <a:prstGeom prst="rect">
            <a:avLst/>
          </a:prstGeom>
          <a:solidFill>
            <a:srgbClr val="00FFFF"/>
          </a:solidFill>
          <a:ln w="11113">
            <a:solidFill>
              <a:schemeClr val="tx1"/>
            </a:solidFill>
            <a:miter lim="800000"/>
            <a:headEnd/>
            <a:tailEnd/>
          </a:ln>
        </p:spPr>
        <p:txBody>
          <a:bodyPr/>
          <a:lstStyle/>
          <a:p>
            <a:pPr eaLnBrk="0" hangingPunct="0"/>
            <a:endParaRPr kumimoji="0" lang="ja-JP" altLang="ja-JP" sz="1400">
              <a:latin typeface="Book Antiqua" pitchFamily="18" charset="0"/>
              <a:ea typeface="HG明朝B" pitchFamily="17" charset="-128"/>
            </a:endParaRPr>
          </a:p>
        </p:txBody>
      </p:sp>
      <p:sp>
        <p:nvSpPr>
          <p:cNvPr id="25638" name="Rectangle 49"/>
          <p:cNvSpPr>
            <a:spLocks noChangeArrowheads="1"/>
          </p:cNvSpPr>
          <p:nvPr/>
        </p:nvSpPr>
        <p:spPr bwMode="auto">
          <a:xfrm>
            <a:off x="7621588" y="3303588"/>
            <a:ext cx="271462" cy="2524125"/>
          </a:xfrm>
          <a:prstGeom prst="rect">
            <a:avLst/>
          </a:prstGeom>
          <a:solidFill>
            <a:srgbClr val="00FFFF"/>
          </a:solidFill>
          <a:ln w="11113">
            <a:solidFill>
              <a:schemeClr val="tx1"/>
            </a:solidFill>
            <a:miter lim="800000"/>
            <a:headEnd/>
            <a:tailEnd/>
          </a:ln>
        </p:spPr>
        <p:txBody>
          <a:bodyPr/>
          <a:lstStyle/>
          <a:p>
            <a:pPr eaLnBrk="0" hangingPunct="0"/>
            <a:endParaRPr kumimoji="0" lang="ja-JP" altLang="ja-JP" sz="1400">
              <a:latin typeface="Book Antiqua" pitchFamily="18" charset="0"/>
              <a:ea typeface="HG明朝B" pitchFamily="17" charset="-128"/>
            </a:endParaRPr>
          </a:p>
        </p:txBody>
      </p:sp>
      <p:sp>
        <p:nvSpPr>
          <p:cNvPr id="25639" name="Rectangle 50"/>
          <p:cNvSpPr>
            <a:spLocks noChangeArrowheads="1"/>
          </p:cNvSpPr>
          <p:nvPr/>
        </p:nvSpPr>
        <p:spPr bwMode="auto">
          <a:xfrm>
            <a:off x="8281988" y="1952625"/>
            <a:ext cx="273050" cy="3875088"/>
          </a:xfrm>
          <a:prstGeom prst="rect">
            <a:avLst/>
          </a:prstGeom>
          <a:solidFill>
            <a:srgbClr val="00FFFF"/>
          </a:solidFill>
          <a:ln w="11113">
            <a:solidFill>
              <a:schemeClr val="tx1"/>
            </a:solidFill>
            <a:miter lim="800000"/>
            <a:headEnd/>
            <a:tailEnd/>
          </a:ln>
        </p:spPr>
        <p:txBody>
          <a:bodyPr/>
          <a:lstStyle/>
          <a:p>
            <a:pPr eaLnBrk="0" hangingPunct="0"/>
            <a:endParaRPr kumimoji="0" lang="ja-JP" altLang="ja-JP" sz="1400">
              <a:latin typeface="Book Antiqua" pitchFamily="18" charset="0"/>
              <a:ea typeface="HG明朝B" pitchFamily="17" charset="-128"/>
            </a:endParaRPr>
          </a:p>
        </p:txBody>
      </p:sp>
      <p:grpSp>
        <p:nvGrpSpPr>
          <p:cNvPr id="25640" name="Group 89"/>
          <p:cNvGrpSpPr>
            <a:grpSpLocks/>
          </p:cNvGrpSpPr>
          <p:nvPr/>
        </p:nvGrpSpPr>
        <p:grpSpPr bwMode="auto">
          <a:xfrm>
            <a:off x="5459413" y="1765300"/>
            <a:ext cx="90487" cy="3389313"/>
            <a:chOff x="3359" y="1193"/>
            <a:chExt cx="57" cy="2111"/>
          </a:xfrm>
        </p:grpSpPr>
        <p:sp>
          <p:nvSpPr>
            <p:cNvPr id="25663" name="Line 53"/>
            <p:cNvSpPr>
              <a:spLocks noChangeShapeType="1"/>
            </p:cNvSpPr>
            <p:nvPr/>
          </p:nvSpPr>
          <p:spPr bwMode="auto">
            <a:xfrm>
              <a:off x="3359" y="3304"/>
              <a:ext cx="57" cy="0"/>
            </a:xfrm>
            <a:prstGeom prst="line">
              <a:avLst/>
            </a:prstGeom>
            <a:noFill/>
            <a:ln w="19050">
              <a:solidFill>
                <a:schemeClr val="tx1"/>
              </a:solidFill>
              <a:round/>
              <a:headEnd/>
              <a:tailEnd/>
            </a:ln>
          </p:spPr>
          <p:txBody>
            <a:bodyPr/>
            <a:lstStyle/>
            <a:p>
              <a:endParaRPr lang="ja-JP" altLang="en-US"/>
            </a:p>
          </p:txBody>
        </p:sp>
        <p:sp>
          <p:nvSpPr>
            <p:cNvPr id="25664" name="Line 54"/>
            <p:cNvSpPr>
              <a:spLocks noChangeShapeType="1"/>
            </p:cNvSpPr>
            <p:nvPr/>
          </p:nvSpPr>
          <p:spPr bwMode="auto">
            <a:xfrm>
              <a:off x="3359" y="2883"/>
              <a:ext cx="57" cy="0"/>
            </a:xfrm>
            <a:prstGeom prst="line">
              <a:avLst/>
            </a:prstGeom>
            <a:noFill/>
            <a:ln w="19050">
              <a:solidFill>
                <a:schemeClr val="tx1"/>
              </a:solidFill>
              <a:round/>
              <a:headEnd/>
              <a:tailEnd/>
            </a:ln>
          </p:spPr>
          <p:txBody>
            <a:bodyPr/>
            <a:lstStyle/>
            <a:p>
              <a:endParaRPr lang="ja-JP" altLang="en-US"/>
            </a:p>
          </p:txBody>
        </p:sp>
        <p:sp>
          <p:nvSpPr>
            <p:cNvPr id="25665" name="Line 55"/>
            <p:cNvSpPr>
              <a:spLocks noChangeShapeType="1"/>
            </p:cNvSpPr>
            <p:nvPr/>
          </p:nvSpPr>
          <p:spPr bwMode="auto">
            <a:xfrm>
              <a:off x="3359" y="2463"/>
              <a:ext cx="57" cy="0"/>
            </a:xfrm>
            <a:prstGeom prst="line">
              <a:avLst/>
            </a:prstGeom>
            <a:noFill/>
            <a:ln w="19050">
              <a:solidFill>
                <a:schemeClr val="tx1"/>
              </a:solidFill>
              <a:round/>
              <a:headEnd/>
              <a:tailEnd/>
            </a:ln>
          </p:spPr>
          <p:txBody>
            <a:bodyPr/>
            <a:lstStyle/>
            <a:p>
              <a:endParaRPr lang="ja-JP" altLang="en-US"/>
            </a:p>
          </p:txBody>
        </p:sp>
        <p:sp>
          <p:nvSpPr>
            <p:cNvPr id="25666" name="Line 56"/>
            <p:cNvSpPr>
              <a:spLocks noChangeShapeType="1"/>
            </p:cNvSpPr>
            <p:nvPr/>
          </p:nvSpPr>
          <p:spPr bwMode="auto">
            <a:xfrm>
              <a:off x="3359" y="2033"/>
              <a:ext cx="57" cy="0"/>
            </a:xfrm>
            <a:prstGeom prst="line">
              <a:avLst/>
            </a:prstGeom>
            <a:noFill/>
            <a:ln w="19050">
              <a:solidFill>
                <a:schemeClr val="tx1"/>
              </a:solidFill>
              <a:round/>
              <a:headEnd/>
              <a:tailEnd/>
            </a:ln>
          </p:spPr>
          <p:txBody>
            <a:bodyPr/>
            <a:lstStyle/>
            <a:p>
              <a:endParaRPr lang="ja-JP" altLang="en-US"/>
            </a:p>
          </p:txBody>
        </p:sp>
        <p:sp>
          <p:nvSpPr>
            <p:cNvPr id="25667" name="Line 57"/>
            <p:cNvSpPr>
              <a:spLocks noChangeShapeType="1"/>
            </p:cNvSpPr>
            <p:nvPr/>
          </p:nvSpPr>
          <p:spPr bwMode="auto">
            <a:xfrm>
              <a:off x="3359" y="1612"/>
              <a:ext cx="57" cy="0"/>
            </a:xfrm>
            <a:prstGeom prst="line">
              <a:avLst/>
            </a:prstGeom>
            <a:noFill/>
            <a:ln w="19050">
              <a:solidFill>
                <a:schemeClr val="tx1"/>
              </a:solidFill>
              <a:round/>
              <a:headEnd/>
              <a:tailEnd/>
            </a:ln>
          </p:spPr>
          <p:txBody>
            <a:bodyPr/>
            <a:lstStyle/>
            <a:p>
              <a:endParaRPr lang="ja-JP" altLang="en-US"/>
            </a:p>
          </p:txBody>
        </p:sp>
        <p:sp>
          <p:nvSpPr>
            <p:cNvPr id="25668" name="Line 58"/>
            <p:cNvSpPr>
              <a:spLocks noChangeShapeType="1"/>
            </p:cNvSpPr>
            <p:nvPr/>
          </p:nvSpPr>
          <p:spPr bwMode="auto">
            <a:xfrm>
              <a:off x="3359" y="1193"/>
              <a:ext cx="57" cy="0"/>
            </a:xfrm>
            <a:prstGeom prst="line">
              <a:avLst/>
            </a:prstGeom>
            <a:noFill/>
            <a:ln w="19050">
              <a:solidFill>
                <a:schemeClr val="tx1"/>
              </a:solidFill>
              <a:round/>
              <a:headEnd/>
              <a:tailEnd/>
            </a:ln>
          </p:spPr>
          <p:txBody>
            <a:bodyPr/>
            <a:lstStyle/>
            <a:p>
              <a:endParaRPr lang="ja-JP" altLang="en-US"/>
            </a:p>
          </p:txBody>
        </p:sp>
      </p:grpSp>
      <p:grpSp>
        <p:nvGrpSpPr>
          <p:cNvPr id="25641" name="Group 87"/>
          <p:cNvGrpSpPr>
            <a:grpSpLocks/>
          </p:cNvGrpSpPr>
          <p:nvPr/>
        </p:nvGrpSpPr>
        <p:grpSpPr bwMode="auto">
          <a:xfrm>
            <a:off x="6121400" y="5737225"/>
            <a:ext cx="2627313" cy="90488"/>
            <a:chOff x="3776" y="3667"/>
            <a:chExt cx="1655" cy="57"/>
          </a:xfrm>
        </p:grpSpPr>
        <p:sp>
          <p:nvSpPr>
            <p:cNvPr id="25658" name="Line 61"/>
            <p:cNvSpPr>
              <a:spLocks noChangeShapeType="1"/>
            </p:cNvSpPr>
            <p:nvPr/>
          </p:nvSpPr>
          <p:spPr bwMode="auto">
            <a:xfrm flipV="1">
              <a:off x="3776" y="3667"/>
              <a:ext cx="1" cy="57"/>
            </a:xfrm>
            <a:prstGeom prst="line">
              <a:avLst/>
            </a:prstGeom>
            <a:noFill/>
            <a:ln w="19050">
              <a:solidFill>
                <a:schemeClr val="tx1"/>
              </a:solidFill>
              <a:round/>
              <a:headEnd/>
              <a:tailEnd/>
            </a:ln>
          </p:spPr>
          <p:txBody>
            <a:bodyPr/>
            <a:lstStyle/>
            <a:p>
              <a:endParaRPr lang="ja-JP" altLang="en-US"/>
            </a:p>
          </p:txBody>
        </p:sp>
        <p:sp>
          <p:nvSpPr>
            <p:cNvPr id="25659" name="Line 62"/>
            <p:cNvSpPr>
              <a:spLocks noChangeShapeType="1"/>
            </p:cNvSpPr>
            <p:nvPr/>
          </p:nvSpPr>
          <p:spPr bwMode="auto">
            <a:xfrm flipV="1">
              <a:off x="4192" y="3667"/>
              <a:ext cx="1" cy="57"/>
            </a:xfrm>
            <a:prstGeom prst="line">
              <a:avLst/>
            </a:prstGeom>
            <a:noFill/>
            <a:ln w="19050">
              <a:solidFill>
                <a:schemeClr val="tx1"/>
              </a:solidFill>
              <a:round/>
              <a:headEnd/>
              <a:tailEnd/>
            </a:ln>
          </p:spPr>
          <p:txBody>
            <a:bodyPr/>
            <a:lstStyle/>
            <a:p>
              <a:endParaRPr lang="ja-JP" altLang="en-US"/>
            </a:p>
          </p:txBody>
        </p:sp>
        <p:sp>
          <p:nvSpPr>
            <p:cNvPr id="25660" name="Line 63"/>
            <p:cNvSpPr>
              <a:spLocks noChangeShapeType="1"/>
            </p:cNvSpPr>
            <p:nvPr/>
          </p:nvSpPr>
          <p:spPr bwMode="auto">
            <a:xfrm flipV="1">
              <a:off x="4602" y="3667"/>
              <a:ext cx="1" cy="57"/>
            </a:xfrm>
            <a:prstGeom prst="line">
              <a:avLst/>
            </a:prstGeom>
            <a:noFill/>
            <a:ln w="19050">
              <a:solidFill>
                <a:schemeClr val="tx1"/>
              </a:solidFill>
              <a:round/>
              <a:headEnd/>
              <a:tailEnd/>
            </a:ln>
          </p:spPr>
          <p:txBody>
            <a:bodyPr/>
            <a:lstStyle/>
            <a:p>
              <a:endParaRPr lang="ja-JP" altLang="en-US"/>
            </a:p>
          </p:txBody>
        </p:sp>
        <p:sp>
          <p:nvSpPr>
            <p:cNvPr id="25661" name="Line 64"/>
            <p:cNvSpPr>
              <a:spLocks noChangeShapeType="1"/>
            </p:cNvSpPr>
            <p:nvPr/>
          </p:nvSpPr>
          <p:spPr bwMode="auto">
            <a:xfrm flipV="1">
              <a:off x="5018" y="3667"/>
              <a:ext cx="1" cy="57"/>
            </a:xfrm>
            <a:prstGeom prst="line">
              <a:avLst/>
            </a:prstGeom>
            <a:noFill/>
            <a:ln w="19050">
              <a:solidFill>
                <a:schemeClr val="tx1"/>
              </a:solidFill>
              <a:round/>
              <a:headEnd/>
              <a:tailEnd/>
            </a:ln>
          </p:spPr>
          <p:txBody>
            <a:bodyPr/>
            <a:lstStyle/>
            <a:p>
              <a:endParaRPr lang="ja-JP" altLang="en-US"/>
            </a:p>
          </p:txBody>
        </p:sp>
        <p:sp>
          <p:nvSpPr>
            <p:cNvPr id="25662" name="Line 65"/>
            <p:cNvSpPr>
              <a:spLocks noChangeShapeType="1"/>
            </p:cNvSpPr>
            <p:nvPr/>
          </p:nvSpPr>
          <p:spPr bwMode="auto">
            <a:xfrm flipV="1">
              <a:off x="5430" y="3667"/>
              <a:ext cx="1" cy="57"/>
            </a:xfrm>
            <a:prstGeom prst="line">
              <a:avLst/>
            </a:prstGeom>
            <a:noFill/>
            <a:ln w="19050">
              <a:solidFill>
                <a:schemeClr val="tx1"/>
              </a:solidFill>
              <a:round/>
              <a:headEnd/>
              <a:tailEnd/>
            </a:ln>
          </p:spPr>
          <p:txBody>
            <a:bodyPr/>
            <a:lstStyle/>
            <a:p>
              <a:endParaRPr lang="ja-JP" altLang="en-US"/>
            </a:p>
          </p:txBody>
        </p:sp>
      </p:grpSp>
      <p:sp>
        <p:nvSpPr>
          <p:cNvPr id="25642" name="Rectangle 66"/>
          <p:cNvSpPr>
            <a:spLocks noChangeArrowheads="1"/>
          </p:cNvSpPr>
          <p:nvPr/>
        </p:nvSpPr>
        <p:spPr bwMode="auto">
          <a:xfrm>
            <a:off x="5235575" y="5689600"/>
            <a:ext cx="112713" cy="244475"/>
          </a:xfrm>
          <a:prstGeom prst="rect">
            <a:avLst/>
          </a:prstGeom>
          <a:noFill/>
          <a:ln w="9525">
            <a:noFill/>
            <a:miter lim="800000"/>
            <a:headEnd/>
            <a:tailEnd/>
          </a:ln>
        </p:spPr>
        <p:txBody>
          <a:bodyPr wrap="none" lIns="0" tIns="0" rIns="0" bIns="0">
            <a:spAutoFit/>
          </a:bodyPr>
          <a:lstStyle/>
          <a:p>
            <a:pPr algn="ctr" eaLnBrk="0" hangingPunct="0"/>
            <a:r>
              <a:rPr lang="en-US" altLang="ja-JP" sz="1600">
                <a:latin typeface="Book Antiqua" pitchFamily="18" charset="0"/>
                <a:ea typeface="HG明朝B" pitchFamily="17" charset="-128"/>
              </a:rPr>
              <a:t>0</a:t>
            </a:r>
          </a:p>
        </p:txBody>
      </p:sp>
      <p:sp>
        <p:nvSpPr>
          <p:cNvPr id="25643" name="Rectangle 67"/>
          <p:cNvSpPr>
            <a:spLocks noChangeArrowheads="1"/>
          </p:cNvSpPr>
          <p:nvPr/>
        </p:nvSpPr>
        <p:spPr bwMode="auto">
          <a:xfrm>
            <a:off x="5235575" y="5014913"/>
            <a:ext cx="112713" cy="244475"/>
          </a:xfrm>
          <a:prstGeom prst="rect">
            <a:avLst/>
          </a:prstGeom>
          <a:noFill/>
          <a:ln w="9525">
            <a:noFill/>
            <a:miter lim="800000"/>
            <a:headEnd/>
            <a:tailEnd/>
          </a:ln>
        </p:spPr>
        <p:txBody>
          <a:bodyPr wrap="none" lIns="0" tIns="0" rIns="0" bIns="0">
            <a:spAutoFit/>
          </a:bodyPr>
          <a:lstStyle/>
          <a:p>
            <a:pPr algn="ctr" eaLnBrk="0" hangingPunct="0"/>
            <a:r>
              <a:rPr lang="en-US" altLang="ja-JP" sz="1600">
                <a:latin typeface="Book Antiqua" pitchFamily="18" charset="0"/>
                <a:ea typeface="HG明朝B" pitchFamily="17" charset="-128"/>
              </a:rPr>
              <a:t>2</a:t>
            </a:r>
          </a:p>
        </p:txBody>
      </p:sp>
      <p:sp>
        <p:nvSpPr>
          <p:cNvPr id="25644" name="Rectangle 68"/>
          <p:cNvSpPr>
            <a:spLocks noChangeArrowheads="1"/>
          </p:cNvSpPr>
          <p:nvPr/>
        </p:nvSpPr>
        <p:spPr bwMode="auto">
          <a:xfrm>
            <a:off x="5235575" y="4340225"/>
            <a:ext cx="112713" cy="244475"/>
          </a:xfrm>
          <a:prstGeom prst="rect">
            <a:avLst/>
          </a:prstGeom>
          <a:noFill/>
          <a:ln w="9525">
            <a:noFill/>
            <a:miter lim="800000"/>
            <a:headEnd/>
            <a:tailEnd/>
          </a:ln>
        </p:spPr>
        <p:txBody>
          <a:bodyPr wrap="none" lIns="0" tIns="0" rIns="0" bIns="0">
            <a:spAutoFit/>
          </a:bodyPr>
          <a:lstStyle/>
          <a:p>
            <a:pPr algn="ctr" eaLnBrk="0" hangingPunct="0"/>
            <a:r>
              <a:rPr lang="en-US" altLang="ja-JP" sz="1600">
                <a:latin typeface="Book Antiqua" pitchFamily="18" charset="0"/>
                <a:ea typeface="HG明朝B" pitchFamily="17" charset="-128"/>
              </a:rPr>
              <a:t>4</a:t>
            </a:r>
          </a:p>
        </p:txBody>
      </p:sp>
      <p:sp>
        <p:nvSpPr>
          <p:cNvPr id="25645" name="Rectangle 69"/>
          <p:cNvSpPr>
            <a:spLocks noChangeArrowheads="1"/>
          </p:cNvSpPr>
          <p:nvPr/>
        </p:nvSpPr>
        <p:spPr bwMode="auto">
          <a:xfrm>
            <a:off x="5235575" y="3665538"/>
            <a:ext cx="112713" cy="244475"/>
          </a:xfrm>
          <a:prstGeom prst="rect">
            <a:avLst/>
          </a:prstGeom>
          <a:noFill/>
          <a:ln w="9525">
            <a:noFill/>
            <a:miter lim="800000"/>
            <a:headEnd/>
            <a:tailEnd/>
          </a:ln>
        </p:spPr>
        <p:txBody>
          <a:bodyPr wrap="none" lIns="0" tIns="0" rIns="0" bIns="0">
            <a:spAutoFit/>
          </a:bodyPr>
          <a:lstStyle/>
          <a:p>
            <a:pPr algn="ctr" eaLnBrk="0" hangingPunct="0"/>
            <a:r>
              <a:rPr lang="en-US" altLang="ja-JP" sz="1600">
                <a:latin typeface="Book Antiqua" pitchFamily="18" charset="0"/>
                <a:ea typeface="HG明朝B" pitchFamily="17" charset="-128"/>
              </a:rPr>
              <a:t>6</a:t>
            </a:r>
          </a:p>
        </p:txBody>
      </p:sp>
      <p:sp>
        <p:nvSpPr>
          <p:cNvPr id="25646" name="Rectangle 70"/>
          <p:cNvSpPr>
            <a:spLocks noChangeArrowheads="1"/>
          </p:cNvSpPr>
          <p:nvPr/>
        </p:nvSpPr>
        <p:spPr bwMode="auto">
          <a:xfrm>
            <a:off x="5235575" y="2973388"/>
            <a:ext cx="112713" cy="246062"/>
          </a:xfrm>
          <a:prstGeom prst="rect">
            <a:avLst/>
          </a:prstGeom>
          <a:noFill/>
          <a:ln w="9525">
            <a:noFill/>
            <a:miter lim="800000"/>
            <a:headEnd/>
            <a:tailEnd/>
          </a:ln>
        </p:spPr>
        <p:txBody>
          <a:bodyPr wrap="none" lIns="0" tIns="0" rIns="0" bIns="0">
            <a:spAutoFit/>
          </a:bodyPr>
          <a:lstStyle/>
          <a:p>
            <a:pPr algn="ctr" eaLnBrk="0" hangingPunct="0"/>
            <a:r>
              <a:rPr lang="en-US" altLang="ja-JP" sz="1600">
                <a:latin typeface="Book Antiqua" pitchFamily="18" charset="0"/>
                <a:ea typeface="HG明朝B" pitchFamily="17" charset="-128"/>
              </a:rPr>
              <a:t>8</a:t>
            </a:r>
          </a:p>
        </p:txBody>
      </p:sp>
      <p:sp>
        <p:nvSpPr>
          <p:cNvPr id="25647" name="Rectangle 71"/>
          <p:cNvSpPr>
            <a:spLocks noChangeArrowheads="1"/>
          </p:cNvSpPr>
          <p:nvPr/>
        </p:nvSpPr>
        <p:spPr bwMode="auto">
          <a:xfrm>
            <a:off x="5127625" y="2300288"/>
            <a:ext cx="225425" cy="246062"/>
          </a:xfrm>
          <a:prstGeom prst="rect">
            <a:avLst/>
          </a:prstGeom>
          <a:noFill/>
          <a:ln w="9525">
            <a:noFill/>
            <a:miter lim="800000"/>
            <a:headEnd/>
            <a:tailEnd/>
          </a:ln>
        </p:spPr>
        <p:txBody>
          <a:bodyPr wrap="none" lIns="0" tIns="0" rIns="0" bIns="0">
            <a:spAutoFit/>
          </a:bodyPr>
          <a:lstStyle/>
          <a:p>
            <a:pPr algn="ctr" eaLnBrk="0" hangingPunct="0"/>
            <a:r>
              <a:rPr lang="en-US" altLang="ja-JP" sz="1600">
                <a:latin typeface="Book Antiqua" pitchFamily="18" charset="0"/>
                <a:ea typeface="HG明朝B" pitchFamily="17" charset="-128"/>
              </a:rPr>
              <a:t>10</a:t>
            </a:r>
          </a:p>
        </p:txBody>
      </p:sp>
      <p:sp>
        <p:nvSpPr>
          <p:cNvPr id="25648" name="Rectangle 72"/>
          <p:cNvSpPr>
            <a:spLocks noChangeArrowheads="1"/>
          </p:cNvSpPr>
          <p:nvPr/>
        </p:nvSpPr>
        <p:spPr bwMode="auto">
          <a:xfrm>
            <a:off x="5127625" y="1627188"/>
            <a:ext cx="225425" cy="244475"/>
          </a:xfrm>
          <a:prstGeom prst="rect">
            <a:avLst/>
          </a:prstGeom>
          <a:noFill/>
          <a:ln w="9525">
            <a:noFill/>
            <a:miter lim="800000"/>
            <a:headEnd/>
            <a:tailEnd/>
          </a:ln>
        </p:spPr>
        <p:txBody>
          <a:bodyPr wrap="none" lIns="0" tIns="0" rIns="0" bIns="0">
            <a:spAutoFit/>
          </a:bodyPr>
          <a:lstStyle/>
          <a:p>
            <a:pPr algn="ctr" eaLnBrk="0" hangingPunct="0"/>
            <a:r>
              <a:rPr lang="en-US" altLang="ja-JP" sz="1600">
                <a:latin typeface="Book Antiqua" pitchFamily="18" charset="0"/>
                <a:ea typeface="HG明朝B" pitchFamily="17" charset="-128"/>
              </a:rPr>
              <a:t>12</a:t>
            </a:r>
          </a:p>
        </p:txBody>
      </p:sp>
      <p:sp>
        <p:nvSpPr>
          <p:cNvPr id="25649" name="Rectangle 78"/>
          <p:cNvSpPr>
            <a:spLocks noChangeArrowheads="1"/>
          </p:cNvSpPr>
          <p:nvPr/>
        </p:nvSpPr>
        <p:spPr bwMode="auto">
          <a:xfrm>
            <a:off x="6475413" y="2136775"/>
            <a:ext cx="146050" cy="157163"/>
          </a:xfrm>
          <a:prstGeom prst="rect">
            <a:avLst/>
          </a:prstGeom>
          <a:solidFill>
            <a:srgbClr val="00FFFF"/>
          </a:solidFill>
          <a:ln w="11176">
            <a:solidFill>
              <a:schemeClr val="tx1"/>
            </a:solidFill>
            <a:miter lim="800000"/>
            <a:headEnd/>
            <a:tailEnd/>
          </a:ln>
        </p:spPr>
        <p:txBody>
          <a:bodyPr/>
          <a:lstStyle/>
          <a:p>
            <a:pPr eaLnBrk="0" hangingPunct="0"/>
            <a:endParaRPr kumimoji="0" lang="ja-JP" altLang="ja-JP" sz="1400">
              <a:latin typeface="Book Antiqua" pitchFamily="18" charset="0"/>
              <a:ea typeface="HG明朝B" pitchFamily="17" charset="-128"/>
            </a:endParaRPr>
          </a:p>
        </p:txBody>
      </p:sp>
      <p:sp>
        <p:nvSpPr>
          <p:cNvPr id="25650" name="Rectangle 79"/>
          <p:cNvSpPr>
            <a:spLocks noChangeArrowheads="1"/>
          </p:cNvSpPr>
          <p:nvPr/>
        </p:nvSpPr>
        <p:spPr bwMode="auto">
          <a:xfrm>
            <a:off x="6677025" y="2068513"/>
            <a:ext cx="685800" cy="274637"/>
          </a:xfrm>
          <a:prstGeom prst="rect">
            <a:avLst/>
          </a:prstGeom>
          <a:noFill/>
          <a:ln w="9525">
            <a:noFill/>
            <a:miter lim="800000"/>
            <a:headEnd/>
            <a:tailEnd/>
          </a:ln>
        </p:spPr>
        <p:txBody>
          <a:bodyPr wrap="none" lIns="0" tIns="0" rIns="0" bIns="0">
            <a:spAutoFit/>
          </a:bodyPr>
          <a:lstStyle/>
          <a:p>
            <a:pPr eaLnBrk="0" hangingPunct="0"/>
            <a:r>
              <a:rPr lang="ja-JP" altLang="en-US">
                <a:latin typeface="Book Antiqua" pitchFamily="18" charset="0"/>
                <a:ea typeface="HG明朝B" pitchFamily="17" charset="-128"/>
              </a:rPr>
              <a:t>糖尿病</a:t>
            </a:r>
          </a:p>
        </p:txBody>
      </p:sp>
      <p:sp>
        <p:nvSpPr>
          <p:cNvPr id="25651" name="Rectangle 42"/>
          <p:cNvSpPr>
            <a:spLocks noChangeArrowheads="1"/>
          </p:cNvSpPr>
          <p:nvPr/>
        </p:nvSpPr>
        <p:spPr bwMode="auto">
          <a:xfrm>
            <a:off x="4816475" y="1984375"/>
            <a:ext cx="274638" cy="3660775"/>
          </a:xfrm>
          <a:prstGeom prst="rect">
            <a:avLst/>
          </a:prstGeom>
          <a:noFill/>
          <a:ln w="9525">
            <a:noFill/>
            <a:miter lim="800000"/>
            <a:headEnd/>
            <a:tailEnd/>
          </a:ln>
        </p:spPr>
        <p:txBody>
          <a:bodyPr vert="eaVert" lIns="0" tIns="0" rIns="0" bIns="0">
            <a:spAutoFit/>
          </a:bodyPr>
          <a:lstStyle/>
          <a:p>
            <a:pPr algn="ctr" eaLnBrk="0" hangingPunct="0"/>
            <a:r>
              <a:rPr lang="ja-JP" altLang="en-US">
                <a:latin typeface="Book Antiqua" pitchFamily="18" charset="0"/>
                <a:ea typeface="HG明朝B" pitchFamily="17" charset="-128"/>
              </a:rPr>
              <a:t>人口に占める比率 </a:t>
            </a:r>
            <a:r>
              <a:rPr lang="en-US" altLang="ja-JP">
                <a:latin typeface="Book Antiqua" pitchFamily="18" charset="0"/>
                <a:ea typeface="HG明朝B" pitchFamily="17" charset="-128"/>
              </a:rPr>
              <a:t>(</a:t>
            </a:r>
            <a:r>
              <a:rPr lang="ja-JP" altLang="en-US">
                <a:latin typeface="Book Antiqua" pitchFamily="18" charset="0"/>
                <a:ea typeface="HG明朝B" pitchFamily="17" charset="-128"/>
              </a:rPr>
              <a:t>％</a:t>
            </a:r>
            <a:r>
              <a:rPr lang="en-US" altLang="ja-JP">
                <a:latin typeface="Book Antiqua" pitchFamily="18" charset="0"/>
                <a:ea typeface="HG明朝B" pitchFamily="17" charset="-128"/>
              </a:rPr>
              <a:t>) </a:t>
            </a:r>
          </a:p>
        </p:txBody>
      </p:sp>
      <p:sp>
        <p:nvSpPr>
          <p:cNvPr id="25652" name="Freeform 93"/>
          <p:cNvSpPr>
            <a:spLocks/>
          </p:cNvSpPr>
          <p:nvPr/>
        </p:nvSpPr>
        <p:spPr bwMode="auto">
          <a:xfrm>
            <a:off x="5462588" y="1758950"/>
            <a:ext cx="3279775" cy="4062413"/>
          </a:xfrm>
          <a:custGeom>
            <a:avLst/>
            <a:gdLst>
              <a:gd name="T0" fmla="*/ 0 w 2066"/>
              <a:gd name="T1" fmla="*/ 0 h 2531"/>
              <a:gd name="T2" fmla="*/ 0 w 2066"/>
              <a:gd name="T3" fmla="*/ 2531 h 2531"/>
              <a:gd name="T4" fmla="*/ 2066 w 2066"/>
              <a:gd name="T5" fmla="*/ 2531 h 2531"/>
              <a:gd name="T6" fmla="*/ 0 60000 65536"/>
              <a:gd name="T7" fmla="*/ 0 60000 65536"/>
              <a:gd name="T8" fmla="*/ 0 60000 65536"/>
              <a:gd name="T9" fmla="*/ 0 w 2066"/>
              <a:gd name="T10" fmla="*/ 0 h 2531"/>
              <a:gd name="T11" fmla="*/ 2066 w 2066"/>
              <a:gd name="T12" fmla="*/ 2531 h 2531"/>
            </a:gdLst>
            <a:ahLst/>
            <a:cxnLst>
              <a:cxn ang="T6">
                <a:pos x="T0" y="T1"/>
              </a:cxn>
              <a:cxn ang="T7">
                <a:pos x="T2" y="T3"/>
              </a:cxn>
              <a:cxn ang="T8">
                <a:pos x="T4" y="T5"/>
              </a:cxn>
            </a:cxnLst>
            <a:rect l="T9" t="T10" r="T11" b="T12"/>
            <a:pathLst>
              <a:path w="2066" h="2531">
                <a:moveTo>
                  <a:pt x="0" y="0"/>
                </a:moveTo>
                <a:lnTo>
                  <a:pt x="0" y="2531"/>
                </a:lnTo>
                <a:lnTo>
                  <a:pt x="2066" y="2531"/>
                </a:lnTo>
              </a:path>
            </a:pathLst>
          </a:custGeom>
          <a:noFill/>
          <a:ln w="22225">
            <a:solidFill>
              <a:schemeClr val="tx1"/>
            </a:solidFill>
            <a:round/>
            <a:headEnd/>
            <a:tailEnd/>
          </a:ln>
        </p:spPr>
        <p:txBody>
          <a:bodyPr/>
          <a:lstStyle/>
          <a:p>
            <a:endParaRPr lang="ja-JP" altLang="en-US"/>
          </a:p>
        </p:txBody>
      </p:sp>
      <p:sp>
        <p:nvSpPr>
          <p:cNvPr id="25653" name="Rectangle 37"/>
          <p:cNvSpPr>
            <a:spLocks noChangeArrowheads="1"/>
          </p:cNvSpPr>
          <p:nvPr/>
        </p:nvSpPr>
        <p:spPr bwMode="auto">
          <a:xfrm rot="-1800000">
            <a:off x="5446713" y="5916613"/>
            <a:ext cx="406400" cy="244475"/>
          </a:xfrm>
          <a:prstGeom prst="rect">
            <a:avLst/>
          </a:prstGeom>
          <a:noFill/>
          <a:ln w="9525">
            <a:noFill/>
            <a:miter lim="800000"/>
            <a:headEnd/>
            <a:tailEnd/>
          </a:ln>
        </p:spPr>
        <p:txBody>
          <a:bodyPr wrap="none" lIns="0" tIns="0" rIns="0" bIns="0">
            <a:spAutoFit/>
          </a:bodyPr>
          <a:lstStyle/>
          <a:p>
            <a:pPr algn="ctr" eaLnBrk="0" hangingPunct="0"/>
            <a:r>
              <a:rPr lang="ja-JP" altLang="en-US" sz="1600">
                <a:latin typeface="Book Antiqua" pitchFamily="18" charset="0"/>
                <a:ea typeface="HG明朝B" pitchFamily="17" charset="-128"/>
              </a:rPr>
              <a:t>米国</a:t>
            </a:r>
          </a:p>
        </p:txBody>
      </p:sp>
      <p:sp>
        <p:nvSpPr>
          <p:cNvPr id="25654" name="Rectangle 38"/>
          <p:cNvSpPr>
            <a:spLocks noChangeArrowheads="1"/>
          </p:cNvSpPr>
          <p:nvPr/>
        </p:nvSpPr>
        <p:spPr bwMode="auto">
          <a:xfrm rot="-1800000">
            <a:off x="6030913" y="5916613"/>
            <a:ext cx="488950" cy="244475"/>
          </a:xfrm>
          <a:prstGeom prst="rect">
            <a:avLst/>
          </a:prstGeom>
          <a:noFill/>
          <a:ln w="9525">
            <a:noFill/>
            <a:miter lim="800000"/>
            <a:headEnd/>
            <a:tailEnd/>
          </a:ln>
        </p:spPr>
        <p:txBody>
          <a:bodyPr wrap="none" lIns="0" tIns="0" rIns="0" bIns="0">
            <a:spAutoFit/>
          </a:bodyPr>
          <a:lstStyle/>
          <a:p>
            <a:pPr algn="ctr" eaLnBrk="0" hangingPunct="0"/>
            <a:r>
              <a:rPr lang="ja-JP" altLang="en-US" sz="1600">
                <a:latin typeface="Book Antiqua" pitchFamily="18" charset="0"/>
                <a:ea typeface="HG明朝B" pitchFamily="17" charset="-128"/>
              </a:rPr>
              <a:t>インド</a:t>
            </a:r>
          </a:p>
        </p:txBody>
      </p:sp>
      <p:sp>
        <p:nvSpPr>
          <p:cNvPr id="25655" name="Rectangle 39"/>
          <p:cNvSpPr>
            <a:spLocks noChangeArrowheads="1"/>
          </p:cNvSpPr>
          <p:nvPr/>
        </p:nvSpPr>
        <p:spPr bwMode="auto">
          <a:xfrm rot="-1800000">
            <a:off x="6696075" y="5916613"/>
            <a:ext cx="406400" cy="244475"/>
          </a:xfrm>
          <a:prstGeom prst="rect">
            <a:avLst/>
          </a:prstGeom>
          <a:noFill/>
          <a:ln w="9525">
            <a:noFill/>
            <a:miter lim="800000"/>
            <a:headEnd/>
            <a:tailEnd/>
          </a:ln>
        </p:spPr>
        <p:txBody>
          <a:bodyPr wrap="none" lIns="0" tIns="0" rIns="0" bIns="0">
            <a:spAutoFit/>
          </a:bodyPr>
          <a:lstStyle/>
          <a:p>
            <a:pPr algn="ctr" eaLnBrk="0" hangingPunct="0"/>
            <a:r>
              <a:rPr lang="ja-JP" altLang="en-US" sz="1600">
                <a:latin typeface="Book Antiqua" pitchFamily="18" charset="0"/>
                <a:ea typeface="HG明朝B" pitchFamily="17" charset="-128"/>
              </a:rPr>
              <a:t>中国</a:t>
            </a:r>
          </a:p>
        </p:txBody>
      </p:sp>
      <p:sp>
        <p:nvSpPr>
          <p:cNvPr id="25656" name="Rectangle 40"/>
          <p:cNvSpPr>
            <a:spLocks noChangeArrowheads="1"/>
          </p:cNvSpPr>
          <p:nvPr/>
        </p:nvSpPr>
        <p:spPr bwMode="auto">
          <a:xfrm rot="-1800000">
            <a:off x="7335838" y="5916613"/>
            <a:ext cx="406400" cy="244475"/>
          </a:xfrm>
          <a:prstGeom prst="rect">
            <a:avLst/>
          </a:prstGeom>
          <a:noFill/>
          <a:ln w="9525">
            <a:noFill/>
            <a:miter lim="800000"/>
            <a:headEnd/>
            <a:tailEnd/>
          </a:ln>
        </p:spPr>
        <p:txBody>
          <a:bodyPr wrap="none" lIns="0" tIns="0" rIns="0" bIns="0">
            <a:spAutoFit/>
          </a:bodyPr>
          <a:lstStyle/>
          <a:p>
            <a:pPr algn="ctr" eaLnBrk="0" hangingPunct="0"/>
            <a:r>
              <a:rPr lang="ja-JP" altLang="en-US" sz="1600">
                <a:latin typeface="Book Antiqua" pitchFamily="18" charset="0"/>
                <a:ea typeface="HG明朝B" pitchFamily="17" charset="-128"/>
              </a:rPr>
              <a:t>日本</a:t>
            </a:r>
          </a:p>
        </p:txBody>
      </p:sp>
      <p:sp>
        <p:nvSpPr>
          <p:cNvPr id="25657" name="Rectangle 41"/>
          <p:cNvSpPr>
            <a:spLocks noChangeArrowheads="1"/>
          </p:cNvSpPr>
          <p:nvPr/>
        </p:nvSpPr>
        <p:spPr bwMode="auto">
          <a:xfrm rot="-1800000">
            <a:off x="7472363" y="6029325"/>
            <a:ext cx="1138237" cy="244475"/>
          </a:xfrm>
          <a:prstGeom prst="rect">
            <a:avLst/>
          </a:prstGeom>
          <a:noFill/>
          <a:ln w="9525">
            <a:noFill/>
            <a:miter lim="800000"/>
            <a:headEnd/>
            <a:tailEnd/>
          </a:ln>
        </p:spPr>
        <p:txBody>
          <a:bodyPr wrap="none" lIns="0" tIns="0" rIns="0" bIns="0">
            <a:spAutoFit/>
          </a:bodyPr>
          <a:lstStyle/>
          <a:p>
            <a:pPr algn="ctr" eaLnBrk="0" hangingPunct="0"/>
            <a:r>
              <a:rPr lang="ja-JP" altLang="en-US" sz="1600">
                <a:latin typeface="Book Antiqua" pitchFamily="18" charset="0"/>
                <a:ea typeface="HG明朝B" pitchFamily="17" charset="-128"/>
              </a:rPr>
              <a:t>シンガポール</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9" name="Picture 2" descr="C:\Users\sakamoto64\Desktop\desktop\20110527 L-PA用スライド\スライド10.JPG"/>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Picture 2" descr="C:\Users\sakamoto64\Desktop\desktop\20110527 L-PA用スライド\スライド3.JPG"/>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ひらめき">
  <a:themeElements>
    <a:clrScheme name="ひらめき">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ひらめき">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ひらめき">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484</TotalTime>
  <Words>2136</Words>
  <Application>Microsoft Office PowerPoint</Application>
  <PresentationFormat>画面に合わせる (4:3)</PresentationFormat>
  <Paragraphs>290</Paragraphs>
  <Slides>30</Slides>
  <Notes>10</Notes>
  <HiddenSlides>0</HiddenSlides>
  <MMClips>0</MMClips>
  <ScaleCrop>false</ScaleCrop>
  <HeadingPairs>
    <vt:vector size="8" baseType="variant">
      <vt:variant>
        <vt:lpstr>使用されているフォント</vt:lpstr>
      </vt:variant>
      <vt:variant>
        <vt:i4>16</vt:i4>
      </vt:variant>
      <vt:variant>
        <vt:lpstr>デザイン テンプレート</vt:lpstr>
      </vt:variant>
      <vt:variant>
        <vt:i4>2</vt:i4>
      </vt:variant>
      <vt:variant>
        <vt:lpstr>埋め込まれた OLE サーバー</vt:lpstr>
      </vt:variant>
      <vt:variant>
        <vt:i4>2</vt:i4>
      </vt:variant>
      <vt:variant>
        <vt:lpstr>スライド タイトル</vt:lpstr>
      </vt:variant>
      <vt:variant>
        <vt:i4>30</vt:i4>
      </vt:variant>
    </vt:vector>
  </HeadingPairs>
  <TitlesOfParts>
    <vt:vector size="50" baseType="lpstr">
      <vt:lpstr>Book Antiqua</vt:lpstr>
      <vt:lpstr>HG明朝B</vt:lpstr>
      <vt:lpstr>Arial</vt:lpstr>
      <vt:lpstr>Lucida Sans</vt:lpstr>
      <vt:lpstr>HG丸ｺﾞｼｯｸM-PRO</vt:lpstr>
      <vt:lpstr>Wingdings 2</vt:lpstr>
      <vt:lpstr>Wingdings</vt:lpstr>
      <vt:lpstr>Wingdings 3</vt:lpstr>
      <vt:lpstr>Calibri</vt:lpstr>
      <vt:lpstr>ＭＳ Ｐゴシック</vt:lpstr>
      <vt:lpstr>HGP明朝E</vt:lpstr>
      <vt:lpstr>Arial Narrow</vt:lpstr>
      <vt:lpstr>Tahoma</vt:lpstr>
      <vt:lpstr>HGP創英角ｺﾞｼｯｸUB</vt:lpstr>
      <vt:lpstr>Verdana</vt:lpstr>
      <vt:lpstr>Times New Roman</vt:lpstr>
      <vt:lpstr>ひらめき</vt:lpstr>
      <vt:lpstr>ひらめき</vt:lpstr>
      <vt:lpstr>Microsoft Excel ワークシート</vt:lpstr>
      <vt:lpstr>Microsoft Excel グラフ</vt:lpstr>
      <vt:lpstr>スライド 1</vt:lpstr>
      <vt:lpstr>スライド 2</vt:lpstr>
      <vt:lpstr>スライド 3</vt:lpstr>
      <vt:lpstr>スライド 4</vt:lpstr>
      <vt:lpstr>スライド 5</vt:lpstr>
      <vt:lpstr>スライド 6</vt:lpstr>
      <vt:lpstr>スライド 7</vt:lpstr>
      <vt:lpstr>スライド 8</vt:lpstr>
      <vt:lpstr>スライド 9</vt:lpstr>
      <vt:lpstr>スライド 10</vt:lpstr>
      <vt:lpstr>スライド 11</vt:lpstr>
      <vt:lpstr>スライド 12</vt:lpstr>
      <vt:lpstr>スライド 13</vt:lpstr>
      <vt:lpstr>スライド 14</vt:lpstr>
      <vt:lpstr>スライド 15</vt:lpstr>
      <vt:lpstr>スライド 16</vt:lpstr>
      <vt:lpstr>スライド 17</vt:lpstr>
      <vt:lpstr>スライド 18</vt:lpstr>
      <vt:lpstr>スライド 19</vt:lpstr>
      <vt:lpstr>スライド 20</vt:lpstr>
      <vt:lpstr>スライド 21</vt:lpstr>
      <vt:lpstr>スライド 22</vt:lpstr>
      <vt:lpstr>スライド 23</vt:lpstr>
      <vt:lpstr>スライド 24</vt:lpstr>
      <vt:lpstr>スライド 25</vt:lpstr>
      <vt:lpstr>スライド 26</vt:lpstr>
      <vt:lpstr>スライド 27</vt:lpstr>
      <vt:lpstr>スライド 28</vt:lpstr>
      <vt:lpstr>スライド 29</vt:lpstr>
      <vt:lpstr>スライド 30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糖尿病の真実</dc:title>
  <dc:creator>minagawa</dc:creator>
  <cp:lastModifiedBy>なつひこ</cp:lastModifiedBy>
  <cp:revision>54</cp:revision>
  <dcterms:created xsi:type="dcterms:W3CDTF">2011-06-12T13:38:29Z</dcterms:created>
  <dcterms:modified xsi:type="dcterms:W3CDTF">2011-07-05T03:44:35Z</dcterms:modified>
</cp:coreProperties>
</file>